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Lst>
  <p:notesMasterIdLst>
    <p:notesMasterId r:id="rId26"/>
  </p:notesMasterIdLst>
  <p:handoutMasterIdLst>
    <p:handoutMasterId r:id="rId27"/>
  </p:handoutMasterIdLst>
  <p:sldIdLst>
    <p:sldId id="262" r:id="rId2"/>
    <p:sldId id="259" r:id="rId3"/>
    <p:sldId id="289" r:id="rId4"/>
    <p:sldId id="290" r:id="rId5"/>
    <p:sldId id="291" r:id="rId6"/>
    <p:sldId id="297" r:id="rId7"/>
    <p:sldId id="292" r:id="rId8"/>
    <p:sldId id="293" r:id="rId9"/>
    <p:sldId id="296" r:id="rId10"/>
    <p:sldId id="301" r:id="rId11"/>
    <p:sldId id="302" r:id="rId12"/>
    <p:sldId id="295" r:id="rId13"/>
    <p:sldId id="303" r:id="rId14"/>
    <p:sldId id="305" r:id="rId15"/>
    <p:sldId id="306" r:id="rId16"/>
    <p:sldId id="308" r:id="rId17"/>
    <p:sldId id="307" r:id="rId18"/>
    <p:sldId id="309" r:id="rId19"/>
    <p:sldId id="310" r:id="rId20"/>
    <p:sldId id="311" r:id="rId21"/>
    <p:sldId id="312" r:id="rId22"/>
    <p:sldId id="313" r:id="rId23"/>
    <p:sldId id="314" r:id="rId24"/>
    <p:sldId id="315"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94" autoAdjust="0"/>
    <p:restoredTop sz="94384" autoAdjust="0"/>
  </p:normalViewPr>
  <p:slideViewPr>
    <p:cSldViewPr snapToGrid="0">
      <p:cViewPr varScale="1">
        <p:scale>
          <a:sx n="70" d="100"/>
          <a:sy n="70" d="100"/>
        </p:scale>
        <p:origin x="1230" y="5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6" d="100"/>
          <a:sy n="56" d="100"/>
        </p:scale>
        <p:origin x="307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41F4665A-F0A1-466E-AC8B-D081F22C78C1}" type="datetimeFigureOut">
              <a:rPr lang="en-US"/>
              <a:pPr>
                <a:defRPr/>
              </a:pPr>
              <a:t>8/15/2015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3F910C06-7F1E-4E1B-9E7A-A47EBB4C940A}" type="slidenum">
              <a:rPr lang="en-US"/>
              <a:pPr>
                <a:defRPr/>
              </a:pPr>
              <a:t>‹#›</a:t>
            </a:fld>
            <a:endParaRPr lang="en-US"/>
          </a:p>
        </p:txBody>
      </p:sp>
    </p:spTree>
    <p:extLst>
      <p:ext uri="{BB962C8B-B14F-4D97-AF65-F5344CB8AC3E}">
        <p14:creationId xmlns:p14="http://schemas.microsoft.com/office/powerpoint/2010/main" val="3699536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eaLnBrk="0" hangingPunct="0">
              <a:defRPr sz="1200">
                <a:latin typeface="Times New Roman" panose="02020603050405020304" pitchFamily="18" charset="0"/>
              </a:defRPr>
            </a:lvl1pPr>
          </a:lstStyle>
          <a:p>
            <a:pPr>
              <a:defRPr/>
            </a:pPr>
            <a:endParaRPr lang="en-US" altLang="en-US"/>
          </a:p>
        </p:txBody>
      </p:sp>
      <p:sp>
        <p:nvSpPr>
          <p:cNvPr id="6861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eaLnBrk="0" hangingPunct="0">
              <a:defRPr sz="1200">
                <a:latin typeface="Times New Roman" panose="02020603050405020304" pitchFamily="18" charset="0"/>
              </a:defRPr>
            </a:lvl1pPr>
          </a:lstStyle>
          <a:p>
            <a:pPr>
              <a:defRPr/>
            </a:pPr>
            <a:endParaRPr lang="en-US" altLang="en-US"/>
          </a:p>
        </p:txBody>
      </p:sp>
      <p:sp>
        <p:nvSpPr>
          <p:cNvPr id="1331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6861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eaLnBrk="0" hangingPunct="0">
              <a:defRPr sz="1200">
                <a:latin typeface="Times New Roman" panose="02020603050405020304" pitchFamily="18" charset="0"/>
              </a:defRPr>
            </a:lvl1pPr>
          </a:lstStyle>
          <a:p>
            <a:pPr>
              <a:defRPr/>
            </a:pPr>
            <a:endParaRPr lang="en-US" altLang="en-US"/>
          </a:p>
        </p:txBody>
      </p:sp>
      <p:sp>
        <p:nvSpPr>
          <p:cNvPr id="6861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DF754CF9-EA52-4497-BC1C-AEE971224499}" type="slidenum">
              <a:rPr lang="en-US" altLang="en-US"/>
              <a:pPr>
                <a:defRPr/>
              </a:pPr>
              <a:t>‹#›</a:t>
            </a:fld>
            <a:endParaRPr lang="en-US" altLang="en-US"/>
          </a:p>
        </p:txBody>
      </p:sp>
    </p:spTree>
    <p:extLst>
      <p:ext uri="{BB962C8B-B14F-4D97-AF65-F5344CB8AC3E}">
        <p14:creationId xmlns:p14="http://schemas.microsoft.com/office/powerpoint/2010/main" val="1652051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5736064E-08E4-4F48-A4FF-98F3F0CB1E74}" type="slidenum">
              <a:rPr lang="en-US" altLang="en-US" sz="1200" smtClean="0">
                <a:latin typeface="Times New Roman" panose="02020603050405020304" pitchFamily="18" charset="0"/>
              </a:rPr>
              <a:pPr/>
              <a:t>1</a:t>
            </a:fld>
            <a:endParaRPr lang="en-US" altLang="en-US" sz="1200" smtClean="0">
              <a:latin typeface="Times New Roman" panose="02020603050405020304" pitchFamily="18" charset="0"/>
            </a:endParaRPr>
          </a:p>
        </p:txBody>
      </p:sp>
      <p:sp>
        <p:nvSpPr>
          <p:cNvPr id="16387" name="Rectangle 1026"/>
          <p:cNvSpPr>
            <a:spLocks noChangeArrowheads="1" noTextEdit="1"/>
          </p:cNvSpPr>
          <p:nvPr>
            <p:ph type="sldImg"/>
          </p:nvPr>
        </p:nvSpPr>
        <p:spPr>
          <a:ln/>
        </p:spPr>
      </p:sp>
      <p:sp>
        <p:nvSpPr>
          <p:cNvPr id="16388" name="Rectangle 1027"/>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82566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8C760E61-A3E7-46FB-919F-658BCAE0BAEB}" type="slidenum">
              <a:rPr lang="en-US" altLang="en-US" sz="1200" smtClean="0">
                <a:latin typeface="Times New Roman" panose="02020603050405020304" pitchFamily="18" charset="0"/>
              </a:rPr>
              <a:pPr/>
              <a:t>16</a:t>
            </a:fld>
            <a:endParaRPr lang="en-US" altLang="en-US" sz="1200" smtClean="0">
              <a:latin typeface="Times New Roman" panose="02020603050405020304" pitchFamily="18" charset="0"/>
            </a:endParaRPr>
          </a:p>
        </p:txBody>
      </p:sp>
      <p:sp>
        <p:nvSpPr>
          <p:cNvPr id="32771" name="Rectangle 1026"/>
          <p:cNvSpPr>
            <a:spLocks noChangeArrowheads="1" noTextEdit="1"/>
          </p:cNvSpPr>
          <p:nvPr>
            <p:ph type="sldImg"/>
          </p:nvPr>
        </p:nvSpPr>
        <p:spPr>
          <a:ln/>
        </p:spPr>
      </p:sp>
      <p:sp>
        <p:nvSpPr>
          <p:cNvPr id="32772" name="Rectangle 1027"/>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54332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http://richmondcc.edu/sites/default/files/unca_logo.gif"/>
          <p:cNvPicPr>
            <a:picLocks noChangeAspect="1" noChangeArrowheads="1"/>
          </p:cNvPicPr>
          <p:nvPr userDrawn="1"/>
        </p:nvPicPr>
        <p:blipFill>
          <a:blip r:embed="rId2" cstate="print">
            <a:clrChange>
              <a:clrFrom>
                <a:srgbClr val="FBFEFB"/>
              </a:clrFrom>
              <a:clrTo>
                <a:srgbClr val="FBFEFB">
                  <a:alpha val="0"/>
                </a:srgbClr>
              </a:clrTo>
            </a:clrChange>
            <a:extLst>
              <a:ext uri="{28A0092B-C50C-407E-A947-70E740481C1C}">
                <a14:useLocalDpi xmlns:a14="http://schemas.microsoft.com/office/drawing/2010/main" val="0"/>
              </a:ext>
            </a:extLst>
          </a:blip>
          <a:srcRect/>
          <a:stretch>
            <a:fillRect/>
          </a:stretch>
        </p:blipFill>
        <p:spPr bwMode="auto">
          <a:xfrm>
            <a:off x="7734300" y="238125"/>
            <a:ext cx="10858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1"/>
          <p:cNvSpPr txBox="1">
            <a:spLocks noChangeArrowheads="1"/>
          </p:cNvSpPr>
          <p:nvPr userDrawn="1"/>
        </p:nvSpPr>
        <p:spPr bwMode="auto">
          <a:xfrm>
            <a:off x="3200400" y="6400800"/>
            <a:ext cx="248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defRPr/>
            </a:pPr>
            <a:r>
              <a:rPr lang="en-US" altLang="en-US" sz="1800" i="1" dirty="0" smtClean="0">
                <a:solidFill>
                  <a:schemeClr val="bg1"/>
                </a:solidFill>
              </a:rPr>
              <a:t>JEM-171: Intro to CAD</a:t>
            </a:r>
          </a:p>
        </p:txBody>
      </p:sp>
      <p:sp>
        <p:nvSpPr>
          <p:cNvPr id="2" name="Title 1"/>
          <p:cNvSpPr>
            <a:spLocks noGrp="1"/>
          </p:cNvSpPr>
          <p:nvPr>
            <p:ph type="ctrTitle"/>
          </p:nvPr>
        </p:nvSpPr>
        <p:spPr>
          <a:xfrm>
            <a:off x="822960" y="758952"/>
            <a:ext cx="7543800" cy="3566160"/>
          </a:xfrm>
        </p:spPr>
        <p:txBody>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altLang="en-US"/>
          </a:p>
        </p:txBody>
      </p:sp>
      <p:sp>
        <p:nvSpPr>
          <p:cNvPr id="10" name="Slide Number Placeholder 5"/>
          <p:cNvSpPr>
            <a:spLocks noGrp="1"/>
          </p:cNvSpPr>
          <p:nvPr>
            <p:ph type="sldNum" sz="quarter" idx="11"/>
          </p:nvPr>
        </p:nvSpPr>
        <p:spPr/>
        <p:txBody>
          <a:bodyPr/>
          <a:lstStyle>
            <a:lvl1pPr>
              <a:defRPr/>
            </a:lvl1pPr>
          </a:lstStyle>
          <a:p>
            <a:pPr>
              <a:defRPr/>
            </a:pPr>
            <a:fld id="{F4B9CC48-5926-4B0D-9167-F7B0278EDC52}" type="slidenum">
              <a:rPr lang="en-US" altLang="en-US"/>
              <a:pPr>
                <a:defRPr/>
              </a:pPr>
              <a:t>‹#›</a:t>
            </a:fld>
            <a:endParaRPr lang="en-US" altLang="en-US"/>
          </a:p>
        </p:txBody>
      </p:sp>
    </p:spTree>
    <p:extLst>
      <p:ext uri="{BB962C8B-B14F-4D97-AF65-F5344CB8AC3E}">
        <p14:creationId xmlns:p14="http://schemas.microsoft.com/office/powerpoint/2010/main" val="3284679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8AEE036-7EEF-4F64-B35C-7B2A7F1000A8}" type="slidenum">
              <a:rPr lang="en-US" altLang="en-US"/>
              <a:pPr>
                <a:defRPr/>
              </a:pPr>
              <a:t>‹#›</a:t>
            </a:fld>
            <a:endParaRPr lang="en-US" altLang="en-US"/>
          </a:p>
        </p:txBody>
      </p:sp>
    </p:spTree>
    <p:extLst>
      <p:ext uri="{BB962C8B-B14F-4D97-AF65-F5344CB8AC3E}">
        <p14:creationId xmlns:p14="http://schemas.microsoft.com/office/powerpoint/2010/main" val="73441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2960" y="758952"/>
            <a:ext cx="7543800" cy="3566160"/>
          </a:xfrm>
        </p:spPr>
        <p:txBody>
          <a:bodyPr anchorCtr="0"/>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A8130A0B-5B11-41E9-87B4-56D1DF742D42}" type="slidenum">
              <a:rPr lang="en-US" altLang="en-US"/>
              <a:pPr>
                <a:defRPr/>
              </a:pPr>
              <a:t>‹#›</a:t>
            </a:fld>
            <a:endParaRPr lang="en-US" altLang="en-US"/>
          </a:p>
        </p:txBody>
      </p:sp>
    </p:spTree>
    <p:extLst>
      <p:ext uri="{BB962C8B-B14F-4D97-AF65-F5344CB8AC3E}">
        <p14:creationId xmlns:p14="http://schemas.microsoft.com/office/powerpoint/2010/main" val="2310836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8AB4F804-7643-44AC-B963-A59BE7783106}" type="slidenum">
              <a:rPr lang="en-US" altLang="en-US"/>
              <a:pPr>
                <a:defRPr/>
              </a:pPr>
              <a:t>‹#›</a:t>
            </a:fld>
            <a:endParaRPr lang="en-US" altLang="en-US"/>
          </a:p>
        </p:txBody>
      </p:sp>
    </p:spTree>
    <p:extLst>
      <p:ext uri="{BB962C8B-B14F-4D97-AF65-F5344CB8AC3E}">
        <p14:creationId xmlns:p14="http://schemas.microsoft.com/office/powerpoint/2010/main" val="240466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1C735322-DBD5-4052-B181-11FC29A7F45C}" type="slidenum">
              <a:rPr lang="en-US" altLang="en-US"/>
              <a:pPr>
                <a:defRPr/>
              </a:pPr>
              <a:t>‹#›</a:t>
            </a:fld>
            <a:endParaRPr lang="en-US" altLang="en-US"/>
          </a:p>
        </p:txBody>
      </p:sp>
    </p:spTree>
    <p:extLst>
      <p:ext uri="{BB962C8B-B14F-4D97-AF65-F5344CB8AC3E}">
        <p14:creationId xmlns:p14="http://schemas.microsoft.com/office/powerpoint/2010/main" val="129016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ltLang="en-US"/>
          </a:p>
        </p:txBody>
      </p:sp>
      <p:sp>
        <p:nvSpPr>
          <p:cNvPr id="4"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pPr>
              <a:defRPr/>
            </a:pPr>
            <a:fld id="{D4CB35B1-EA6F-4D16-9AD8-03D9608B5221}" type="slidenum">
              <a:rPr lang="en-US" altLang="en-US"/>
              <a:pPr>
                <a:defRPr/>
              </a:pPr>
              <a:t>‹#›</a:t>
            </a:fld>
            <a:endParaRPr lang="en-US" altLang="en-US"/>
          </a:p>
        </p:txBody>
      </p:sp>
    </p:spTree>
    <p:extLst>
      <p:ext uri="{BB962C8B-B14F-4D97-AF65-F5344CB8AC3E}">
        <p14:creationId xmlns:p14="http://schemas.microsoft.com/office/powerpoint/2010/main" val="3757410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endParaRPr lang="en-US" altLang="en-US"/>
          </a:p>
        </p:txBody>
      </p:sp>
      <p:sp>
        <p:nvSpPr>
          <p:cNvPr id="5" name="Footer Placeholder 7"/>
          <p:cNvSpPr>
            <a:spLocks noGrp="1"/>
          </p:cNvSpPr>
          <p:nvPr>
            <p:ph type="ftr" sz="quarter" idx="11"/>
          </p:nvPr>
        </p:nvSpPr>
        <p:spPr>
          <a:xfrm>
            <a:off x="2765425" y="6459538"/>
            <a:ext cx="3616325" cy="365125"/>
          </a:xfrm>
          <a:prstGeom prst="rect">
            <a:avLst/>
          </a:prstGeom>
        </p:spPr>
        <p:txBody>
          <a:bodyPr/>
          <a:lstStyle>
            <a:lvl1pPr>
              <a:defRPr>
                <a:solidFill>
                  <a:srgbClr val="FFFFFF"/>
                </a:solidFill>
              </a:defRPr>
            </a:lvl1pPr>
          </a:lstStyle>
          <a:p>
            <a:pPr>
              <a:defRPr/>
            </a:pPr>
            <a:endParaRPr lang="en-US" altLang="en-US"/>
          </a:p>
        </p:txBody>
      </p:sp>
      <p:sp>
        <p:nvSpPr>
          <p:cNvPr id="6" name="Slide Number Placeholder 8"/>
          <p:cNvSpPr>
            <a:spLocks noGrp="1"/>
          </p:cNvSpPr>
          <p:nvPr>
            <p:ph type="sldNum" sz="quarter" idx="12"/>
          </p:nvPr>
        </p:nvSpPr>
        <p:spPr/>
        <p:txBody>
          <a:bodyPr/>
          <a:lstStyle>
            <a:lvl1pPr>
              <a:defRPr/>
            </a:lvl1pPr>
          </a:lstStyle>
          <a:p>
            <a:pPr>
              <a:defRPr/>
            </a:pPr>
            <a:fld id="{C6774BEB-49BD-49F9-868A-C007EF90B6BA}" type="slidenum">
              <a:rPr lang="en-US" altLang="en-US"/>
              <a:pPr>
                <a:defRPr/>
              </a:pPr>
              <a:t>‹#›</a:t>
            </a:fld>
            <a:endParaRPr lang="en-US" altLang="en-US"/>
          </a:p>
        </p:txBody>
      </p:sp>
    </p:spTree>
    <p:extLst>
      <p:ext uri="{BB962C8B-B14F-4D97-AF65-F5344CB8AC3E}">
        <p14:creationId xmlns:p14="http://schemas.microsoft.com/office/powerpoint/2010/main" val="209794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a:xfrm>
            <a:off x="349250" y="6459538"/>
            <a:ext cx="1963738" cy="365125"/>
          </a:xfrm>
        </p:spPr>
        <p:txBody>
          <a:bodyPr/>
          <a:lstStyle>
            <a:lvl1pPr algn="l">
              <a:defRPr/>
            </a:lvl1pPr>
          </a:lstStyle>
          <a:p>
            <a:pPr>
              <a:defRPr/>
            </a:pPr>
            <a:endParaRPr lang="en-US" altLang="en-US"/>
          </a:p>
        </p:txBody>
      </p:sp>
      <p:sp>
        <p:nvSpPr>
          <p:cNvPr id="8" name="Footer Placeholder 5"/>
          <p:cNvSpPr>
            <a:spLocks noGrp="1"/>
          </p:cNvSpPr>
          <p:nvPr>
            <p:ph type="ftr" sz="quarter" idx="11"/>
          </p:nvPr>
        </p:nvSpPr>
        <p:spPr>
          <a:xfrm>
            <a:off x="3600450" y="6459538"/>
            <a:ext cx="3486150" cy="365125"/>
          </a:xfrm>
          <a:prstGeom prst="rect">
            <a:avLst/>
          </a:prstGeom>
        </p:spPr>
        <p:txBody>
          <a:bodyPr/>
          <a:lstStyle>
            <a:lvl1pPr algn="l">
              <a:defRPr>
                <a:solidFill>
                  <a:schemeClr val="tx2"/>
                </a:solidFill>
              </a:defRPr>
            </a:lvl1pPr>
          </a:lstStyle>
          <a:p>
            <a:pPr>
              <a:defRPr/>
            </a:pPr>
            <a:endParaRPr lang="en-US" altLang="en-US"/>
          </a:p>
        </p:txBody>
      </p:sp>
      <p:sp>
        <p:nvSpPr>
          <p:cNvPr id="9" name="Slide Number Placeholder 6"/>
          <p:cNvSpPr>
            <a:spLocks noGrp="1"/>
          </p:cNvSpPr>
          <p:nvPr>
            <p:ph type="sldNum" sz="quarter" idx="12"/>
          </p:nvPr>
        </p:nvSpPr>
        <p:spPr/>
        <p:txBody>
          <a:bodyPr/>
          <a:lstStyle>
            <a:lvl1pPr>
              <a:defRPr>
                <a:solidFill>
                  <a:schemeClr val="tx2"/>
                </a:solidFill>
              </a:defRPr>
            </a:lvl1pPr>
          </a:lstStyle>
          <a:p>
            <a:pPr>
              <a:defRPr/>
            </a:pPr>
            <a:fld id="{2D20C2E0-483F-441E-9554-238B8CD33E4D}" type="slidenum">
              <a:rPr lang="en-US" altLang="en-US"/>
              <a:pPr>
                <a:defRPr/>
              </a:pPr>
              <a:t>‹#›</a:t>
            </a:fld>
            <a:endParaRPr lang="en-US" altLang="en-US"/>
          </a:p>
        </p:txBody>
      </p:sp>
    </p:spTree>
    <p:extLst>
      <p:ext uri="{BB962C8B-B14F-4D97-AF65-F5344CB8AC3E}">
        <p14:creationId xmlns:p14="http://schemas.microsoft.com/office/powerpoint/2010/main" val="2393307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US" altLang="en-US"/>
          </a:p>
        </p:txBody>
      </p:sp>
      <p:sp>
        <p:nvSpPr>
          <p:cNvPr id="8" name="Footer Placeholder 5"/>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9" name="Slide Number Placeholder 6"/>
          <p:cNvSpPr>
            <a:spLocks noGrp="1"/>
          </p:cNvSpPr>
          <p:nvPr>
            <p:ph type="sldNum" sz="quarter" idx="12"/>
          </p:nvPr>
        </p:nvSpPr>
        <p:spPr/>
        <p:txBody>
          <a:bodyPr/>
          <a:lstStyle>
            <a:lvl1pPr>
              <a:defRPr/>
            </a:lvl1pPr>
          </a:lstStyle>
          <a:p>
            <a:pPr>
              <a:defRPr/>
            </a:pPr>
            <a:fld id="{63493DB9-87B7-4F96-9C62-8685115C6A34}" type="slidenum">
              <a:rPr lang="en-US" altLang="en-US"/>
              <a:pPr>
                <a:defRPr/>
              </a:pPr>
              <a:t>‹#›</a:t>
            </a:fld>
            <a:endParaRPr lang="en-US" altLang="en-US"/>
          </a:p>
        </p:txBody>
      </p:sp>
    </p:spTree>
    <p:extLst>
      <p:ext uri="{BB962C8B-B14F-4D97-AF65-F5344CB8AC3E}">
        <p14:creationId xmlns:p14="http://schemas.microsoft.com/office/powerpoint/2010/main" val="1171316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24B84C0C-66F2-42B2-B88C-56987E0B8F18}" type="slidenum">
              <a:rPr lang="en-US" altLang="en-US"/>
              <a:pPr>
                <a:defRPr/>
              </a:pPr>
              <a:t>‹#›</a:t>
            </a:fld>
            <a:endParaRPr lang="en-US" altLang="en-US"/>
          </a:p>
        </p:txBody>
      </p:sp>
    </p:spTree>
    <p:extLst>
      <p:ext uri="{BB962C8B-B14F-4D97-AF65-F5344CB8AC3E}">
        <p14:creationId xmlns:p14="http://schemas.microsoft.com/office/powerpoint/2010/main" val="950782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endParaRPr lang="en-US" altLang="en-US"/>
          </a:p>
        </p:txBody>
      </p:sp>
      <p:sp>
        <p:nvSpPr>
          <p:cNvPr id="7"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8" name="Slide Number Placeholder 5"/>
          <p:cNvSpPr>
            <a:spLocks noGrp="1"/>
          </p:cNvSpPr>
          <p:nvPr>
            <p:ph type="sldNum" sz="quarter" idx="12"/>
          </p:nvPr>
        </p:nvSpPr>
        <p:spPr/>
        <p:txBody>
          <a:bodyPr/>
          <a:lstStyle>
            <a:lvl1pPr>
              <a:defRPr/>
            </a:lvl1pPr>
          </a:lstStyle>
          <a:p>
            <a:pPr>
              <a:defRPr/>
            </a:pPr>
            <a:fld id="{7385FF87-51D9-4280-9BFF-E8373B4B7984}" type="slidenum">
              <a:rPr lang="en-US" altLang="en-US"/>
              <a:pPr>
                <a:defRPr/>
              </a:pPr>
              <a:t>‹#›</a:t>
            </a:fld>
            <a:endParaRPr lang="en-US" altLang="en-US"/>
          </a:p>
        </p:txBody>
      </p:sp>
    </p:spTree>
    <p:extLst>
      <p:ext uri="{BB962C8B-B14F-4D97-AF65-F5344CB8AC3E}">
        <p14:creationId xmlns:p14="http://schemas.microsoft.com/office/powerpoint/2010/main" val="332829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325" y="287338"/>
            <a:ext cx="7543800" cy="144938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029" name="Text Placeholder 2"/>
          <p:cNvSpPr>
            <a:spLocks noGrp="1"/>
          </p:cNvSpPr>
          <p:nvPr>
            <p:ph type="body" idx="1"/>
          </p:nvPr>
        </p:nvSpPr>
        <p:spPr bwMode="auto">
          <a:xfrm>
            <a:off x="822325" y="1846263"/>
            <a:ext cx="75438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22325" y="6459538"/>
            <a:ext cx="1854200"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ltLang="en-US"/>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lIns="91440" tIns="45720" rIns="91440" bIns="45720" rtlCol="0" anchor="ctr"/>
          <a:lstStyle>
            <a:lvl1pPr algn="r">
              <a:defRPr sz="1050">
                <a:solidFill>
                  <a:srgbClr val="FFFFFF"/>
                </a:solidFill>
              </a:defRPr>
            </a:lvl1pPr>
          </a:lstStyle>
          <a:p>
            <a:pPr>
              <a:defRPr/>
            </a:pPr>
            <a:fld id="{0292DDEF-1537-467B-9375-0776E6D4E3E0}" type="slidenum">
              <a:rPr lang="en-US" altLang="en-US"/>
              <a:pPr>
                <a:defRPr/>
              </a:pPr>
              <a:t>‹#›</a:t>
            </a:fld>
            <a:endParaRPr lang="en-US" altLang="en-US"/>
          </a:p>
        </p:txBody>
      </p:sp>
      <p:cxnSp>
        <p:nvCxnSpPr>
          <p:cNvPr id="10" name="Straight Connector 9"/>
          <p:cNvCxnSpPr/>
          <p:nvPr/>
        </p:nvCxnSpPr>
        <p:spPr>
          <a:xfrm>
            <a:off x="895350" y="1738313"/>
            <a:ext cx="74755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1"/>
          <p:cNvSpPr txBox="1">
            <a:spLocks noChangeArrowheads="1"/>
          </p:cNvSpPr>
          <p:nvPr userDrawn="1"/>
        </p:nvSpPr>
        <p:spPr bwMode="auto">
          <a:xfrm>
            <a:off x="3200400" y="6400800"/>
            <a:ext cx="248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defRPr/>
            </a:pPr>
            <a:r>
              <a:rPr lang="en-US" altLang="en-US" sz="1800" i="1" dirty="0" smtClean="0">
                <a:solidFill>
                  <a:schemeClr val="bg1"/>
                </a:solidFill>
              </a:rPr>
              <a:t>JEM-171: Intro to CAD</a:t>
            </a:r>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iming>
    <p:tnLst>
      <p:par>
        <p:cTn id="1" dur="indefinite" restart="never" nodeType="tmRoot"/>
      </p:par>
    </p:tnLst>
  </p:timing>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66950" y="2868613"/>
            <a:ext cx="7772400" cy="1143000"/>
          </a:xfrm>
        </p:spPr>
        <p:txBody>
          <a:bodyPr/>
          <a:lstStyle/>
          <a:p>
            <a:pPr eaLnBrk="1" fontAlgn="auto" hangingPunct="1">
              <a:spcAft>
                <a:spcPts val="0"/>
              </a:spcAft>
              <a:defRPr/>
            </a:pPr>
            <a:r>
              <a:rPr lang="en-US" altLang="en-US" sz="4800" b="1" dirty="0" smtClean="0"/>
              <a:t>Pictorials</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Pictorial</a:t>
            </a:r>
          </a:p>
        </p:txBody>
      </p:sp>
      <p:sp>
        <p:nvSpPr>
          <p:cNvPr id="17411" name="Rectangle 3"/>
          <p:cNvSpPr>
            <a:spLocks noGrp="1" noChangeArrowheads="1"/>
          </p:cNvSpPr>
          <p:nvPr>
            <p:ph idx="1"/>
          </p:nvPr>
        </p:nvSpPr>
        <p:spPr/>
        <p:txBody>
          <a:bodyPr/>
          <a:lstStyle/>
          <a:p>
            <a:pPr eaLnBrk="1" hangingPunct="1"/>
            <a:r>
              <a:rPr lang="en-US" altLang="en-US" b="1" smtClean="0"/>
              <a:t>Pictorial sketches</a:t>
            </a:r>
            <a:r>
              <a:rPr lang="en-US" altLang="en-US" smtClean="0"/>
              <a:t> are sketches that show height, width, and depth all in one view.  There are three common types:</a:t>
            </a:r>
          </a:p>
          <a:p>
            <a:pPr lvl="1" eaLnBrk="1" hangingPunct="1"/>
            <a:r>
              <a:rPr lang="en-US" altLang="en-US" b="1" smtClean="0"/>
              <a:t>Isometric</a:t>
            </a:r>
            <a:endParaRPr lang="en-US" altLang="en-US" smtClean="0"/>
          </a:p>
          <a:p>
            <a:pPr lvl="1" eaLnBrk="1" hangingPunct="1"/>
            <a:r>
              <a:rPr lang="en-US" altLang="en-US" b="1" smtClean="0"/>
              <a:t>Oblique </a:t>
            </a:r>
            <a:endParaRPr lang="en-US" altLang="en-US" smtClean="0"/>
          </a:p>
          <a:p>
            <a:pPr lvl="1" eaLnBrk="1" hangingPunct="1"/>
            <a:r>
              <a:rPr lang="en-US" altLang="en-US" b="1" smtClean="0"/>
              <a:t>Perspective</a:t>
            </a:r>
            <a:endParaRPr lang="en-US" altLang="en-US" smtClean="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Isometric</a:t>
            </a:r>
          </a:p>
        </p:txBody>
      </p:sp>
      <p:pic>
        <p:nvPicPr>
          <p:cNvPr id="18435" name="Picture 3" descr="A:\Iso Cube.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11250" t="10001" r="2499"/>
          <a:stretch>
            <a:fillRect/>
          </a:stretch>
        </p:blipFill>
        <p:spPr bwMode="auto">
          <a:xfrm>
            <a:off x="1903413" y="1949450"/>
            <a:ext cx="533082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Oval 4"/>
          <p:cNvSpPr>
            <a:spLocks noChangeArrowheads="1"/>
          </p:cNvSpPr>
          <p:nvPr/>
        </p:nvSpPr>
        <p:spPr bwMode="auto">
          <a:xfrm>
            <a:off x="5410200" y="1905000"/>
            <a:ext cx="2514600" cy="990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Note one view shows </a:t>
            </a:r>
          </a:p>
          <a:p>
            <a:pPr algn="ctr"/>
            <a:r>
              <a:rPr lang="en-US" altLang="en-US" sz="1800">
                <a:latin typeface="Times New Roman" panose="02020603050405020304" pitchFamily="18" charset="0"/>
              </a:rPr>
              <a:t>height width and depth.</a:t>
            </a:r>
          </a:p>
        </p:txBody>
      </p:sp>
      <p:grpSp>
        <p:nvGrpSpPr>
          <p:cNvPr id="40973" name="Group 13"/>
          <p:cNvGrpSpPr>
            <a:grpSpLocks/>
          </p:cNvGrpSpPr>
          <p:nvPr/>
        </p:nvGrpSpPr>
        <p:grpSpPr bwMode="auto">
          <a:xfrm>
            <a:off x="1447800" y="2057400"/>
            <a:ext cx="3609975" cy="2895600"/>
            <a:chOff x="912" y="1296"/>
            <a:chExt cx="2274" cy="1824"/>
          </a:xfrm>
        </p:grpSpPr>
        <p:sp>
          <p:nvSpPr>
            <p:cNvPr id="18438" name="Oval 6"/>
            <p:cNvSpPr>
              <a:spLocks noChangeArrowheads="1"/>
            </p:cNvSpPr>
            <p:nvPr/>
          </p:nvSpPr>
          <p:spPr bwMode="auto">
            <a:xfrm>
              <a:off x="912" y="1296"/>
              <a:ext cx="2256" cy="96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Width and depth lines</a:t>
              </a:r>
            </a:p>
            <a:p>
              <a:pPr algn="ctr"/>
              <a:r>
                <a:rPr lang="en-US" altLang="en-US" sz="1800">
                  <a:latin typeface="Times New Roman" panose="02020603050405020304" pitchFamily="18" charset="0"/>
                </a:rPr>
                <a:t>are drawn at 30 degrees from </a:t>
              </a:r>
            </a:p>
            <a:p>
              <a:pPr algn="ctr"/>
              <a:r>
                <a:rPr lang="en-US" altLang="en-US" sz="1800">
                  <a:latin typeface="Times New Roman" panose="02020603050405020304" pitchFamily="18" charset="0"/>
                </a:rPr>
                <a:t>the horizon line. </a:t>
              </a:r>
            </a:p>
          </p:txBody>
        </p:sp>
        <p:sp>
          <p:nvSpPr>
            <p:cNvPr id="18439" name="Line 8"/>
            <p:cNvSpPr>
              <a:spLocks noChangeShapeType="1"/>
            </p:cNvSpPr>
            <p:nvPr/>
          </p:nvSpPr>
          <p:spPr bwMode="auto">
            <a:xfrm>
              <a:off x="2640" y="2160"/>
              <a:ext cx="546" cy="960"/>
            </a:xfrm>
            <a:prstGeom prst="line">
              <a:avLst/>
            </a:prstGeom>
            <a:noFill/>
            <a:ln w="127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40" name="Line 9"/>
            <p:cNvSpPr>
              <a:spLocks noChangeShapeType="1"/>
            </p:cNvSpPr>
            <p:nvPr/>
          </p:nvSpPr>
          <p:spPr bwMode="auto">
            <a:xfrm>
              <a:off x="1961" y="2256"/>
              <a:ext cx="169" cy="768"/>
            </a:xfrm>
            <a:prstGeom prst="line">
              <a:avLst/>
            </a:prstGeom>
            <a:noFill/>
            <a:ln w="127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64"/>
                                        </p:tgtEl>
                                        <p:attrNameLst>
                                          <p:attrName>style.visibility</p:attrName>
                                        </p:attrNameLst>
                                      </p:cBhvr>
                                      <p:to>
                                        <p:strVal val="visible"/>
                                      </p:to>
                                    </p:set>
                                  </p:childTnLst>
                                  <p:subTnLst>
                                    <p:set>
                                      <p:cBhvr override="childStyle">
                                        <p:cTn dur="1" fill="hold" display="0" masterRel="nextClick" afterEffect="1"/>
                                        <p:tgtEl>
                                          <p:spTgt spid="4096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0973"/>
                                        </p:tgtEl>
                                        <p:attrNameLst>
                                          <p:attrName>style.visibility</p:attrName>
                                        </p:attrNameLst>
                                      </p:cBhvr>
                                      <p:to>
                                        <p:strVal val="visible"/>
                                      </p:to>
                                    </p:set>
                                  </p:childTnLst>
                                  <p:subTnLst>
                                    <p:set>
                                      <p:cBhvr override="childStyle">
                                        <p:cTn dur="1" fill="hold" display="0" masterRel="nextClick" afterEffect="1"/>
                                        <p:tgtEl>
                                          <p:spTgt spid="4097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Oblique</a:t>
            </a:r>
          </a:p>
        </p:txBody>
      </p:sp>
      <p:pic>
        <p:nvPicPr>
          <p:cNvPr id="19459" name="Picture 3" descr="A:\Oblique Cube Cav.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8749" t="13333" r="8749" b="18333"/>
          <a:stretch>
            <a:fillRect/>
          </a:stretch>
        </p:blipFill>
        <p:spPr bwMode="auto">
          <a:xfrm>
            <a:off x="1219200" y="2130425"/>
            <a:ext cx="6542088"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AutoShape 4"/>
          <p:cNvSpPr>
            <a:spLocks noChangeArrowheads="1"/>
          </p:cNvSpPr>
          <p:nvPr/>
        </p:nvSpPr>
        <p:spPr bwMode="auto">
          <a:xfrm>
            <a:off x="1371600" y="1828800"/>
            <a:ext cx="2514600" cy="1295400"/>
          </a:xfrm>
          <a:prstGeom prst="wedgeEllipseCallout">
            <a:avLst>
              <a:gd name="adj1" fmla="val 34912"/>
              <a:gd name="adj2" fmla="val 12119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Front view is true</a:t>
            </a:r>
          </a:p>
          <a:p>
            <a:pPr algn="ctr"/>
            <a:r>
              <a:rPr lang="en-US" altLang="en-US" sz="1800">
                <a:latin typeface="Times New Roman" panose="02020603050405020304" pitchFamily="18" charset="0"/>
              </a:rPr>
              <a:t>size and shape.</a:t>
            </a:r>
          </a:p>
        </p:txBody>
      </p:sp>
      <p:sp>
        <p:nvSpPr>
          <p:cNvPr id="41990" name="AutoShape 6"/>
          <p:cNvSpPr>
            <a:spLocks noChangeArrowheads="1"/>
          </p:cNvSpPr>
          <p:nvPr/>
        </p:nvSpPr>
        <p:spPr bwMode="auto">
          <a:xfrm>
            <a:off x="1219200" y="2133600"/>
            <a:ext cx="2057400" cy="1295400"/>
          </a:xfrm>
          <a:prstGeom prst="wedgeEllipseCallout">
            <a:avLst>
              <a:gd name="adj1" fmla="val 48301"/>
              <a:gd name="adj2" fmla="val 21225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Width lines are</a:t>
            </a:r>
          </a:p>
          <a:p>
            <a:pPr algn="ctr"/>
            <a:r>
              <a:rPr lang="en-US" altLang="en-US" sz="1800">
                <a:latin typeface="Times New Roman" panose="02020603050405020304" pitchFamily="18" charset="0"/>
              </a:rPr>
              <a:t>parallel with the </a:t>
            </a:r>
          </a:p>
          <a:p>
            <a:pPr algn="ctr"/>
            <a:r>
              <a:rPr lang="en-US" altLang="en-US" sz="1800">
                <a:latin typeface="Times New Roman" panose="02020603050405020304" pitchFamily="18" charset="0"/>
              </a:rPr>
              <a:t>horizon.</a:t>
            </a:r>
          </a:p>
        </p:txBody>
      </p:sp>
      <p:sp>
        <p:nvSpPr>
          <p:cNvPr id="41992" name="AutoShape 8"/>
          <p:cNvSpPr>
            <a:spLocks noChangeArrowheads="1"/>
          </p:cNvSpPr>
          <p:nvPr/>
        </p:nvSpPr>
        <p:spPr bwMode="auto">
          <a:xfrm>
            <a:off x="6248400" y="3048000"/>
            <a:ext cx="2362200" cy="1371600"/>
          </a:xfrm>
          <a:prstGeom prst="wedgeEllipseCallout">
            <a:avLst>
              <a:gd name="adj1" fmla="val -74597"/>
              <a:gd name="adj2" fmla="val 8773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Depth in an oblique</a:t>
            </a:r>
          </a:p>
          <a:p>
            <a:pPr algn="ctr"/>
            <a:r>
              <a:rPr lang="en-US" altLang="en-US" sz="1800">
                <a:latin typeface="Times New Roman" panose="02020603050405020304" pitchFamily="18" charset="0"/>
              </a:rPr>
              <a:t>pictorial is </a:t>
            </a:r>
          </a:p>
          <a:p>
            <a:pPr algn="ctr"/>
            <a:r>
              <a:rPr lang="en-US" altLang="en-US" sz="1800">
                <a:latin typeface="Times New Roman" panose="02020603050405020304" pitchFamily="18" charset="0"/>
              </a:rPr>
              <a:t>distorted.</a:t>
            </a:r>
          </a:p>
        </p:txBody>
      </p:sp>
      <p:sp>
        <p:nvSpPr>
          <p:cNvPr id="41994" name="Oval 10"/>
          <p:cNvSpPr>
            <a:spLocks noChangeArrowheads="1"/>
          </p:cNvSpPr>
          <p:nvPr/>
        </p:nvSpPr>
        <p:spPr bwMode="auto">
          <a:xfrm>
            <a:off x="6019800" y="3200400"/>
            <a:ext cx="2667000" cy="1295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Easiest of the pictorials</a:t>
            </a:r>
          </a:p>
          <a:p>
            <a:pPr algn="ctr"/>
            <a:r>
              <a:rPr lang="en-US" altLang="en-US" sz="1800">
                <a:latin typeface="Times New Roman" panose="02020603050405020304" pitchFamily="18" charset="0"/>
              </a:rPr>
              <a:t>to draw.</a:t>
            </a:r>
          </a:p>
        </p:txBody>
      </p:sp>
      <p:sp>
        <p:nvSpPr>
          <p:cNvPr id="41996" name="AutoShape 12"/>
          <p:cNvSpPr>
            <a:spLocks noChangeArrowheads="1"/>
          </p:cNvSpPr>
          <p:nvPr/>
        </p:nvSpPr>
        <p:spPr bwMode="auto">
          <a:xfrm>
            <a:off x="5334000" y="2743200"/>
            <a:ext cx="3505200" cy="1524000"/>
          </a:xfrm>
          <a:prstGeom prst="wedgeEllipseCallout">
            <a:avLst>
              <a:gd name="adj1" fmla="val -41574"/>
              <a:gd name="adj2" fmla="val 8562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In Cavalier Oblique depth</a:t>
            </a:r>
          </a:p>
          <a:p>
            <a:pPr algn="ctr"/>
            <a:r>
              <a:rPr lang="en-US" altLang="en-US" sz="1800">
                <a:latin typeface="Times New Roman" panose="02020603050405020304" pitchFamily="18" charset="0"/>
              </a:rPr>
              <a:t>is full size.  This cube</a:t>
            </a:r>
          </a:p>
          <a:p>
            <a:pPr algn="ctr"/>
            <a:r>
              <a:rPr lang="en-US" altLang="en-US" sz="1800">
                <a:latin typeface="Times New Roman" panose="02020603050405020304" pitchFamily="18" charset="0"/>
              </a:rPr>
              <a:t>has the same height, width</a:t>
            </a:r>
          </a:p>
          <a:p>
            <a:pPr algn="ctr"/>
            <a:r>
              <a:rPr lang="en-US" altLang="en-US" sz="1800">
                <a:latin typeface="Times New Roman" panose="02020603050405020304" pitchFamily="18" charset="0"/>
              </a:rPr>
              <a:t>and depth dimensions</a:t>
            </a:r>
          </a:p>
        </p:txBody>
      </p:sp>
      <p:sp>
        <p:nvSpPr>
          <p:cNvPr id="41998" name="AutoShape 14"/>
          <p:cNvSpPr>
            <a:spLocks noChangeArrowheads="1"/>
          </p:cNvSpPr>
          <p:nvPr/>
        </p:nvSpPr>
        <p:spPr bwMode="auto">
          <a:xfrm>
            <a:off x="1295400" y="4648200"/>
            <a:ext cx="2895600" cy="1371600"/>
          </a:xfrm>
          <a:prstGeom prst="wedgeEllipseCallout">
            <a:avLst>
              <a:gd name="adj1" fmla="val 75986"/>
              <a:gd name="adj2" fmla="val -405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Depth lines are drawn</a:t>
            </a:r>
          </a:p>
          <a:p>
            <a:pPr algn="ctr"/>
            <a:r>
              <a:rPr lang="en-US" altLang="en-US" sz="1800">
                <a:latin typeface="Times New Roman" panose="02020603050405020304" pitchFamily="18" charset="0"/>
              </a:rPr>
              <a:t>at an angle with the </a:t>
            </a:r>
          </a:p>
          <a:p>
            <a:pPr algn="ctr"/>
            <a:r>
              <a:rPr lang="en-US" altLang="en-US" sz="1800">
                <a:latin typeface="Times New Roman" panose="02020603050405020304" pitchFamily="18" charset="0"/>
              </a:rPr>
              <a:t>horizon.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994"/>
                                        </p:tgtEl>
                                        <p:attrNameLst>
                                          <p:attrName>style.visibility</p:attrName>
                                        </p:attrNameLst>
                                      </p:cBhvr>
                                      <p:to>
                                        <p:strVal val="visible"/>
                                      </p:to>
                                    </p:set>
                                  </p:childTnLst>
                                  <p:subTnLst>
                                    <p:set>
                                      <p:cBhvr override="childStyle">
                                        <p:cTn dur="1" fill="hold" display="0" masterRel="nextClick" afterEffect="1"/>
                                        <p:tgtEl>
                                          <p:spTgt spid="4199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988"/>
                                        </p:tgtEl>
                                        <p:attrNameLst>
                                          <p:attrName>style.visibility</p:attrName>
                                        </p:attrNameLst>
                                      </p:cBhvr>
                                      <p:to>
                                        <p:strVal val="visible"/>
                                      </p:to>
                                    </p:set>
                                  </p:childTnLst>
                                  <p:subTnLst>
                                    <p:set>
                                      <p:cBhvr override="childStyle">
                                        <p:cTn dur="1" fill="hold" display="0" masterRel="nextClick" afterEffect="1"/>
                                        <p:tgtEl>
                                          <p:spTgt spid="4198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1998"/>
                                        </p:tgtEl>
                                        <p:attrNameLst>
                                          <p:attrName>style.visibility</p:attrName>
                                        </p:attrNameLst>
                                      </p:cBhvr>
                                      <p:to>
                                        <p:strVal val="visible"/>
                                      </p:to>
                                    </p:set>
                                  </p:childTnLst>
                                  <p:subTnLst>
                                    <p:set>
                                      <p:cBhvr override="childStyle">
                                        <p:cTn dur="1" fill="hold" display="0" masterRel="nextClick" afterEffect="1"/>
                                        <p:tgtEl>
                                          <p:spTgt spid="41998"/>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1990"/>
                                        </p:tgtEl>
                                        <p:attrNameLst>
                                          <p:attrName>style.visibility</p:attrName>
                                        </p:attrNameLst>
                                      </p:cBhvr>
                                      <p:to>
                                        <p:strVal val="visible"/>
                                      </p:to>
                                    </p:set>
                                  </p:childTnLst>
                                  <p:subTnLst>
                                    <p:set>
                                      <p:cBhvr override="childStyle">
                                        <p:cTn dur="1" fill="hold" display="0" masterRel="nextClick" afterEffect="1"/>
                                        <p:tgtEl>
                                          <p:spTgt spid="41990"/>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1992"/>
                                        </p:tgtEl>
                                        <p:attrNameLst>
                                          <p:attrName>style.visibility</p:attrName>
                                        </p:attrNameLst>
                                      </p:cBhvr>
                                      <p:to>
                                        <p:strVal val="visible"/>
                                      </p:to>
                                    </p:set>
                                  </p:childTnLst>
                                  <p:subTnLst>
                                    <p:set>
                                      <p:cBhvr override="childStyle">
                                        <p:cTn dur="1" fill="hold" display="0" masterRel="nextClick" afterEffect="1"/>
                                        <p:tgtEl>
                                          <p:spTgt spid="41992"/>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1996"/>
                                        </p:tgtEl>
                                        <p:attrNameLst>
                                          <p:attrName>style.visibility</p:attrName>
                                        </p:attrNameLst>
                                      </p:cBhvr>
                                      <p:to>
                                        <p:strVal val="visible"/>
                                      </p:to>
                                    </p:set>
                                  </p:childTnLst>
                                  <p:subTnLst>
                                    <p:set>
                                      <p:cBhvr override="childStyle">
                                        <p:cTn dur="1" fill="hold" display="0" masterRel="nextClick" afterEffect="1"/>
                                        <p:tgtEl>
                                          <p:spTgt spid="4199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animBg="1" autoUpdateAnimBg="0"/>
      <p:bldP spid="41990" grpId="0" animBg="1" autoUpdateAnimBg="0"/>
      <p:bldP spid="41992" grpId="0" animBg="1" autoUpdateAnimBg="0"/>
      <p:bldP spid="41994" grpId="0" animBg="1" autoUpdateAnimBg="0"/>
      <p:bldP spid="41996" grpId="0" animBg="1" autoUpdateAnimBg="0"/>
      <p:bldP spid="41998"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Oblique</a:t>
            </a:r>
          </a:p>
        </p:txBody>
      </p:sp>
      <p:pic>
        <p:nvPicPr>
          <p:cNvPr id="20483" name="Picture 9" descr="A:\Oblique Cube Cab.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8749" t="13333" r="5000" b="11667"/>
          <a:stretch>
            <a:fillRect/>
          </a:stretch>
        </p:blipFill>
        <p:spPr bwMode="auto">
          <a:xfrm>
            <a:off x="1646238" y="2070100"/>
            <a:ext cx="6256337"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AutoShape 4"/>
          <p:cNvSpPr>
            <a:spLocks noChangeArrowheads="1"/>
          </p:cNvSpPr>
          <p:nvPr/>
        </p:nvSpPr>
        <p:spPr bwMode="auto">
          <a:xfrm>
            <a:off x="5783263" y="4292600"/>
            <a:ext cx="2208212" cy="1243013"/>
          </a:xfrm>
          <a:prstGeom prst="wedgeEllipseCallout">
            <a:avLst>
              <a:gd name="adj1" fmla="val -145329"/>
              <a:gd name="adj2" fmla="val 1164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Front view is true</a:t>
            </a:r>
          </a:p>
          <a:p>
            <a:pPr algn="ctr"/>
            <a:r>
              <a:rPr lang="en-US" altLang="en-US" sz="1800">
                <a:latin typeface="Times New Roman" panose="02020603050405020304" pitchFamily="18" charset="0"/>
              </a:rPr>
              <a:t>size and shape.</a:t>
            </a:r>
          </a:p>
        </p:txBody>
      </p:sp>
      <p:sp>
        <p:nvSpPr>
          <p:cNvPr id="41990" name="AutoShape 5"/>
          <p:cNvSpPr>
            <a:spLocks noChangeArrowheads="1"/>
          </p:cNvSpPr>
          <p:nvPr/>
        </p:nvSpPr>
        <p:spPr bwMode="auto">
          <a:xfrm>
            <a:off x="1698625" y="2392363"/>
            <a:ext cx="1808163" cy="1243012"/>
          </a:xfrm>
          <a:prstGeom prst="wedgeEllipseCallout">
            <a:avLst>
              <a:gd name="adj1" fmla="val 66588"/>
              <a:gd name="adj2" fmla="val 24938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Width lines are</a:t>
            </a:r>
          </a:p>
          <a:p>
            <a:pPr algn="ctr"/>
            <a:r>
              <a:rPr lang="en-US" altLang="en-US" sz="1800">
                <a:latin typeface="Times New Roman" panose="02020603050405020304" pitchFamily="18" charset="0"/>
              </a:rPr>
              <a:t>parallel with the </a:t>
            </a:r>
          </a:p>
          <a:p>
            <a:pPr algn="ctr"/>
            <a:r>
              <a:rPr lang="en-US" altLang="en-US" sz="1800">
                <a:latin typeface="Times New Roman" panose="02020603050405020304" pitchFamily="18" charset="0"/>
              </a:rPr>
              <a:t>horizon.</a:t>
            </a:r>
          </a:p>
        </p:txBody>
      </p:sp>
      <p:sp>
        <p:nvSpPr>
          <p:cNvPr id="41991" name="AutoShape 8"/>
          <p:cNvSpPr>
            <a:spLocks noChangeArrowheads="1"/>
          </p:cNvSpPr>
          <p:nvPr/>
        </p:nvSpPr>
        <p:spPr bwMode="auto">
          <a:xfrm>
            <a:off x="5180013" y="2684463"/>
            <a:ext cx="3079750" cy="1462087"/>
          </a:xfrm>
          <a:prstGeom prst="wedgeEllipseCallout">
            <a:avLst>
              <a:gd name="adj1" fmla="val -54481"/>
              <a:gd name="adj2" fmla="val 9708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In Cabinet Oblique depth</a:t>
            </a:r>
          </a:p>
          <a:p>
            <a:pPr algn="ctr"/>
            <a:r>
              <a:rPr lang="en-US" altLang="en-US" sz="1800">
                <a:latin typeface="Times New Roman" panose="02020603050405020304" pitchFamily="18" charset="0"/>
              </a:rPr>
              <a:t>is half size.  This allows the view</a:t>
            </a:r>
          </a:p>
          <a:p>
            <a:pPr algn="ctr"/>
            <a:r>
              <a:rPr lang="en-US" altLang="en-US" sz="1800">
                <a:latin typeface="Times New Roman" panose="02020603050405020304" pitchFamily="18" charset="0"/>
              </a:rPr>
              <a:t>to look more realistic.</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90"/>
                                        </p:tgtEl>
                                        <p:attrNameLst>
                                          <p:attrName>style.visibility</p:attrName>
                                        </p:attrNameLst>
                                      </p:cBhvr>
                                      <p:to>
                                        <p:strVal val="visible"/>
                                      </p:to>
                                    </p:set>
                                  </p:childTnLst>
                                  <p:subTnLst>
                                    <p:set>
                                      <p:cBhvr override="childStyle">
                                        <p:cTn dur="1" fill="hold" display="0" masterRel="nextClick" afterEffect="1"/>
                                        <p:tgtEl>
                                          <p:spTgt spid="41990"/>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91"/>
                                        </p:tgtEl>
                                        <p:attrNameLst>
                                          <p:attrName>style.visibility</p:attrName>
                                        </p:attrNameLst>
                                      </p:cBhvr>
                                      <p:to>
                                        <p:strVal val="visible"/>
                                      </p:to>
                                    </p:set>
                                  </p:childTnLst>
                                  <p:subTnLst>
                                    <p:set>
                                      <p:cBhvr override="childStyle">
                                        <p:cTn dur="1" fill="hold" display="0" masterRel="nextClick" afterEffect="1"/>
                                        <p:tgtEl>
                                          <p:spTgt spid="41991"/>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9"/>
                                        </p:tgtEl>
                                        <p:attrNameLst>
                                          <p:attrName>style.visibility</p:attrName>
                                        </p:attrNameLst>
                                      </p:cBhvr>
                                      <p:to>
                                        <p:strVal val="visible"/>
                                      </p:to>
                                    </p:set>
                                  </p:childTnLst>
                                  <p:subTnLst>
                                    <p:set>
                                      <p:cBhvr override="childStyle">
                                        <p:cTn dur="1" fill="hold" display="0" masterRel="nextClick" afterEffect="1"/>
                                        <p:tgtEl>
                                          <p:spTgt spid="4198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animBg="1"/>
      <p:bldP spid="41990" grpId="0" animBg="1"/>
      <p:bldP spid="4199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Perspective</a:t>
            </a:r>
          </a:p>
        </p:txBody>
      </p:sp>
      <p:sp>
        <p:nvSpPr>
          <p:cNvPr id="21507" name="Rectangle 3"/>
          <p:cNvSpPr>
            <a:spLocks noGrp="1" noChangeArrowheads="1"/>
          </p:cNvSpPr>
          <p:nvPr>
            <p:ph idx="1"/>
          </p:nvPr>
        </p:nvSpPr>
        <p:spPr/>
        <p:txBody>
          <a:bodyPr/>
          <a:lstStyle/>
          <a:p>
            <a:pPr eaLnBrk="1" hangingPunct="1"/>
            <a:r>
              <a:rPr lang="en-US" altLang="en-US" smtClean="0"/>
              <a:t>Perspective is a way to draw that shows a view of the object in the most realistic way.  Vanishing points are used to guide the lines in the object to the horizon line or the horizontal line you see at your line of sight.  We will discuss one and two point perspective.</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One Point Perspective</a:t>
            </a:r>
          </a:p>
        </p:txBody>
      </p:sp>
      <p:pic>
        <p:nvPicPr>
          <p:cNvPr id="22531" name="Picture 3" descr="A:\Perspective 1.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10001" t="11667" r="6250" b="8333"/>
          <a:stretch>
            <a:fillRect/>
          </a:stretch>
        </p:blipFill>
        <p:spPr bwMode="auto">
          <a:xfrm>
            <a:off x="1712913" y="2232025"/>
            <a:ext cx="5967412"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AutoShape 4"/>
          <p:cNvSpPr>
            <a:spLocks noChangeArrowheads="1"/>
          </p:cNvSpPr>
          <p:nvPr/>
        </p:nvSpPr>
        <p:spPr bwMode="auto">
          <a:xfrm>
            <a:off x="1103313" y="2308225"/>
            <a:ext cx="2740025" cy="1816100"/>
          </a:xfrm>
          <a:prstGeom prst="wedgeEllipseCallout">
            <a:avLst>
              <a:gd name="adj1" fmla="val 133662"/>
              <a:gd name="adj2" fmla="val -2071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400">
                <a:latin typeface="Times New Roman" panose="02020603050405020304" pitchFamily="18" charset="0"/>
              </a:rPr>
              <a:t>All lines in the depth project</a:t>
            </a:r>
          </a:p>
          <a:p>
            <a:pPr algn="ctr"/>
            <a:r>
              <a:rPr lang="en-US" altLang="en-US" sz="1400">
                <a:latin typeface="Times New Roman" panose="02020603050405020304" pitchFamily="18" charset="0"/>
              </a:rPr>
              <a:t>to one point (vanishing</a:t>
            </a:r>
          </a:p>
          <a:p>
            <a:pPr algn="ctr"/>
            <a:r>
              <a:rPr lang="en-US" altLang="en-US" sz="1400">
                <a:latin typeface="Times New Roman" panose="02020603050405020304" pitchFamily="18" charset="0"/>
              </a:rPr>
              <a:t>point).  The location of the </a:t>
            </a:r>
          </a:p>
          <a:p>
            <a:pPr algn="ctr"/>
            <a:r>
              <a:rPr lang="en-US" altLang="en-US" sz="1400">
                <a:latin typeface="Times New Roman" panose="02020603050405020304" pitchFamily="18" charset="0"/>
              </a:rPr>
              <a:t>vanishing point is based</a:t>
            </a:r>
          </a:p>
          <a:p>
            <a:pPr algn="ctr"/>
            <a:r>
              <a:rPr lang="en-US" altLang="en-US" sz="1400">
                <a:latin typeface="Times New Roman" panose="02020603050405020304" pitchFamily="18" charset="0"/>
              </a:rPr>
              <a:t>on your line of sight.</a:t>
            </a:r>
          </a:p>
        </p:txBody>
      </p:sp>
      <p:sp>
        <p:nvSpPr>
          <p:cNvPr id="44038" name="Text Box 6"/>
          <p:cNvSpPr txBox="1">
            <a:spLocks noChangeArrowheads="1"/>
          </p:cNvSpPr>
          <p:nvPr/>
        </p:nvSpPr>
        <p:spPr bwMode="auto">
          <a:xfrm>
            <a:off x="1660525" y="4786313"/>
            <a:ext cx="189706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r>
              <a:rPr lang="en-US" altLang="en-US" sz="1600">
                <a:latin typeface="Times New Roman" panose="02020603050405020304" pitchFamily="18" charset="0"/>
              </a:rPr>
              <a:t>Note:  The vanishing</a:t>
            </a:r>
          </a:p>
          <a:p>
            <a:r>
              <a:rPr lang="en-US" altLang="en-US" sz="1600">
                <a:latin typeface="Times New Roman" panose="02020603050405020304" pitchFamily="18" charset="0"/>
              </a:rPr>
              <a:t>point in this sample </a:t>
            </a:r>
          </a:p>
          <a:p>
            <a:r>
              <a:rPr lang="en-US" altLang="en-US" sz="1600">
                <a:latin typeface="Times New Roman" panose="02020603050405020304" pitchFamily="18" charset="0"/>
              </a:rPr>
              <a:t>is chosen for </a:t>
            </a:r>
          </a:p>
          <a:p>
            <a:r>
              <a:rPr lang="en-US" altLang="en-US" sz="1600">
                <a:latin typeface="Times New Roman" panose="02020603050405020304" pitchFamily="18" charset="0"/>
              </a:rPr>
              <a:t>demonstration.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6"/>
                                        </p:tgtEl>
                                        <p:attrNameLst>
                                          <p:attrName>style.visibility</p:attrName>
                                        </p:attrNameLst>
                                      </p:cBhvr>
                                      <p:to>
                                        <p:strVal val="visible"/>
                                      </p:to>
                                    </p:set>
                                  </p:childTnLst>
                                  <p:subTnLst>
                                    <p:set>
                                      <p:cBhvr override="childStyle">
                                        <p:cTn dur="1" fill="hold" display="0" masterRel="nextClick" afterEffect="1"/>
                                        <p:tgtEl>
                                          <p:spTgt spid="44036"/>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autoUpdateAnimBg="0"/>
      <p:bldP spid="4403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Two Point Perspective</a:t>
            </a:r>
          </a:p>
        </p:txBody>
      </p:sp>
      <p:pic>
        <p:nvPicPr>
          <p:cNvPr id="23555" name="Picture 3" descr="A:\Perspective 2.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10001" t="20000" r="3751" b="13333"/>
          <a:stretch>
            <a:fillRect/>
          </a:stretch>
        </p:blipFill>
        <p:spPr bwMode="auto">
          <a:xfrm>
            <a:off x="1219200" y="1930400"/>
            <a:ext cx="6897688" cy="399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Oval 4"/>
          <p:cNvSpPr>
            <a:spLocks noChangeArrowheads="1"/>
          </p:cNvSpPr>
          <p:nvPr/>
        </p:nvSpPr>
        <p:spPr bwMode="auto">
          <a:xfrm>
            <a:off x="4800600" y="4343400"/>
            <a:ext cx="4038600" cy="1981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In two point perspective </a:t>
            </a:r>
          </a:p>
          <a:p>
            <a:pPr algn="ctr"/>
            <a:r>
              <a:rPr lang="en-US" altLang="en-US" sz="1800">
                <a:latin typeface="Times New Roman" panose="02020603050405020304" pitchFamily="18" charset="0"/>
              </a:rPr>
              <a:t>the depth lines converge on one</a:t>
            </a:r>
          </a:p>
          <a:p>
            <a:pPr algn="ctr"/>
            <a:r>
              <a:rPr lang="en-US" altLang="en-US" sz="1800">
                <a:latin typeface="Times New Roman" panose="02020603050405020304" pitchFamily="18" charset="0"/>
              </a:rPr>
              <a:t>vanishing point (VP2) and the</a:t>
            </a:r>
          </a:p>
          <a:p>
            <a:pPr algn="ctr"/>
            <a:r>
              <a:rPr lang="en-US" altLang="en-US" sz="1800">
                <a:latin typeface="Times New Roman" panose="02020603050405020304" pitchFamily="18" charset="0"/>
              </a:rPr>
              <a:t>width lines converge on the</a:t>
            </a:r>
          </a:p>
          <a:p>
            <a:pPr algn="ctr"/>
            <a:r>
              <a:rPr lang="en-US" altLang="en-US" sz="1800">
                <a:latin typeface="Times New Roman" panose="02020603050405020304" pitchFamily="18" charset="0"/>
              </a:rPr>
              <a:t>other vanishing point (VP1).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060"/>
                                        </p:tgtEl>
                                        <p:attrNameLst>
                                          <p:attrName>style.visibility</p:attrName>
                                        </p:attrNameLst>
                                      </p:cBhvr>
                                      <p:to>
                                        <p:strVal val="visible"/>
                                      </p:to>
                                    </p:set>
                                  </p:childTnLst>
                                  <p:subTnLst>
                                    <p:set>
                                      <p:cBhvr override="childStyle">
                                        <p:cTn dur="1" fill="hold" display="0" masterRel="nextClick" afterEffect="1"/>
                                        <p:tgtEl>
                                          <p:spTgt spid="4506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(Multiview Drawings)</a:t>
            </a:r>
          </a:p>
        </p:txBody>
      </p:sp>
      <p:sp>
        <p:nvSpPr>
          <p:cNvPr id="24579" name="Rectangle 3"/>
          <p:cNvSpPr>
            <a:spLocks noGrp="1" noChangeArrowheads="1"/>
          </p:cNvSpPr>
          <p:nvPr>
            <p:ph idx="1"/>
          </p:nvPr>
        </p:nvSpPr>
        <p:spPr/>
        <p:txBody>
          <a:bodyPr/>
          <a:lstStyle/>
          <a:p>
            <a:pPr eaLnBrk="1" hangingPunct="1"/>
            <a:r>
              <a:rPr lang="en-US" altLang="en-US" sz="2800" smtClean="0"/>
              <a:t>Pictorial sketches are great for engineers to explain ideas and communicate what the final part will look like to the customer.  Unfortunately, pictorial drawings have some disadvantages.  Foreshortened views and distorted features do not allow for accurate prototyping.  Many times, for parts to be accurately depicted, you need straight on views of each surface.</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(Multiview Drawings)</a:t>
            </a:r>
          </a:p>
        </p:txBody>
      </p:sp>
      <p:sp>
        <p:nvSpPr>
          <p:cNvPr id="25603" name="Rectangle 3"/>
          <p:cNvSpPr>
            <a:spLocks noGrp="1" noChangeArrowheads="1"/>
          </p:cNvSpPr>
          <p:nvPr>
            <p:ph idx="1"/>
          </p:nvPr>
        </p:nvSpPr>
        <p:spPr/>
        <p:txBody>
          <a:bodyPr/>
          <a:lstStyle/>
          <a:p>
            <a:pPr eaLnBrk="1" hangingPunct="1"/>
            <a:r>
              <a:rPr lang="en-US" altLang="en-US" smtClean="0"/>
              <a:t>In order to obtain these straight line views we have a type of drawing called </a:t>
            </a:r>
            <a:r>
              <a:rPr lang="en-US" altLang="en-US" b="1" smtClean="0"/>
              <a:t>Orthographic Projection</a:t>
            </a:r>
            <a:r>
              <a:rPr lang="en-US" altLang="en-US" smtClean="0"/>
              <a:t> also known as </a:t>
            </a:r>
            <a:r>
              <a:rPr lang="en-US" altLang="en-US" b="1" smtClean="0"/>
              <a:t>Multiview drawings.  </a:t>
            </a:r>
            <a:r>
              <a:rPr lang="en-US" altLang="en-US" smtClean="0"/>
              <a:t>Orthographic projection is a way to project a view based on a line of sight that is perpendicular to that view.  There are six of these views to any object as shown in the next slide.</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(Multiview Drawings)</a:t>
            </a:r>
          </a:p>
        </p:txBody>
      </p:sp>
      <p:pic>
        <p:nvPicPr>
          <p:cNvPr id="26627" name="Picture 3" descr="A:\Ortho Line of Sight.JPG"/>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l="16251" t="8333" r="16251" b="8333"/>
          <a:stretch>
            <a:fillRect/>
          </a:stretch>
        </p:blipFill>
        <p:spPr bwMode="auto">
          <a:xfrm>
            <a:off x="2743200" y="1981200"/>
            <a:ext cx="4114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AutoShape 4">
            <a:hlinkClick r:id="" action="ppaction://hlinkshowjump?jump=nextslide"/>
          </p:cNvPr>
          <p:cNvSpPr>
            <a:spLocks noChangeArrowheads="1"/>
          </p:cNvSpPr>
          <p:nvPr/>
        </p:nvSpPr>
        <p:spPr bwMode="auto">
          <a:xfrm>
            <a:off x="7315200" y="5715000"/>
            <a:ext cx="1143000" cy="5334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600">
                <a:latin typeface="Times New Roman" panose="02020603050405020304" pitchFamily="18" charset="0"/>
              </a:rPr>
              <a:t>ORTHO</a:t>
            </a:r>
          </a:p>
        </p:txBody>
      </p:sp>
      <p:sp>
        <p:nvSpPr>
          <p:cNvPr id="54279" name="Rectangle 7"/>
          <p:cNvSpPr>
            <a:spLocks noChangeArrowheads="1"/>
          </p:cNvSpPr>
          <p:nvPr/>
        </p:nvSpPr>
        <p:spPr bwMode="auto">
          <a:xfrm>
            <a:off x="1066800" y="1828800"/>
            <a:ext cx="2514600" cy="1143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The arrows represent the </a:t>
            </a:r>
          </a:p>
          <a:p>
            <a:pPr algn="ctr"/>
            <a:r>
              <a:rPr lang="en-US" altLang="en-US" sz="1800">
                <a:latin typeface="Times New Roman" panose="02020603050405020304" pitchFamily="18" charset="0"/>
              </a:rPr>
              <a:t>line of sight associated </a:t>
            </a:r>
          </a:p>
          <a:p>
            <a:pPr algn="ctr"/>
            <a:r>
              <a:rPr lang="en-US" altLang="en-US" sz="1800">
                <a:latin typeface="Times New Roman" panose="02020603050405020304" pitchFamily="18" charset="0"/>
              </a:rPr>
              <a:t>with each view.</a:t>
            </a:r>
          </a:p>
        </p:txBody>
      </p:sp>
      <p:sp>
        <p:nvSpPr>
          <p:cNvPr id="54282" name="Oval 10"/>
          <p:cNvSpPr>
            <a:spLocks noChangeArrowheads="1"/>
          </p:cNvSpPr>
          <p:nvPr/>
        </p:nvSpPr>
        <p:spPr bwMode="auto">
          <a:xfrm>
            <a:off x="6477000" y="3124200"/>
            <a:ext cx="2362200" cy="2133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Use the button </a:t>
            </a:r>
          </a:p>
          <a:p>
            <a:pPr algn="ctr"/>
            <a:r>
              <a:rPr lang="en-US" altLang="en-US" sz="1800">
                <a:latin typeface="Times New Roman" panose="02020603050405020304" pitchFamily="18" charset="0"/>
              </a:rPr>
              <a:t>below to jump</a:t>
            </a:r>
          </a:p>
          <a:p>
            <a:pPr algn="ctr"/>
            <a:r>
              <a:rPr lang="en-US" altLang="en-US" sz="1800">
                <a:latin typeface="Times New Roman" panose="02020603050405020304" pitchFamily="18" charset="0"/>
              </a:rPr>
              <a:t>between this</a:t>
            </a:r>
          </a:p>
          <a:p>
            <a:pPr algn="ctr"/>
            <a:r>
              <a:rPr lang="en-US" altLang="en-US" sz="1800">
                <a:latin typeface="Times New Roman" panose="02020603050405020304" pitchFamily="18" charset="0"/>
              </a:rPr>
              <a:t>view and the ortho</a:t>
            </a:r>
          </a:p>
          <a:p>
            <a:pPr algn="ctr"/>
            <a:r>
              <a:rPr lang="en-US" altLang="en-US" sz="1800">
                <a:latin typeface="Times New Roman" panose="02020603050405020304" pitchFamily="18" charset="0"/>
              </a:rPr>
              <a:t>view on the next</a:t>
            </a:r>
          </a:p>
          <a:p>
            <a:pPr algn="ctr"/>
            <a:r>
              <a:rPr lang="en-US" altLang="en-US" sz="1800">
                <a:latin typeface="Times New Roman" panose="02020603050405020304" pitchFamily="18" charset="0"/>
              </a:rPr>
              <a:t>page.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282"/>
                                        </p:tgtEl>
                                        <p:attrNameLst>
                                          <p:attrName>style.visibility</p:attrName>
                                        </p:attrNameLst>
                                      </p:cBhvr>
                                      <p:to>
                                        <p:strVal val="visible"/>
                                      </p:to>
                                    </p:set>
                                  </p:childTnLst>
                                  <p:subTnLst>
                                    <p:set>
                                      <p:cBhvr override="childStyle">
                                        <p:cTn dur="1" fill="hold" display="0" masterRel="nextClick" afterEffect="1"/>
                                        <p:tgtEl>
                                          <p:spTgt spid="5428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279"/>
                                        </p:tgtEl>
                                        <p:attrNameLst>
                                          <p:attrName>style.visibility</p:attrName>
                                        </p:attrNameLst>
                                      </p:cBhvr>
                                      <p:to>
                                        <p:strVal val="visible"/>
                                      </p:to>
                                    </p:set>
                                  </p:childTnLst>
                                  <p:subTnLst>
                                    <p:set>
                                      <p:cBhvr override="childStyle">
                                        <p:cTn dur="1" fill="hold" display="0" masterRel="nextClick" afterEffect="1"/>
                                        <p:tgtEl>
                                          <p:spTgt spid="5427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9" grpId="0" animBg="1" autoUpdateAnimBg="0"/>
      <p:bldP spid="54282"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Principal Views</a:t>
            </a:r>
          </a:p>
        </p:txBody>
      </p:sp>
      <p:pic>
        <p:nvPicPr>
          <p:cNvPr id="27651" name="Picture 3" descr="A:\Ortho 6.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3751" t="8333" r="2499" b="5000"/>
          <a:stretch>
            <a:fillRect/>
          </a:stretch>
        </p:blipFill>
        <p:spPr bwMode="auto">
          <a:xfrm>
            <a:off x="1524000" y="2144713"/>
            <a:ext cx="5953125"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AutoShape 4">
            <a:hlinkClick r:id="" action="ppaction://hlinkshowjump?jump=previousslide"/>
          </p:cNvPr>
          <p:cNvSpPr>
            <a:spLocks noChangeArrowheads="1"/>
          </p:cNvSpPr>
          <p:nvPr/>
        </p:nvSpPr>
        <p:spPr bwMode="auto">
          <a:xfrm>
            <a:off x="7086600" y="5638800"/>
            <a:ext cx="838200" cy="3810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600">
                <a:latin typeface="Times New Roman" panose="02020603050405020304" pitchFamily="18" charset="0"/>
              </a:rPr>
              <a:t>ISO</a:t>
            </a:r>
          </a:p>
        </p:txBody>
      </p:sp>
      <p:sp>
        <p:nvSpPr>
          <p:cNvPr id="47110" name="Oval 6"/>
          <p:cNvSpPr>
            <a:spLocks noChangeArrowheads="1"/>
          </p:cNvSpPr>
          <p:nvPr/>
        </p:nvSpPr>
        <p:spPr bwMode="auto">
          <a:xfrm>
            <a:off x="6553200" y="4648200"/>
            <a:ext cx="1828800"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Click to go back</a:t>
            </a:r>
          </a:p>
          <a:p>
            <a:pPr algn="ctr"/>
            <a:r>
              <a:rPr lang="en-US" altLang="en-US" sz="1800">
                <a:latin typeface="Times New Roman" panose="02020603050405020304" pitchFamily="18" charset="0"/>
              </a:rPr>
              <a:t>to ISO view.</a:t>
            </a:r>
          </a:p>
        </p:txBody>
      </p:sp>
      <p:sp>
        <p:nvSpPr>
          <p:cNvPr id="47112" name="Oval 8"/>
          <p:cNvSpPr>
            <a:spLocks noChangeArrowheads="1"/>
          </p:cNvSpPr>
          <p:nvPr/>
        </p:nvSpPr>
        <p:spPr bwMode="auto">
          <a:xfrm>
            <a:off x="1371600" y="4648200"/>
            <a:ext cx="3352800" cy="1828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Front,</a:t>
            </a:r>
          </a:p>
          <a:p>
            <a:pPr algn="ctr"/>
            <a:r>
              <a:rPr lang="en-US" altLang="en-US" sz="1800">
                <a:latin typeface="Times New Roman" panose="02020603050405020304" pitchFamily="18" charset="0"/>
              </a:rPr>
              <a:t> Top and Right views </a:t>
            </a:r>
          </a:p>
          <a:p>
            <a:pPr algn="ctr"/>
            <a:r>
              <a:rPr lang="en-US" altLang="en-US" sz="1800">
                <a:latin typeface="Times New Roman" panose="02020603050405020304" pitchFamily="18" charset="0"/>
              </a:rPr>
              <a:t>are used most often.  You can </a:t>
            </a:r>
          </a:p>
          <a:p>
            <a:pPr algn="ctr"/>
            <a:r>
              <a:rPr lang="en-US" altLang="en-US" sz="1800">
                <a:latin typeface="Times New Roman" panose="02020603050405020304" pitchFamily="18" charset="0"/>
              </a:rPr>
              <a:t>see how other views resemble</a:t>
            </a:r>
          </a:p>
          <a:p>
            <a:pPr algn="ctr"/>
            <a:r>
              <a:rPr lang="en-US" altLang="en-US" sz="1800">
                <a:latin typeface="Times New Roman" panose="02020603050405020304" pitchFamily="18" charset="0"/>
              </a:rPr>
              <a:t>these three except they are not </a:t>
            </a:r>
          </a:p>
          <a:p>
            <a:pPr algn="ctr"/>
            <a:r>
              <a:rPr lang="en-US" altLang="en-US" sz="1800">
                <a:latin typeface="Times New Roman" panose="02020603050405020304" pitchFamily="18" charset="0"/>
              </a:rPr>
              <a:t>as clear due to hidden lines.</a:t>
            </a:r>
          </a:p>
          <a:p>
            <a:pPr algn="ctr"/>
            <a:endParaRPr lang="en-US" altLang="en-US" sz="1800">
              <a:latin typeface="Times New Roman" panose="02020603050405020304" pitchFamily="18" charset="0"/>
            </a:endParaRPr>
          </a:p>
        </p:txBody>
      </p:sp>
      <p:sp>
        <p:nvSpPr>
          <p:cNvPr id="47114" name="Oval 10"/>
          <p:cNvSpPr>
            <a:spLocks noChangeArrowheads="1"/>
          </p:cNvSpPr>
          <p:nvPr/>
        </p:nvSpPr>
        <p:spPr bwMode="auto">
          <a:xfrm>
            <a:off x="1143000" y="1600200"/>
            <a:ext cx="3276600" cy="1676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Note how the views</a:t>
            </a:r>
          </a:p>
          <a:p>
            <a:pPr algn="ctr"/>
            <a:r>
              <a:rPr lang="en-US" altLang="en-US" sz="1800">
                <a:latin typeface="Times New Roman" panose="02020603050405020304" pitchFamily="18" charset="0"/>
              </a:rPr>
              <a:t>are oriented.  Each view is</a:t>
            </a:r>
          </a:p>
          <a:p>
            <a:pPr algn="ctr"/>
            <a:r>
              <a:rPr lang="en-US" altLang="en-US" sz="1800">
                <a:latin typeface="Times New Roman" panose="02020603050405020304" pitchFamily="18" charset="0"/>
              </a:rPr>
              <a:t>adjacent to the other as</a:t>
            </a:r>
          </a:p>
          <a:p>
            <a:pPr algn="ctr"/>
            <a:r>
              <a:rPr lang="en-US" altLang="en-US" sz="1800">
                <a:latin typeface="Times New Roman" panose="02020603050405020304" pitchFamily="18" charset="0"/>
              </a:rPr>
              <a:t>if they were unfolded </a:t>
            </a:r>
          </a:p>
          <a:p>
            <a:pPr algn="ctr"/>
            <a:r>
              <a:rPr lang="en-US" altLang="en-US" sz="1800">
                <a:latin typeface="Times New Roman" panose="02020603050405020304" pitchFamily="18" charset="0"/>
              </a:rPr>
              <a:t>from a 3D shape.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10"/>
                                        </p:tgtEl>
                                        <p:attrNameLst>
                                          <p:attrName>style.visibility</p:attrName>
                                        </p:attrNameLst>
                                      </p:cBhvr>
                                      <p:to>
                                        <p:strVal val="visible"/>
                                      </p:to>
                                    </p:set>
                                  </p:childTnLst>
                                  <p:subTnLst>
                                    <p:set>
                                      <p:cBhvr override="childStyle">
                                        <p:cTn dur="1" fill="hold" display="0" masterRel="nextClick" afterEffect="1"/>
                                        <p:tgtEl>
                                          <p:spTgt spid="47110"/>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114"/>
                                        </p:tgtEl>
                                        <p:attrNameLst>
                                          <p:attrName>style.visibility</p:attrName>
                                        </p:attrNameLst>
                                      </p:cBhvr>
                                      <p:to>
                                        <p:strVal val="visible"/>
                                      </p:to>
                                    </p:set>
                                  </p:childTnLst>
                                  <p:subTnLst>
                                    <p:set>
                                      <p:cBhvr override="childStyle">
                                        <p:cTn dur="1" fill="hold" display="0" masterRel="nextClick" afterEffect="1"/>
                                        <p:tgtEl>
                                          <p:spTgt spid="4711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112"/>
                                        </p:tgtEl>
                                        <p:attrNameLst>
                                          <p:attrName>style.visibility</p:attrName>
                                        </p:attrNameLst>
                                      </p:cBhvr>
                                      <p:to>
                                        <p:strVal val="visible"/>
                                      </p:to>
                                    </p:set>
                                  </p:childTnLst>
                                  <p:subTnLst>
                                    <p:set>
                                      <p:cBhvr override="childStyle">
                                        <p:cTn dur="1" fill="hold" display="0" masterRel="nextClick" afterEffect="1"/>
                                        <p:tgtEl>
                                          <p:spTgt spid="471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animBg="1" autoUpdateAnimBg="0"/>
      <p:bldP spid="47112" grpId="0" animBg="1" autoUpdateAnimBg="0"/>
      <p:bldP spid="47114"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Angle of Projection</a:t>
            </a:r>
          </a:p>
        </p:txBody>
      </p:sp>
      <p:sp>
        <p:nvSpPr>
          <p:cNvPr id="28675" name="Rectangle 3"/>
          <p:cNvSpPr>
            <a:spLocks noGrp="1" noChangeArrowheads="1"/>
          </p:cNvSpPr>
          <p:nvPr>
            <p:ph idx="1"/>
          </p:nvPr>
        </p:nvSpPr>
        <p:spPr/>
        <p:txBody>
          <a:bodyPr/>
          <a:lstStyle/>
          <a:p>
            <a:pPr eaLnBrk="1" hangingPunct="1"/>
            <a:r>
              <a:rPr lang="en-US" altLang="en-US" smtClean="0"/>
              <a:t>The example you have just seen is shown in the </a:t>
            </a:r>
            <a:r>
              <a:rPr lang="en-US" altLang="en-US" b="1" smtClean="0"/>
              <a:t>third angle</a:t>
            </a:r>
            <a:r>
              <a:rPr lang="en-US" altLang="en-US" smtClean="0"/>
              <a:t> of projection.  This is the standard in the United States and Canada.  The rest of the world draws in the </a:t>
            </a:r>
            <a:r>
              <a:rPr lang="en-US" altLang="en-US" b="1" smtClean="0"/>
              <a:t>first angle</a:t>
            </a:r>
            <a:r>
              <a:rPr lang="en-US" altLang="en-US" smtClean="0"/>
              <a:t> of projection.  The following slides will show how the views are derived and what they look like.</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8425" y="2133600"/>
            <a:ext cx="7169150" cy="416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Rectangle 2"/>
          <p:cNvSpPr>
            <a:spLocks noGrp="1" noChangeArrowheads="1"/>
          </p:cNvSpPr>
          <p:nvPr>
            <p:ph type="title"/>
          </p:nvPr>
        </p:nvSpPr>
        <p:spPr/>
        <p:txBody>
          <a:bodyPr/>
          <a:lstStyle/>
          <a:p>
            <a:pPr eaLnBrk="1" fontAlgn="auto" hangingPunct="1">
              <a:spcAft>
                <a:spcPts val="0"/>
              </a:spcAft>
              <a:defRPr/>
            </a:pPr>
            <a:r>
              <a:rPr lang="en-US" altLang="en-US" dirty="0" smtClean="0">
                <a:solidFill>
                  <a:schemeClr val="tx1">
                    <a:lumMod val="75000"/>
                    <a:lumOff val="25000"/>
                  </a:schemeClr>
                </a:solidFill>
              </a:rPr>
              <a:t>Orthographic </a:t>
            </a:r>
            <a:br>
              <a:rPr lang="en-US" altLang="en-US" dirty="0" smtClean="0">
                <a:solidFill>
                  <a:schemeClr val="tx1">
                    <a:lumMod val="75000"/>
                    <a:lumOff val="25000"/>
                  </a:schemeClr>
                </a:solidFill>
              </a:rPr>
            </a:br>
            <a:r>
              <a:rPr lang="en-US" altLang="en-US" dirty="0" smtClean="0">
                <a:solidFill>
                  <a:schemeClr val="tx1">
                    <a:lumMod val="75000"/>
                    <a:lumOff val="25000"/>
                  </a:schemeClr>
                </a:solidFill>
              </a:rPr>
              <a:t>3rd Angle Projection (USA)</a:t>
            </a:r>
          </a:p>
        </p:txBody>
      </p:sp>
      <p:sp>
        <p:nvSpPr>
          <p:cNvPr id="29700" name="Line 10"/>
          <p:cNvSpPr>
            <a:spLocks noChangeShapeType="1"/>
          </p:cNvSpPr>
          <p:nvPr/>
        </p:nvSpPr>
        <p:spPr bwMode="auto">
          <a:xfrm flipH="1">
            <a:off x="4343400" y="3962400"/>
            <a:ext cx="4572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1" name="Line 11"/>
          <p:cNvSpPr>
            <a:spLocks noChangeShapeType="1"/>
          </p:cNvSpPr>
          <p:nvPr/>
        </p:nvSpPr>
        <p:spPr bwMode="auto">
          <a:xfrm>
            <a:off x="6553200" y="4191000"/>
            <a:ext cx="381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2" name="Line 12"/>
          <p:cNvSpPr>
            <a:spLocks noChangeShapeType="1"/>
          </p:cNvSpPr>
          <p:nvPr/>
        </p:nvSpPr>
        <p:spPr bwMode="auto">
          <a:xfrm flipV="1">
            <a:off x="4953000" y="21336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fontAlgn="auto" hangingPunct="1">
              <a:spcAft>
                <a:spcPts val="0"/>
              </a:spcAft>
              <a:defRPr/>
            </a:pPr>
            <a:r>
              <a:rPr lang="en-US" altLang="en-US" dirty="0" smtClean="0">
                <a:solidFill>
                  <a:schemeClr val="tx1">
                    <a:lumMod val="75000"/>
                    <a:lumOff val="25000"/>
                  </a:schemeClr>
                </a:solidFill>
              </a:rPr>
              <a:t>Orthographic </a:t>
            </a:r>
            <a:br>
              <a:rPr lang="en-US" altLang="en-US" dirty="0" smtClean="0">
                <a:solidFill>
                  <a:schemeClr val="tx1">
                    <a:lumMod val="75000"/>
                    <a:lumOff val="25000"/>
                  </a:schemeClr>
                </a:solidFill>
              </a:rPr>
            </a:br>
            <a:r>
              <a:rPr lang="en-US" altLang="en-US" dirty="0" smtClean="0">
                <a:solidFill>
                  <a:schemeClr val="tx1">
                    <a:lumMod val="75000"/>
                    <a:lumOff val="25000"/>
                  </a:schemeClr>
                </a:solidFill>
              </a:rPr>
              <a:t>1st Angle Projection (EUROPE)</a:t>
            </a:r>
          </a:p>
        </p:txBody>
      </p:sp>
      <p:pic>
        <p:nvPicPr>
          <p:cNvPr id="30723" name="Picture 3" descr="A:\MVC-058F.JPG"/>
          <p:cNvPicPr>
            <a:picLocks noChangeAspect="1" noChangeArrowheads="1"/>
          </p:cNvPicPr>
          <p:nvPr/>
        </p:nvPicPr>
        <p:blipFill>
          <a:blip r:embed="rId2">
            <a:lum bright="40000" contrast="20000"/>
            <a:extLst>
              <a:ext uri="{28A0092B-C50C-407E-A947-70E740481C1C}">
                <a14:useLocalDpi xmlns:a14="http://schemas.microsoft.com/office/drawing/2010/main" val="0"/>
              </a:ext>
            </a:extLst>
          </a:blip>
          <a:srcRect l="10001" t="8333" r="3751" b="13333"/>
          <a:stretch>
            <a:fillRect/>
          </a:stretch>
        </p:blipFill>
        <p:spPr bwMode="auto">
          <a:xfrm>
            <a:off x="1371600" y="1752600"/>
            <a:ext cx="6705600" cy="45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Line 9"/>
          <p:cNvSpPr>
            <a:spLocks noChangeShapeType="1"/>
          </p:cNvSpPr>
          <p:nvPr/>
        </p:nvSpPr>
        <p:spPr bwMode="auto">
          <a:xfrm flipV="1">
            <a:off x="6781800" y="2133600"/>
            <a:ext cx="6096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5" name="Line 10"/>
          <p:cNvSpPr>
            <a:spLocks noChangeShapeType="1"/>
          </p:cNvSpPr>
          <p:nvPr/>
        </p:nvSpPr>
        <p:spPr bwMode="auto">
          <a:xfrm flipH="1" flipV="1">
            <a:off x="4800600" y="1981200"/>
            <a:ext cx="4572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6" name="Line 11"/>
          <p:cNvSpPr>
            <a:spLocks noChangeShapeType="1"/>
          </p:cNvSpPr>
          <p:nvPr/>
        </p:nvSpPr>
        <p:spPr bwMode="auto">
          <a:xfrm>
            <a:off x="5715000" y="37338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View Selection</a:t>
            </a:r>
          </a:p>
        </p:txBody>
      </p:sp>
      <p:sp>
        <p:nvSpPr>
          <p:cNvPr id="31747" name="Rectangle 3"/>
          <p:cNvSpPr>
            <a:spLocks noGrp="1" noChangeArrowheads="1"/>
          </p:cNvSpPr>
          <p:nvPr>
            <p:ph idx="1"/>
          </p:nvPr>
        </p:nvSpPr>
        <p:spPr/>
        <p:txBody>
          <a:bodyPr/>
          <a:lstStyle/>
          <a:p>
            <a:pPr eaLnBrk="1" hangingPunct="1"/>
            <a:r>
              <a:rPr lang="en-US" altLang="en-US" smtClean="0"/>
              <a:t>Finding the best view of a part can be difficult.  Two or more sides may look like the best solution for a front view.  On the next slide is a list of characteristics that you should use in choosing your views.</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View Selection</a:t>
            </a:r>
          </a:p>
        </p:txBody>
      </p:sp>
      <p:sp>
        <p:nvSpPr>
          <p:cNvPr id="33795" name="Rectangle 3"/>
          <p:cNvSpPr>
            <a:spLocks noGrp="1" noChangeArrowheads="1"/>
          </p:cNvSpPr>
          <p:nvPr>
            <p:ph idx="1"/>
          </p:nvPr>
        </p:nvSpPr>
        <p:spPr/>
        <p:txBody>
          <a:bodyPr/>
          <a:lstStyle/>
          <a:p>
            <a:pPr eaLnBrk="1" hangingPunct="1"/>
            <a:r>
              <a:rPr lang="en-US" altLang="en-US" sz="2800" smtClean="0"/>
              <a:t>Steps in selecting the front.</a:t>
            </a:r>
            <a:endParaRPr lang="en-US" altLang="en-US" smtClean="0"/>
          </a:p>
          <a:p>
            <a:pPr lvl="1" eaLnBrk="1" hangingPunct="1"/>
            <a:r>
              <a:rPr lang="en-US" altLang="en-US" sz="2000" smtClean="0"/>
              <a:t>Most natural position or use.</a:t>
            </a:r>
          </a:p>
          <a:p>
            <a:pPr lvl="1" eaLnBrk="1" hangingPunct="1"/>
            <a:r>
              <a:rPr lang="en-US" altLang="en-US" sz="2000" smtClean="0"/>
              <a:t>Shows best shape and characteristic contours.</a:t>
            </a:r>
          </a:p>
          <a:p>
            <a:pPr lvl="1" eaLnBrk="1" hangingPunct="1"/>
            <a:r>
              <a:rPr lang="en-US" altLang="en-US" sz="2000" smtClean="0"/>
              <a:t>Longest dimensions.</a:t>
            </a:r>
          </a:p>
          <a:p>
            <a:pPr lvl="1" eaLnBrk="1" hangingPunct="1"/>
            <a:r>
              <a:rPr lang="en-US" altLang="en-US" sz="2000" smtClean="0"/>
              <a:t>Fewest hidden lines.</a:t>
            </a:r>
          </a:p>
          <a:p>
            <a:pPr lvl="1" eaLnBrk="1" hangingPunct="1"/>
            <a:r>
              <a:rPr lang="en-US" altLang="en-US" sz="2000" smtClean="0"/>
              <a:t>Most stable and natural position.</a:t>
            </a:r>
          </a:p>
          <a:p>
            <a:pPr lvl="1" eaLnBrk="1" hangingPunct="1"/>
            <a:r>
              <a:rPr lang="en-US" altLang="en-US" sz="2000" smtClean="0"/>
              <a:t>Relationship of other views</a:t>
            </a:r>
          </a:p>
          <a:p>
            <a:pPr lvl="2" eaLnBrk="1" hangingPunct="1"/>
            <a:r>
              <a:rPr lang="en-US" altLang="en-US" sz="1800" smtClean="0"/>
              <a:t>Most contours.</a:t>
            </a:r>
          </a:p>
          <a:p>
            <a:pPr lvl="2" eaLnBrk="1" hangingPunct="1"/>
            <a:r>
              <a:rPr lang="en-US" altLang="en-US" sz="1800" smtClean="0"/>
              <a:t>Longest side.</a:t>
            </a:r>
          </a:p>
          <a:p>
            <a:pPr lvl="2" eaLnBrk="1" hangingPunct="1"/>
            <a:r>
              <a:rPr lang="en-US" altLang="en-US" sz="1800" smtClean="0"/>
              <a:t>Least hidden lines.</a:t>
            </a:r>
          </a:p>
          <a:p>
            <a:pPr lvl="2" eaLnBrk="1" hangingPunct="1"/>
            <a:r>
              <a:rPr lang="en-US" altLang="en-US" sz="1800" smtClean="0"/>
              <a:t>Best natural position.</a:t>
            </a:r>
            <a:endParaRPr lang="en-US" altLang="en-US" smtClean="0"/>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View Selection</a:t>
            </a:r>
          </a:p>
        </p:txBody>
      </p:sp>
      <p:pic>
        <p:nvPicPr>
          <p:cNvPr id="34819" name="Picture 3" descr="A:\Project 3rd.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7500" t="14999" r="5000" b="13333"/>
          <a:stretch>
            <a:fillRect/>
          </a:stretch>
        </p:blipFill>
        <p:spPr bwMode="auto">
          <a:xfrm>
            <a:off x="1166813" y="1803400"/>
            <a:ext cx="7239000"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AutoShape 4"/>
          <p:cNvSpPr>
            <a:spLocks noChangeArrowheads="1"/>
          </p:cNvSpPr>
          <p:nvPr/>
        </p:nvSpPr>
        <p:spPr bwMode="auto">
          <a:xfrm>
            <a:off x="1624013" y="1803400"/>
            <a:ext cx="2590800" cy="1143000"/>
          </a:xfrm>
          <a:prstGeom prst="wedgeEllipseCallout">
            <a:avLst>
              <a:gd name="adj1" fmla="val -32231"/>
              <a:gd name="adj2" fmla="val 27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Longest Dimension</a:t>
            </a:r>
          </a:p>
        </p:txBody>
      </p:sp>
      <p:sp>
        <p:nvSpPr>
          <p:cNvPr id="61446" name="Oval 6"/>
          <p:cNvSpPr>
            <a:spLocks noChangeArrowheads="1"/>
          </p:cNvSpPr>
          <p:nvPr/>
        </p:nvSpPr>
        <p:spPr bwMode="auto">
          <a:xfrm>
            <a:off x="5891213" y="1651000"/>
            <a:ext cx="2438400" cy="1066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Most natural position.</a:t>
            </a:r>
          </a:p>
        </p:txBody>
      </p:sp>
      <p:sp>
        <p:nvSpPr>
          <p:cNvPr id="61448" name="Oval 8"/>
          <p:cNvSpPr>
            <a:spLocks noChangeArrowheads="1"/>
          </p:cNvSpPr>
          <p:nvPr/>
        </p:nvSpPr>
        <p:spPr bwMode="auto">
          <a:xfrm>
            <a:off x="4976813" y="4394200"/>
            <a:ext cx="2743200" cy="1066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No hidden lines.</a:t>
            </a:r>
          </a:p>
        </p:txBody>
      </p:sp>
      <p:sp>
        <p:nvSpPr>
          <p:cNvPr id="61450" name="Oval 10"/>
          <p:cNvSpPr>
            <a:spLocks noChangeArrowheads="1"/>
          </p:cNvSpPr>
          <p:nvPr/>
        </p:nvSpPr>
        <p:spPr bwMode="auto">
          <a:xfrm>
            <a:off x="3833813" y="3022600"/>
            <a:ext cx="2514600" cy="990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Best shape description.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46"/>
                                        </p:tgtEl>
                                        <p:attrNameLst>
                                          <p:attrName>style.visibility</p:attrName>
                                        </p:attrNameLst>
                                      </p:cBhvr>
                                      <p:to>
                                        <p:strVal val="visible"/>
                                      </p:to>
                                    </p:set>
                                    <p:anim calcmode="lin" valueType="num">
                                      <p:cBhvr additive="base">
                                        <p:cTn id="7" dur="500" fill="hold"/>
                                        <p:tgtEl>
                                          <p:spTgt spid="61446"/>
                                        </p:tgtEl>
                                        <p:attrNameLst>
                                          <p:attrName>ppt_x</p:attrName>
                                        </p:attrNameLst>
                                      </p:cBhvr>
                                      <p:tavLst>
                                        <p:tav tm="0">
                                          <p:val>
                                            <p:strVal val="0-#ppt_w/2"/>
                                          </p:val>
                                        </p:tav>
                                        <p:tav tm="100000">
                                          <p:val>
                                            <p:strVal val="#ppt_x"/>
                                          </p:val>
                                        </p:tav>
                                      </p:tavLst>
                                    </p:anim>
                                    <p:anim calcmode="lin" valueType="num">
                                      <p:cBhvr additive="base">
                                        <p:cTn id="8" dur="500" fill="hold"/>
                                        <p:tgtEl>
                                          <p:spTgt spid="614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50"/>
                                        </p:tgtEl>
                                        <p:attrNameLst>
                                          <p:attrName>style.visibility</p:attrName>
                                        </p:attrNameLst>
                                      </p:cBhvr>
                                      <p:to>
                                        <p:strVal val="visible"/>
                                      </p:to>
                                    </p:set>
                                    <p:anim calcmode="lin" valueType="num">
                                      <p:cBhvr additive="base">
                                        <p:cTn id="13" dur="500" fill="hold"/>
                                        <p:tgtEl>
                                          <p:spTgt spid="61450"/>
                                        </p:tgtEl>
                                        <p:attrNameLst>
                                          <p:attrName>ppt_x</p:attrName>
                                        </p:attrNameLst>
                                      </p:cBhvr>
                                      <p:tavLst>
                                        <p:tav tm="0">
                                          <p:val>
                                            <p:strVal val="0-#ppt_w/2"/>
                                          </p:val>
                                        </p:tav>
                                        <p:tav tm="100000">
                                          <p:val>
                                            <p:strVal val="#ppt_x"/>
                                          </p:val>
                                        </p:tav>
                                      </p:tavLst>
                                    </p:anim>
                                    <p:anim calcmode="lin" valueType="num">
                                      <p:cBhvr additive="base">
                                        <p:cTn id="14" dur="500" fill="hold"/>
                                        <p:tgtEl>
                                          <p:spTgt spid="6145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44"/>
                                        </p:tgtEl>
                                        <p:attrNameLst>
                                          <p:attrName>style.visibility</p:attrName>
                                        </p:attrNameLst>
                                      </p:cBhvr>
                                      <p:to>
                                        <p:strVal val="visible"/>
                                      </p:to>
                                    </p:set>
                                    <p:anim calcmode="lin" valueType="num">
                                      <p:cBhvr additive="base">
                                        <p:cTn id="19" dur="500" fill="hold"/>
                                        <p:tgtEl>
                                          <p:spTgt spid="61444"/>
                                        </p:tgtEl>
                                        <p:attrNameLst>
                                          <p:attrName>ppt_x</p:attrName>
                                        </p:attrNameLst>
                                      </p:cBhvr>
                                      <p:tavLst>
                                        <p:tav tm="0">
                                          <p:val>
                                            <p:strVal val="0-#ppt_w/2"/>
                                          </p:val>
                                        </p:tav>
                                        <p:tav tm="100000">
                                          <p:val>
                                            <p:strVal val="#ppt_x"/>
                                          </p:val>
                                        </p:tav>
                                      </p:tavLst>
                                    </p:anim>
                                    <p:anim calcmode="lin" valueType="num">
                                      <p:cBhvr additive="base">
                                        <p:cTn id="20" dur="500" fill="hold"/>
                                        <p:tgtEl>
                                          <p:spTgt spid="6144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48"/>
                                        </p:tgtEl>
                                        <p:attrNameLst>
                                          <p:attrName>style.visibility</p:attrName>
                                        </p:attrNameLst>
                                      </p:cBhvr>
                                      <p:to>
                                        <p:strVal val="visible"/>
                                      </p:to>
                                    </p:set>
                                    <p:anim calcmode="lin" valueType="num">
                                      <p:cBhvr additive="base">
                                        <p:cTn id="25" dur="500" fill="hold"/>
                                        <p:tgtEl>
                                          <p:spTgt spid="61448"/>
                                        </p:tgtEl>
                                        <p:attrNameLst>
                                          <p:attrName>ppt_x</p:attrName>
                                        </p:attrNameLst>
                                      </p:cBhvr>
                                      <p:tavLst>
                                        <p:tav tm="0">
                                          <p:val>
                                            <p:strVal val="0-#ppt_w/2"/>
                                          </p:val>
                                        </p:tav>
                                        <p:tav tm="100000">
                                          <p:val>
                                            <p:strVal val="#ppt_x"/>
                                          </p:val>
                                        </p:tav>
                                      </p:tavLst>
                                    </p:anim>
                                    <p:anim calcmode="lin" valueType="num">
                                      <p:cBhvr additive="base">
                                        <p:cTn id="26" dur="500" fill="hold"/>
                                        <p:tgtEl>
                                          <p:spTgt spid="614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animBg="1" autoUpdateAnimBg="0"/>
      <p:bldP spid="61446" grpId="0" animBg="1" autoUpdateAnimBg="0"/>
      <p:bldP spid="61448" grpId="0" animBg="1" autoUpdateAnimBg="0"/>
      <p:bldP spid="61450"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Orthographic </a:t>
            </a:r>
            <a:br>
              <a:rPr lang="en-US" altLang="en-US" smtClean="0">
                <a:solidFill>
                  <a:schemeClr val="tx1">
                    <a:lumMod val="75000"/>
                    <a:lumOff val="25000"/>
                  </a:schemeClr>
                </a:solidFill>
              </a:rPr>
            </a:br>
            <a:r>
              <a:rPr lang="en-US" altLang="en-US" smtClean="0">
                <a:solidFill>
                  <a:schemeClr val="tx1">
                    <a:lumMod val="75000"/>
                    <a:lumOff val="25000"/>
                  </a:schemeClr>
                </a:solidFill>
              </a:rPr>
              <a:t>View Selection Numbers</a:t>
            </a:r>
          </a:p>
        </p:txBody>
      </p:sp>
      <p:sp>
        <p:nvSpPr>
          <p:cNvPr id="35843" name="Rectangle 3"/>
          <p:cNvSpPr>
            <a:spLocks noGrp="1" noChangeArrowheads="1"/>
          </p:cNvSpPr>
          <p:nvPr>
            <p:ph idx="1"/>
          </p:nvPr>
        </p:nvSpPr>
        <p:spPr/>
        <p:txBody>
          <a:bodyPr/>
          <a:lstStyle/>
          <a:p>
            <a:pPr eaLnBrk="1" hangingPunct="1"/>
            <a:r>
              <a:rPr lang="en-US" altLang="en-US" smtClean="0"/>
              <a:t>Another decision on view selection you need to make is how many views.  You usually do not need more than three but you may only need one or two.  The following slides will show when to make a decision between one, and two view drawings.</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One View Selection</a:t>
            </a:r>
          </a:p>
        </p:txBody>
      </p:sp>
      <p:pic>
        <p:nvPicPr>
          <p:cNvPr id="36867" name="Picture 4" descr="A:\MVC-062F.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10001" t="16667" r="3751" b="14999"/>
          <a:stretch>
            <a:fillRect/>
          </a:stretch>
        </p:blipFill>
        <p:spPr bwMode="auto">
          <a:xfrm>
            <a:off x="1219200" y="1905000"/>
            <a:ext cx="7315200"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Oval 5"/>
          <p:cNvSpPr>
            <a:spLocks noChangeArrowheads="1"/>
          </p:cNvSpPr>
          <p:nvPr/>
        </p:nvSpPr>
        <p:spPr bwMode="auto">
          <a:xfrm>
            <a:off x="1165225" y="2333625"/>
            <a:ext cx="2209800" cy="990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Uniform shape.</a:t>
            </a:r>
          </a:p>
        </p:txBody>
      </p:sp>
      <p:sp>
        <p:nvSpPr>
          <p:cNvPr id="63495" name="Oval 7"/>
          <p:cNvSpPr>
            <a:spLocks noChangeArrowheads="1"/>
          </p:cNvSpPr>
          <p:nvPr/>
        </p:nvSpPr>
        <p:spPr bwMode="auto">
          <a:xfrm>
            <a:off x="5014913" y="2128838"/>
            <a:ext cx="2971800" cy="87947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Two views </a:t>
            </a:r>
          </a:p>
          <a:p>
            <a:pPr algn="ctr"/>
            <a:r>
              <a:rPr lang="en-US" altLang="en-US" sz="1800">
                <a:latin typeface="Times New Roman" panose="02020603050405020304" pitchFamily="18" charset="0"/>
              </a:rPr>
              <a:t>will be identical</a:t>
            </a:r>
          </a:p>
        </p:txBody>
      </p:sp>
      <p:sp>
        <p:nvSpPr>
          <p:cNvPr id="63497" name="Oval 9"/>
          <p:cNvSpPr>
            <a:spLocks noChangeArrowheads="1"/>
          </p:cNvSpPr>
          <p:nvPr/>
        </p:nvSpPr>
        <p:spPr bwMode="auto">
          <a:xfrm>
            <a:off x="5638800" y="4038600"/>
            <a:ext cx="2743200"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All dimensions easily</a:t>
            </a:r>
          </a:p>
          <a:p>
            <a:pPr algn="ctr"/>
            <a:r>
              <a:rPr lang="en-US" altLang="en-US" sz="1800">
                <a:latin typeface="Times New Roman" panose="02020603050405020304" pitchFamily="18" charset="0"/>
              </a:rPr>
              <a:t>shown on one view.</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3493"/>
                                        </p:tgtEl>
                                        <p:attrNameLst>
                                          <p:attrName>style.visibility</p:attrName>
                                        </p:attrNameLst>
                                      </p:cBhvr>
                                      <p:to>
                                        <p:strVal val="visible"/>
                                      </p:to>
                                    </p:set>
                                    <p:anim calcmode="lin" valueType="num">
                                      <p:cBhvr additive="base">
                                        <p:cTn id="7" dur="500" fill="hold"/>
                                        <p:tgtEl>
                                          <p:spTgt spid="63493"/>
                                        </p:tgtEl>
                                        <p:attrNameLst>
                                          <p:attrName>ppt_x</p:attrName>
                                        </p:attrNameLst>
                                      </p:cBhvr>
                                      <p:tavLst>
                                        <p:tav tm="0">
                                          <p:val>
                                            <p:strVal val="0-#ppt_w/2"/>
                                          </p:val>
                                        </p:tav>
                                        <p:tav tm="100000">
                                          <p:val>
                                            <p:strVal val="#ppt_x"/>
                                          </p:val>
                                        </p:tav>
                                      </p:tavLst>
                                    </p:anim>
                                    <p:anim calcmode="lin" valueType="num">
                                      <p:cBhvr additive="base">
                                        <p:cTn id="8" dur="500" fill="hold"/>
                                        <p:tgtEl>
                                          <p:spTgt spid="6349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3495"/>
                                        </p:tgtEl>
                                        <p:attrNameLst>
                                          <p:attrName>style.visibility</p:attrName>
                                        </p:attrNameLst>
                                      </p:cBhvr>
                                      <p:to>
                                        <p:strVal val="visible"/>
                                      </p:to>
                                    </p:set>
                                    <p:anim calcmode="lin" valueType="num">
                                      <p:cBhvr additive="base">
                                        <p:cTn id="13" dur="500" fill="hold"/>
                                        <p:tgtEl>
                                          <p:spTgt spid="63495"/>
                                        </p:tgtEl>
                                        <p:attrNameLst>
                                          <p:attrName>ppt_x</p:attrName>
                                        </p:attrNameLst>
                                      </p:cBhvr>
                                      <p:tavLst>
                                        <p:tav tm="0">
                                          <p:val>
                                            <p:strVal val="0-#ppt_w/2"/>
                                          </p:val>
                                        </p:tav>
                                        <p:tav tm="100000">
                                          <p:val>
                                            <p:strVal val="#ppt_x"/>
                                          </p:val>
                                        </p:tav>
                                      </p:tavLst>
                                    </p:anim>
                                    <p:anim calcmode="lin" valueType="num">
                                      <p:cBhvr additive="base">
                                        <p:cTn id="14" dur="500" fill="hold"/>
                                        <p:tgtEl>
                                          <p:spTgt spid="634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3497"/>
                                        </p:tgtEl>
                                        <p:attrNameLst>
                                          <p:attrName>style.visibility</p:attrName>
                                        </p:attrNameLst>
                                      </p:cBhvr>
                                      <p:to>
                                        <p:strVal val="visible"/>
                                      </p:to>
                                    </p:set>
                                    <p:anim calcmode="lin" valueType="num">
                                      <p:cBhvr additive="base">
                                        <p:cTn id="19" dur="500" fill="hold"/>
                                        <p:tgtEl>
                                          <p:spTgt spid="63497"/>
                                        </p:tgtEl>
                                        <p:attrNameLst>
                                          <p:attrName>ppt_x</p:attrName>
                                        </p:attrNameLst>
                                      </p:cBhvr>
                                      <p:tavLst>
                                        <p:tav tm="0">
                                          <p:val>
                                            <p:strVal val="0-#ppt_w/2"/>
                                          </p:val>
                                        </p:tav>
                                        <p:tav tm="100000">
                                          <p:val>
                                            <p:strVal val="#ppt_x"/>
                                          </p:val>
                                        </p:tav>
                                      </p:tavLst>
                                    </p:anim>
                                    <p:anim calcmode="lin" valueType="num">
                                      <p:cBhvr additive="base">
                                        <p:cTn id="20" dur="500" fill="hold"/>
                                        <p:tgtEl>
                                          <p:spTgt spid="634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animBg="1" autoUpdateAnimBg="0"/>
      <p:bldP spid="63495" grpId="0" animBg="1" autoUpdateAnimBg="0"/>
      <p:bldP spid="63497"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One View Selection</a:t>
            </a:r>
          </a:p>
        </p:txBody>
      </p:sp>
      <p:pic>
        <p:nvPicPr>
          <p:cNvPr id="37891" name="Picture 4" descr="A:\Ortho 1 View Flat.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l="14999" t="11667" r="7500" b="16667"/>
          <a:stretch>
            <a:fillRect/>
          </a:stretch>
        </p:blipFill>
        <p:spPr bwMode="auto">
          <a:xfrm>
            <a:off x="1290638" y="1809750"/>
            <a:ext cx="6400800"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Rectangle 5"/>
          <p:cNvSpPr>
            <a:spLocks noChangeArrowheads="1"/>
          </p:cNvSpPr>
          <p:nvPr/>
        </p:nvSpPr>
        <p:spPr bwMode="auto">
          <a:xfrm>
            <a:off x="5943600" y="2325688"/>
            <a:ext cx="2514600" cy="2819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It is also possible to</a:t>
            </a:r>
          </a:p>
          <a:p>
            <a:pPr algn="ctr"/>
            <a:r>
              <a:rPr lang="en-US" altLang="en-US" sz="1800">
                <a:latin typeface="Times New Roman" panose="02020603050405020304" pitchFamily="18" charset="0"/>
              </a:rPr>
              <a:t>have one view drawings</a:t>
            </a:r>
          </a:p>
          <a:p>
            <a:pPr algn="ctr"/>
            <a:r>
              <a:rPr lang="en-US" altLang="en-US" sz="1800">
                <a:latin typeface="Times New Roman" panose="02020603050405020304" pitchFamily="18" charset="0"/>
              </a:rPr>
              <a:t>of objects that are flat </a:t>
            </a:r>
          </a:p>
          <a:p>
            <a:pPr algn="ctr"/>
            <a:r>
              <a:rPr lang="en-US" altLang="en-US" sz="1800">
                <a:latin typeface="Times New Roman" panose="02020603050405020304" pitchFamily="18" charset="0"/>
              </a:rPr>
              <a:t>and have even thickness.</a:t>
            </a:r>
          </a:p>
          <a:p>
            <a:pPr algn="ctr"/>
            <a:r>
              <a:rPr lang="en-US" altLang="en-US" sz="1800">
                <a:latin typeface="Times New Roman" panose="02020603050405020304" pitchFamily="18" charset="0"/>
              </a:rPr>
              <a:t>Gauges and gaskets are</a:t>
            </a:r>
          </a:p>
          <a:p>
            <a:pPr algn="ctr"/>
            <a:r>
              <a:rPr lang="en-US" altLang="en-US" sz="1800">
                <a:latin typeface="Times New Roman" panose="02020603050405020304" pitchFamily="18" charset="0"/>
              </a:rPr>
              <a:t>two such objects.  We </a:t>
            </a:r>
          </a:p>
          <a:p>
            <a:pPr algn="ctr"/>
            <a:r>
              <a:rPr lang="en-US" altLang="en-US" sz="1800">
                <a:latin typeface="Times New Roman" panose="02020603050405020304" pitchFamily="18" charset="0"/>
              </a:rPr>
              <a:t>have a gauge here on the </a:t>
            </a:r>
          </a:p>
          <a:p>
            <a:pPr algn="ctr"/>
            <a:r>
              <a:rPr lang="en-US" altLang="en-US" sz="1800">
                <a:latin typeface="Times New Roman" panose="02020603050405020304" pitchFamily="18" charset="0"/>
              </a:rPr>
              <a:t>left. </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Two View Selection</a:t>
            </a:r>
          </a:p>
        </p:txBody>
      </p:sp>
      <p:sp>
        <p:nvSpPr>
          <p:cNvPr id="65540" name="Oval 4"/>
          <p:cNvSpPr>
            <a:spLocks noChangeArrowheads="1"/>
          </p:cNvSpPr>
          <p:nvPr/>
        </p:nvSpPr>
        <p:spPr bwMode="auto">
          <a:xfrm>
            <a:off x="4864100" y="2100263"/>
            <a:ext cx="3352800" cy="1676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Symmetrical parts.  A third view </a:t>
            </a:r>
          </a:p>
          <a:p>
            <a:pPr algn="ctr"/>
            <a:r>
              <a:rPr lang="en-US" altLang="en-US" sz="1800">
                <a:latin typeface="Times New Roman" panose="02020603050405020304" pitchFamily="18" charset="0"/>
              </a:rPr>
              <a:t>would be identical to the other</a:t>
            </a:r>
          </a:p>
          <a:p>
            <a:pPr algn="ctr"/>
            <a:r>
              <a:rPr lang="en-US" altLang="en-US" sz="1800">
                <a:latin typeface="Times New Roman" panose="02020603050405020304" pitchFamily="18" charset="0"/>
              </a:rPr>
              <a:t>views</a:t>
            </a:r>
          </a:p>
        </p:txBody>
      </p:sp>
      <p:sp>
        <p:nvSpPr>
          <p:cNvPr id="65542" name="Oval 6"/>
          <p:cNvSpPr>
            <a:spLocks noChangeArrowheads="1"/>
          </p:cNvSpPr>
          <p:nvPr/>
        </p:nvSpPr>
        <p:spPr bwMode="auto">
          <a:xfrm>
            <a:off x="4953000" y="3970338"/>
            <a:ext cx="3429000" cy="1219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Second view is necessary for</a:t>
            </a:r>
          </a:p>
          <a:p>
            <a:pPr algn="ctr"/>
            <a:r>
              <a:rPr lang="en-US" altLang="en-US" sz="1800">
                <a:latin typeface="Times New Roman" panose="02020603050405020304" pitchFamily="18" charset="0"/>
              </a:rPr>
              <a:t>depth.</a:t>
            </a:r>
          </a:p>
        </p:txBody>
      </p:sp>
      <p:pic>
        <p:nvPicPr>
          <p:cNvPr id="3891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5088" y="2222500"/>
            <a:ext cx="2706687" cy="38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540"/>
                                        </p:tgtEl>
                                        <p:attrNameLst>
                                          <p:attrName>style.visibility</p:attrName>
                                        </p:attrNameLst>
                                      </p:cBhvr>
                                      <p:to>
                                        <p:strVal val="visible"/>
                                      </p:to>
                                    </p:set>
                                    <p:anim calcmode="lin" valueType="num">
                                      <p:cBhvr additive="base">
                                        <p:cTn id="7" dur="500" fill="hold"/>
                                        <p:tgtEl>
                                          <p:spTgt spid="65540"/>
                                        </p:tgtEl>
                                        <p:attrNameLst>
                                          <p:attrName>ppt_x</p:attrName>
                                        </p:attrNameLst>
                                      </p:cBhvr>
                                      <p:tavLst>
                                        <p:tav tm="0">
                                          <p:val>
                                            <p:strVal val="0-#ppt_w/2"/>
                                          </p:val>
                                        </p:tav>
                                        <p:tav tm="100000">
                                          <p:val>
                                            <p:strVal val="#ppt_x"/>
                                          </p:val>
                                        </p:tav>
                                      </p:tavLst>
                                    </p:anim>
                                    <p:anim calcmode="lin" valueType="num">
                                      <p:cBhvr additive="base">
                                        <p:cTn id="8" dur="500" fill="hold"/>
                                        <p:tgtEl>
                                          <p:spTgt spid="6554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542"/>
                                        </p:tgtEl>
                                        <p:attrNameLst>
                                          <p:attrName>style.visibility</p:attrName>
                                        </p:attrNameLst>
                                      </p:cBhvr>
                                      <p:to>
                                        <p:strVal val="visible"/>
                                      </p:to>
                                    </p:set>
                                    <p:anim calcmode="lin" valueType="num">
                                      <p:cBhvr additive="base">
                                        <p:cTn id="13" dur="500" fill="hold"/>
                                        <p:tgtEl>
                                          <p:spTgt spid="65542"/>
                                        </p:tgtEl>
                                        <p:attrNameLst>
                                          <p:attrName>ppt_x</p:attrName>
                                        </p:attrNameLst>
                                      </p:cBhvr>
                                      <p:tavLst>
                                        <p:tav tm="0">
                                          <p:val>
                                            <p:strVal val="0-#ppt_w/2"/>
                                          </p:val>
                                        </p:tav>
                                        <p:tav tm="100000">
                                          <p:val>
                                            <p:strVal val="#ppt_x"/>
                                          </p:val>
                                        </p:tav>
                                      </p:tavLst>
                                    </p:anim>
                                    <p:anim calcmode="lin" valueType="num">
                                      <p:cBhvr additive="base">
                                        <p:cTn id="14" dur="500" fill="hold"/>
                                        <p:tgtEl>
                                          <p:spTgt spid="655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animBg="1" autoUpdateAnimBg="0"/>
      <p:bldP spid="65542"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fontAlgn="auto" hangingPunct="1">
              <a:spcAft>
                <a:spcPts val="0"/>
              </a:spcAft>
              <a:defRPr/>
            </a:pPr>
            <a:r>
              <a:rPr lang="en-US" altLang="en-US" smtClean="0">
                <a:solidFill>
                  <a:schemeClr val="tx1">
                    <a:lumMod val="75000"/>
                    <a:lumOff val="25000"/>
                  </a:schemeClr>
                </a:solidFill>
              </a:rPr>
              <a:t>Precedence of Lines</a:t>
            </a:r>
          </a:p>
        </p:txBody>
      </p:sp>
      <p:sp>
        <p:nvSpPr>
          <p:cNvPr id="39939" name="Rectangle 3"/>
          <p:cNvSpPr>
            <a:spLocks noGrp="1" noChangeArrowheads="1"/>
          </p:cNvSpPr>
          <p:nvPr>
            <p:ph idx="1"/>
          </p:nvPr>
        </p:nvSpPr>
        <p:spPr/>
        <p:txBody>
          <a:bodyPr/>
          <a:lstStyle/>
          <a:p>
            <a:pPr eaLnBrk="1" hangingPunct="1"/>
            <a:r>
              <a:rPr lang="en-US" altLang="en-US" sz="2800" smtClean="0"/>
              <a:t>In multiple view drawings, many times different line types will take up the same space, therefore, we have </a:t>
            </a:r>
            <a:r>
              <a:rPr lang="en-US" altLang="en-US" sz="2800" b="1" smtClean="0"/>
              <a:t>line precedence</a:t>
            </a:r>
            <a:r>
              <a:rPr lang="en-US" altLang="en-US" sz="2800" smtClean="0"/>
              <a:t>.  The following is an explanation of which lines exist over others.</a:t>
            </a:r>
          </a:p>
          <a:p>
            <a:pPr lvl="1" eaLnBrk="1" hangingPunct="1"/>
            <a:r>
              <a:rPr lang="en-US" altLang="en-US" sz="2400" smtClean="0"/>
              <a:t>Object lines over hidden and center.</a:t>
            </a:r>
          </a:p>
          <a:p>
            <a:pPr lvl="1" eaLnBrk="1" hangingPunct="1"/>
            <a:r>
              <a:rPr lang="en-US" altLang="en-US" sz="2400" smtClean="0"/>
              <a:t>Hidden over center.</a:t>
            </a:r>
          </a:p>
          <a:p>
            <a:pPr lvl="1" eaLnBrk="1" hangingPunct="1"/>
            <a:r>
              <a:rPr lang="en-US" altLang="en-US" sz="2400" smtClean="0"/>
              <a:t>Cutting plane lines over center lines.</a:t>
            </a:r>
          </a:p>
          <a:p>
            <a:pPr eaLnBrk="1" hangingPunct="1"/>
            <a:r>
              <a:rPr lang="en-US" altLang="en-US" sz="2800" smtClean="0"/>
              <a:t>The following slide will show an example.</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6" descr="A:\MVC-064F.JPG"/>
          <p:cNvPicPr>
            <a:picLocks noChangeAspect="1" noChangeArrowheads="1"/>
          </p:cNvPicPr>
          <p:nvPr/>
        </p:nvPicPr>
        <p:blipFill>
          <a:blip r:embed="rId2">
            <a:lum bright="40000" contrast="50000"/>
            <a:extLst>
              <a:ext uri="{28A0092B-C50C-407E-A947-70E740481C1C}">
                <a14:useLocalDpi xmlns:a14="http://schemas.microsoft.com/office/drawing/2010/main" val="0"/>
              </a:ext>
            </a:extLst>
          </a:blip>
          <a:srcRect/>
          <a:stretch>
            <a:fillRect/>
          </a:stretch>
        </p:blipFill>
        <p:spPr bwMode="auto">
          <a:xfrm>
            <a:off x="1219200" y="1077913"/>
            <a:ext cx="66294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Rectangle 2"/>
          <p:cNvSpPr>
            <a:spLocks noGrp="1" noChangeArrowheads="1"/>
          </p:cNvSpPr>
          <p:nvPr>
            <p:ph type="title"/>
          </p:nvPr>
        </p:nvSpPr>
        <p:spPr>
          <a:xfrm>
            <a:off x="822325" y="-368300"/>
            <a:ext cx="7543800" cy="1449388"/>
          </a:xfrm>
        </p:spPr>
        <p:txBody>
          <a:bodyPr/>
          <a:lstStyle/>
          <a:p>
            <a:pPr eaLnBrk="1" fontAlgn="auto" hangingPunct="1">
              <a:spcAft>
                <a:spcPts val="0"/>
              </a:spcAft>
              <a:defRPr/>
            </a:pPr>
            <a:r>
              <a:rPr lang="en-US" altLang="en-US" smtClean="0">
                <a:solidFill>
                  <a:schemeClr val="tx1">
                    <a:lumMod val="75000"/>
                    <a:lumOff val="25000"/>
                  </a:schemeClr>
                </a:solidFill>
              </a:rPr>
              <a:t>Precedence of Lines</a:t>
            </a:r>
          </a:p>
        </p:txBody>
      </p:sp>
      <p:sp>
        <p:nvSpPr>
          <p:cNvPr id="67588" name="AutoShape 4"/>
          <p:cNvSpPr>
            <a:spLocks noChangeArrowheads="1"/>
          </p:cNvSpPr>
          <p:nvPr/>
        </p:nvSpPr>
        <p:spPr bwMode="auto">
          <a:xfrm>
            <a:off x="4876800" y="908050"/>
            <a:ext cx="4267200" cy="2438400"/>
          </a:xfrm>
          <a:prstGeom prst="wedgeEllipseCallout">
            <a:avLst>
              <a:gd name="adj1" fmla="val -82255"/>
              <a:gd name="adj2" fmla="val 2630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Object lines took precedence over </a:t>
            </a:r>
          </a:p>
          <a:p>
            <a:pPr algn="ctr"/>
            <a:r>
              <a:rPr lang="en-US" altLang="en-US" sz="1800">
                <a:latin typeface="Times New Roman" panose="02020603050405020304" pitchFamily="18" charset="0"/>
              </a:rPr>
              <a:t>the hidden lines you would see</a:t>
            </a:r>
          </a:p>
          <a:p>
            <a:pPr algn="ctr"/>
            <a:r>
              <a:rPr lang="en-US" altLang="en-US" sz="1800">
                <a:latin typeface="Times New Roman" panose="02020603050405020304" pitchFamily="18" charset="0"/>
              </a:rPr>
              <a:t>from the hole.  The center line in </a:t>
            </a:r>
          </a:p>
          <a:p>
            <a:pPr algn="ctr"/>
            <a:r>
              <a:rPr lang="en-US" altLang="en-US" sz="1800">
                <a:latin typeface="Times New Roman" panose="02020603050405020304" pitchFamily="18" charset="0"/>
              </a:rPr>
              <a:t>the top view would show the depth </a:t>
            </a:r>
          </a:p>
          <a:p>
            <a:pPr algn="ctr"/>
            <a:r>
              <a:rPr lang="en-US" altLang="en-US" sz="1800">
                <a:latin typeface="Times New Roman" panose="02020603050405020304" pitchFamily="18" charset="0"/>
              </a:rPr>
              <a:t>of the hole as well as the right </a:t>
            </a:r>
          </a:p>
          <a:p>
            <a:pPr algn="ctr"/>
            <a:r>
              <a:rPr lang="en-US" altLang="en-US" sz="1800">
                <a:latin typeface="Times New Roman" panose="02020603050405020304" pitchFamily="18" charset="0"/>
              </a:rPr>
              <a:t>side view.</a:t>
            </a:r>
          </a:p>
        </p:txBody>
      </p:sp>
      <p:sp>
        <p:nvSpPr>
          <p:cNvPr id="67591" name="AutoShape 7"/>
          <p:cNvSpPr>
            <a:spLocks noChangeArrowheads="1"/>
          </p:cNvSpPr>
          <p:nvPr/>
        </p:nvSpPr>
        <p:spPr bwMode="auto">
          <a:xfrm>
            <a:off x="4494213" y="736600"/>
            <a:ext cx="4572000" cy="1981200"/>
          </a:xfrm>
          <a:prstGeom prst="wedgeEllipseCallout">
            <a:avLst>
              <a:gd name="adj1" fmla="val -7222"/>
              <a:gd name="adj2" fmla="val 17005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sz="1800">
                <a:latin typeface="Times New Roman" panose="02020603050405020304" pitchFamily="18" charset="0"/>
              </a:rPr>
              <a:t>An object line here takes precedence</a:t>
            </a:r>
          </a:p>
          <a:p>
            <a:pPr algn="ctr"/>
            <a:r>
              <a:rPr lang="en-US" altLang="en-US" sz="1800">
                <a:latin typeface="Times New Roman" panose="02020603050405020304" pitchFamily="18" charset="0"/>
              </a:rPr>
              <a:t>over the center line.  However we</a:t>
            </a:r>
          </a:p>
          <a:p>
            <a:pPr algn="ctr"/>
            <a:r>
              <a:rPr lang="en-US" altLang="en-US" sz="1800">
                <a:latin typeface="Times New Roman" panose="02020603050405020304" pitchFamily="18" charset="0"/>
              </a:rPr>
              <a:t>draw short thin lines beyond the </a:t>
            </a:r>
          </a:p>
          <a:p>
            <a:pPr algn="ctr"/>
            <a:r>
              <a:rPr lang="en-US" altLang="en-US" sz="1800">
                <a:latin typeface="Times New Roman" panose="02020603050405020304" pitchFamily="18" charset="0"/>
              </a:rPr>
              <a:t>object to show there is a center line</a:t>
            </a:r>
          </a:p>
          <a:p>
            <a:pPr algn="ctr"/>
            <a:r>
              <a:rPr lang="en-US" altLang="en-US" sz="1800">
                <a:latin typeface="Times New Roman" panose="02020603050405020304" pitchFamily="18" charset="0"/>
              </a:rPr>
              <a:t>underneath the object line.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7588"/>
                                        </p:tgtEl>
                                        <p:attrNameLst>
                                          <p:attrName>style.visibility</p:attrName>
                                        </p:attrNameLst>
                                      </p:cBhvr>
                                      <p:to>
                                        <p:strVal val="visible"/>
                                      </p:to>
                                    </p:set>
                                  </p:childTnLst>
                                  <p:subTnLst>
                                    <p:set>
                                      <p:cBhvr override="childStyle">
                                        <p:cTn dur="1" fill="hold" display="0" masterRel="nextClick" afterEffect="1"/>
                                        <p:tgtEl>
                                          <p:spTgt spid="67588"/>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7591"/>
                                        </p:tgtEl>
                                        <p:attrNameLst>
                                          <p:attrName>style.visibility</p:attrName>
                                        </p:attrNameLst>
                                      </p:cBhvr>
                                      <p:to>
                                        <p:strVal val="visible"/>
                                      </p:to>
                                    </p:set>
                                  </p:childTnLst>
                                  <p:subTnLst>
                                    <p:set>
                                      <p:cBhvr override="childStyle">
                                        <p:cTn dur="1" fill="hold" display="0" masterRel="nextClick" afterEffect="1"/>
                                        <p:tgtEl>
                                          <p:spTgt spid="6759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animBg="1" autoUpdateAnimBg="0"/>
      <p:bldP spid="67591" grpId="0" animBg="1" autoUpdateAnimBg="0"/>
    </p:bld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2935</TotalTime>
  <Words>939</Words>
  <Application>Microsoft Office PowerPoint</Application>
  <PresentationFormat>On-screen Show (4:3)</PresentationFormat>
  <Paragraphs>153</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Tahoma</vt:lpstr>
      <vt:lpstr>Arial</vt:lpstr>
      <vt:lpstr>Calibri Light</vt:lpstr>
      <vt:lpstr>Calibri</vt:lpstr>
      <vt:lpstr>Times New Roman</vt:lpstr>
      <vt:lpstr>Retrospect</vt:lpstr>
      <vt:lpstr>Pictorials</vt:lpstr>
      <vt:lpstr>Pictorial</vt:lpstr>
      <vt:lpstr>Isometric</vt:lpstr>
      <vt:lpstr>Oblique</vt:lpstr>
      <vt:lpstr>Oblique</vt:lpstr>
      <vt:lpstr>Perspective</vt:lpstr>
      <vt:lpstr>One Point Perspective</vt:lpstr>
      <vt:lpstr>Two Point Perspective</vt:lpstr>
      <vt:lpstr>Orthographic  (Multiview Drawings)</vt:lpstr>
      <vt:lpstr>Orthographic  (Multiview Drawings)</vt:lpstr>
      <vt:lpstr>Orthographic  (Multiview Drawings)</vt:lpstr>
      <vt:lpstr>Orthographic  Principal Views</vt:lpstr>
      <vt:lpstr>Orthographic  Angle of Projection</vt:lpstr>
      <vt:lpstr>Orthographic  3rd Angle Projection (USA)</vt:lpstr>
      <vt:lpstr>Orthographic  1st Angle Projection (EUROPE)</vt:lpstr>
      <vt:lpstr>Orthographic  View Selection</vt:lpstr>
      <vt:lpstr>Orthographic  View Selection</vt:lpstr>
      <vt:lpstr>Orthographic  View Selection</vt:lpstr>
      <vt:lpstr>Orthographic  View Selection Numbers</vt:lpstr>
      <vt:lpstr>One View Selection</vt:lpstr>
      <vt:lpstr>One View Selection</vt:lpstr>
      <vt:lpstr>Two View Selection</vt:lpstr>
      <vt:lpstr>Precedence of Lines</vt:lpstr>
      <vt:lpstr>Precedence of Lines</vt:lpstr>
    </vt:vector>
  </TitlesOfParts>
  <Company>Westhill Central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Westhill High School</dc:creator>
  <cp:lastModifiedBy>Neil</cp:lastModifiedBy>
  <cp:revision>93</cp:revision>
  <dcterms:created xsi:type="dcterms:W3CDTF">2000-04-02T16:44:17Z</dcterms:created>
  <dcterms:modified xsi:type="dcterms:W3CDTF">2015-08-16T00:06:29Z</dcterms:modified>
</cp:coreProperties>
</file>