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7" r:id="rId1"/>
  </p:sldMasterIdLst>
  <p:notesMasterIdLst>
    <p:notesMasterId r:id="rId16"/>
  </p:notesMasterIdLst>
  <p:handoutMasterIdLst>
    <p:handoutMasterId r:id="rId17"/>
  </p:handoutMasterIdLst>
  <p:sldIdLst>
    <p:sldId id="262" r:id="rId2"/>
    <p:sldId id="259" r:id="rId3"/>
    <p:sldId id="316" r:id="rId4"/>
    <p:sldId id="317" r:id="rId5"/>
    <p:sldId id="289" r:id="rId6"/>
    <p:sldId id="290" r:id="rId7"/>
    <p:sldId id="291" r:id="rId8"/>
    <p:sldId id="297" r:id="rId9"/>
    <p:sldId id="292" r:id="rId10"/>
    <p:sldId id="293" r:id="rId11"/>
    <p:sldId id="296" r:id="rId12"/>
    <p:sldId id="318" r:id="rId13"/>
    <p:sldId id="319" r:id="rId14"/>
    <p:sldId id="320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94" autoAdjust="0"/>
    <p:restoredTop sz="94384" autoAdjust="0"/>
  </p:normalViewPr>
  <p:slideViewPr>
    <p:cSldViewPr snapToGrid="0">
      <p:cViewPr varScale="1">
        <p:scale>
          <a:sx n="76" d="100"/>
          <a:sy n="76" d="100"/>
        </p:scale>
        <p:origin x="145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3072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1F4665A-F0A1-466E-AC8B-D081F22C78C1}" type="datetimeFigureOut">
              <a:rPr lang="en-US"/>
              <a:pPr>
                <a:defRPr/>
              </a:pPr>
              <a:t>10/12/2015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F910C06-7F1E-4E1B-9E7A-A47EBB4C94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5369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 smtClean="0"/>
              <a:t>Click to edit Master text styles</a:t>
            </a:r>
          </a:p>
          <a:p>
            <a:pPr lvl="1"/>
            <a:r>
              <a:rPr lang="en-US" altLang="en-US" noProof="0" smtClean="0"/>
              <a:t>Second level</a:t>
            </a:r>
          </a:p>
          <a:p>
            <a:pPr lvl="2"/>
            <a:r>
              <a:rPr lang="en-US" altLang="en-US" noProof="0" smtClean="0"/>
              <a:t>Third level</a:t>
            </a:r>
          </a:p>
          <a:p>
            <a:pPr lvl="3"/>
            <a:r>
              <a:rPr lang="en-US" altLang="en-US" noProof="0" smtClean="0"/>
              <a:t>Fourth level</a:t>
            </a:r>
          </a:p>
          <a:p>
            <a:pPr lvl="4"/>
            <a:r>
              <a:rPr lang="en-US" altLang="en-US" noProof="0" smtClean="0"/>
              <a:t>Fifth level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F754CF9-EA52-4497-BC1C-AEE97122449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20515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736064E-08E4-4F48-A4FF-98F3F0CB1E74}" type="slidenum">
              <a:rPr lang="en-US" altLang="en-US" sz="1200" smtClean="0">
                <a:latin typeface="Times New Roman" panose="02020603050405020304" pitchFamily="18" charset="0"/>
              </a:rPr>
              <a:pPr/>
              <a:t>1</a:t>
            </a:fld>
            <a:endParaRPr lang="en-US" altLang="en-US" sz="1200" smtClean="0">
              <a:latin typeface="Times New Roman" panose="02020603050405020304" pitchFamily="18" charset="0"/>
            </a:endParaRPr>
          </a:p>
        </p:txBody>
      </p:sp>
      <p:sp>
        <p:nvSpPr>
          <p:cNvPr id="1638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582566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http://richmondcc.edu/sites/default/files/unca_logo.gif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BFEFB"/>
              </a:clrFrom>
              <a:clrTo>
                <a:srgbClr val="FBFE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238125"/>
            <a:ext cx="10858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11"/>
          <p:cNvSpPr txBox="1">
            <a:spLocks noChangeArrowheads="1"/>
          </p:cNvSpPr>
          <p:nvPr userDrawn="1"/>
        </p:nvSpPr>
        <p:spPr bwMode="auto">
          <a:xfrm>
            <a:off x="3200400" y="6400800"/>
            <a:ext cx="2482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1800" i="1" dirty="0" smtClean="0">
                <a:solidFill>
                  <a:schemeClr val="bg1"/>
                </a:solidFill>
              </a:rPr>
              <a:t>JEM-171: Intro to CAD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9CC48-5926-4B0D-9167-F7B0278EDC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79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EE036-7EEF-4F64-B35C-7B2A7F1000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441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5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30A0B-5B11-41E9-87B4-56D1DF742D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0836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4F804-7643-44AC-B963-A59BE77831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66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35322-DBD5-4052-B181-11FC29A7F4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168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B35B1-EA6F-4D16-9AD8-03D9608B52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7410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2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74BEB-49BD-49F9-868A-C007EF90B6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940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D20C2E0-483F-441E-9554-238B8CD33E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330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493DB9-87B7-4F96-9C62-8685115C6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1316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84C0C-66F2-42B2-B88C-56987E0B8F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782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4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5FF87-51D9-4280-9BFF-E8373B4B79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29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292DDEF-1537-467B-9375-0776E6D4E3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1"/>
          <p:cNvSpPr txBox="1">
            <a:spLocks noChangeArrowheads="1"/>
          </p:cNvSpPr>
          <p:nvPr userDrawn="1"/>
        </p:nvSpPr>
        <p:spPr bwMode="auto">
          <a:xfrm>
            <a:off x="3200400" y="6400800"/>
            <a:ext cx="2482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defRPr/>
            </a:pPr>
            <a:r>
              <a:rPr lang="en-US" altLang="en-US" sz="1800" i="1" dirty="0" smtClean="0">
                <a:solidFill>
                  <a:schemeClr val="bg1"/>
                </a:solidFill>
              </a:rPr>
              <a:t>JEM-171: Intro to CAD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kfsNz-vUoqA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U8d3YCtr5p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f4NDkiZw6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uQgc8ZZAFE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Pj_mjjUQad8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UCI7BgLrk-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66950" y="2868613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800" b="1" dirty="0" smtClean="0"/>
              <a:t>Fabrication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800" y="2652628"/>
            <a:ext cx="1803400" cy="15749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38500" y="4443582"/>
            <a:ext cx="365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A quick overview</a:t>
            </a:r>
            <a:endParaRPr lang="en-US" i="1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Fabrication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822325" y="1846263"/>
            <a:ext cx="7543800" cy="4237037"/>
          </a:xfrm>
        </p:spPr>
        <p:txBody>
          <a:bodyPr/>
          <a:lstStyle/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As </a:t>
            </a:r>
            <a:r>
              <a:rPr lang="en-US" altLang="en-US" sz="2000" dirty="0"/>
              <a:t>a </a:t>
            </a:r>
            <a:r>
              <a:rPr lang="en-US" altLang="en-US" sz="2000" b="1" dirty="0" smtClean="0"/>
              <a:t>Designer</a:t>
            </a:r>
            <a:r>
              <a:rPr lang="en-US" altLang="en-US" sz="2000" dirty="0" smtClean="0"/>
              <a:t> you </a:t>
            </a:r>
            <a:r>
              <a:rPr lang="en-US" altLang="en-US" sz="2000" dirty="0" smtClean="0"/>
              <a:t>need to know </a:t>
            </a:r>
            <a:r>
              <a:rPr lang="en-US" altLang="en-US" sz="2000" dirty="0" smtClean="0"/>
              <a:t>how things </a:t>
            </a:r>
            <a:r>
              <a:rPr lang="en-US" altLang="en-US" sz="2000" u="sng" dirty="0" smtClean="0"/>
              <a:t>can</a:t>
            </a:r>
            <a:r>
              <a:rPr lang="en-US" altLang="en-US" sz="2000" dirty="0" smtClean="0"/>
              <a:t> be made.</a:t>
            </a: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The selected fabrication process affects how you design your parts.</a:t>
            </a: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Important choices you make:</a:t>
            </a:r>
          </a:p>
          <a:p>
            <a:pPr lvl="2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What material(s) are your parts </a:t>
            </a:r>
            <a:r>
              <a:rPr lang="en-US" altLang="en-US" sz="2000" dirty="0" smtClean="0"/>
              <a:t>to </a:t>
            </a:r>
            <a:r>
              <a:rPr lang="en-US" altLang="en-US" sz="2000" dirty="0" smtClean="0"/>
              <a:t>be made </a:t>
            </a:r>
            <a:r>
              <a:rPr lang="en-US" altLang="en-US" sz="2000" dirty="0" smtClean="0"/>
              <a:t>from; ferrous </a:t>
            </a:r>
            <a:r>
              <a:rPr lang="en-US" altLang="en-US" sz="2000" dirty="0" smtClean="0"/>
              <a:t>or non-ferrous metal, plastic, wood, composite, sheet material etc.?</a:t>
            </a:r>
          </a:p>
          <a:p>
            <a:pPr lvl="2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How many are you making?</a:t>
            </a:r>
          </a:p>
          <a:p>
            <a:pPr lvl="2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What are the design constraints:</a:t>
            </a:r>
          </a:p>
          <a:p>
            <a:pPr lvl="3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Precision, tolerances, </a:t>
            </a:r>
            <a:r>
              <a:rPr lang="en-US" altLang="en-US" sz="2000" dirty="0" smtClean="0"/>
              <a:t>fits.</a:t>
            </a:r>
            <a:endParaRPr lang="en-US" altLang="en-US" sz="2000" dirty="0" smtClean="0"/>
          </a:p>
          <a:p>
            <a:pPr lvl="3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Allowable features such as undercuts, section </a:t>
            </a:r>
            <a:r>
              <a:rPr lang="en-US" altLang="en-US" sz="2000" dirty="0" smtClean="0"/>
              <a:t>thicknesses.</a:t>
            </a:r>
          </a:p>
          <a:p>
            <a:pPr lvl="3" eaLnBrk="1" hangingPunct="1">
              <a:buFont typeface="Calibri" panose="020F0502020204030204" pitchFamily="34" charset="0"/>
              <a:buChar char="•"/>
            </a:pPr>
            <a:r>
              <a:rPr lang="en-US" altLang="en-US" sz="2000" dirty="0" smtClean="0"/>
              <a:t>Will you need tapers, fillets, ribs.</a:t>
            </a:r>
          </a:p>
          <a:p>
            <a:pPr marL="566737" lvl="3" indent="0" algn="ctr" eaLnBrk="1" hangingPunct="1">
              <a:buNone/>
            </a:pPr>
            <a:r>
              <a:rPr lang="en-US" altLang="en-US" sz="2400" i="1" dirty="0" smtClean="0"/>
              <a:t/>
            </a:r>
            <a:br>
              <a:rPr lang="en-US" altLang="en-US" sz="2400" i="1" dirty="0" smtClean="0"/>
            </a:br>
            <a:r>
              <a:rPr lang="en-US" altLang="en-US" sz="2000" b="1" i="1" dirty="0" smtClean="0">
                <a:solidFill>
                  <a:srgbClr val="FF0000"/>
                </a:solidFill>
              </a:rPr>
              <a:t>You must understand and take into account the limitations of the fabrication techniques and machinery that are available!</a:t>
            </a:r>
          </a:p>
          <a:p>
            <a:pPr lvl="3" eaLnBrk="1" hangingPunct="1">
              <a:buFont typeface="Calibri" panose="020F0502020204030204" pitchFamily="34" charset="0"/>
              <a:buChar char="•"/>
            </a:pPr>
            <a:endParaRPr lang="en-US" altLang="en-US" sz="2000" dirty="0" smtClean="0"/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n-US" altLang="en-US" b="1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7190" y="177800"/>
            <a:ext cx="1728219" cy="1508763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Manual machining</a:t>
            </a:r>
            <a:endParaRPr lang="en-US" dirty="0"/>
          </a:p>
        </p:txBody>
      </p:sp>
      <p:pic>
        <p:nvPicPr>
          <p:cNvPr id="1026" name="Picture 2" descr="https://chemistry.osu.edu/files/page/2916/sho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684463"/>
            <a:ext cx="3920707" cy="234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>
          <a:xfrm>
            <a:off x="822325" y="2163763"/>
            <a:ext cx="3978275" cy="4033837"/>
          </a:xfrm>
        </p:spPr>
        <p:txBody>
          <a:bodyPr/>
          <a:lstStyle/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Requires a highly skilled </a:t>
            </a:r>
            <a:r>
              <a:rPr lang="en-US" altLang="en-US" sz="2400" dirty="0" smtClean="0">
                <a:solidFill>
                  <a:schemeClr val="tx1"/>
                </a:solidFill>
              </a:rPr>
              <a:t>operator.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Constant attention to </a:t>
            </a:r>
            <a:r>
              <a:rPr lang="en-US" altLang="en-US" sz="2400" dirty="0" smtClean="0">
                <a:solidFill>
                  <a:schemeClr val="tx1"/>
                </a:solidFill>
              </a:rPr>
              <a:t>operation.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Labor intensive, SLOW</a:t>
            </a:r>
            <a:r>
              <a:rPr lang="en-US" altLang="en-US" sz="2400" dirty="0">
                <a:solidFill>
                  <a:schemeClr val="tx1"/>
                </a:solidFill>
              </a:rPr>
              <a:t>!</a:t>
            </a: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Difficult to achieve </a:t>
            </a:r>
            <a:r>
              <a:rPr lang="en-US" altLang="en-US" sz="2400" dirty="0" smtClean="0">
                <a:solidFill>
                  <a:schemeClr val="tx1"/>
                </a:solidFill>
              </a:rPr>
              <a:t>accuracy.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Limits to kinds of </a:t>
            </a:r>
            <a:r>
              <a:rPr lang="en-US" altLang="en-US" sz="2400" dirty="0" smtClean="0">
                <a:solidFill>
                  <a:schemeClr val="tx1"/>
                </a:solidFill>
              </a:rPr>
              <a:t>operations.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Error </a:t>
            </a:r>
            <a:r>
              <a:rPr lang="en-US" altLang="en-US" sz="2400" dirty="0" smtClean="0">
                <a:solidFill>
                  <a:schemeClr val="tx1"/>
                </a:solidFill>
              </a:rPr>
              <a:t>prone.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Lower </a:t>
            </a:r>
            <a:r>
              <a:rPr lang="en-US" altLang="en-US" sz="2400" dirty="0">
                <a:solidFill>
                  <a:schemeClr val="tx1"/>
                </a:solidFill>
              </a:rPr>
              <a:t>cost </a:t>
            </a:r>
            <a:r>
              <a:rPr lang="en-US" altLang="en-US" sz="2400" dirty="0" smtClean="0">
                <a:solidFill>
                  <a:schemeClr val="tx1"/>
                </a:solidFill>
              </a:rPr>
              <a:t>machines/tools.</a:t>
            </a:r>
            <a:endParaRPr lang="en-US" altLang="en-US" sz="2400" dirty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endParaRPr lang="en-US" altLang="en-US" sz="2400" dirty="0" smtClean="0">
              <a:solidFill>
                <a:schemeClr val="tx1"/>
              </a:solidFill>
            </a:endParaRPr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481889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Automated Fabrication: CNC and CAM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324" y="1846263"/>
            <a:ext cx="7839075" cy="325437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CNC = Computer Numerical Control, CAM = Computer Aided Manufacture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822325" y="2305051"/>
            <a:ext cx="3978275" cy="3905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38258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56673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749300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931863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dirty="0" smtClean="0">
                <a:solidFill>
                  <a:schemeClr val="tx1"/>
                </a:solidFill>
              </a:rPr>
              <a:t>Minimal operator </a:t>
            </a:r>
            <a:r>
              <a:rPr lang="en-US" altLang="en-US" dirty="0" smtClean="0">
                <a:solidFill>
                  <a:schemeClr val="tx1"/>
                </a:solidFill>
              </a:rPr>
              <a:t>training.</a:t>
            </a:r>
            <a:endParaRPr lang="en-US" altLang="en-US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Requires </a:t>
            </a:r>
            <a:r>
              <a:rPr lang="en-US" altLang="en-US" sz="2400" dirty="0" smtClean="0">
                <a:solidFill>
                  <a:schemeClr val="tx1"/>
                </a:solidFill>
              </a:rPr>
              <a:t>programming.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Operations are mostly </a:t>
            </a:r>
            <a:r>
              <a:rPr lang="en-US" altLang="en-US" sz="2400" dirty="0" smtClean="0">
                <a:solidFill>
                  <a:schemeClr val="tx1"/>
                </a:solidFill>
              </a:rPr>
              <a:t>automated.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Minimal </a:t>
            </a:r>
            <a:r>
              <a:rPr lang="en-US" altLang="en-US" sz="2400" dirty="0" smtClean="0">
                <a:solidFill>
                  <a:schemeClr val="tx1"/>
                </a:solidFill>
              </a:rPr>
              <a:t>labor.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Can be highly accurate, </a:t>
            </a:r>
            <a:r>
              <a:rPr lang="en-US" altLang="en-US" sz="2400" dirty="0" smtClean="0">
                <a:solidFill>
                  <a:schemeClr val="tx1"/>
                </a:solidFill>
              </a:rPr>
              <a:t>fast.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Can perform multiple operations in one </a:t>
            </a:r>
            <a:r>
              <a:rPr lang="en-US" altLang="en-US" sz="2400" dirty="0" smtClean="0">
                <a:solidFill>
                  <a:schemeClr val="tx1"/>
                </a:solidFill>
              </a:rPr>
              <a:t>setup.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sz="2400" dirty="0" smtClean="0">
                <a:solidFill>
                  <a:schemeClr val="tx1"/>
                </a:solidFill>
              </a:rPr>
              <a:t>Errors are </a:t>
            </a:r>
            <a:r>
              <a:rPr lang="en-US" altLang="en-US" sz="2400" dirty="0" smtClean="0">
                <a:solidFill>
                  <a:schemeClr val="tx1"/>
                </a:solidFill>
              </a:rPr>
              <a:t>rare.</a:t>
            </a:r>
            <a:endParaRPr lang="en-US" altLang="en-US" sz="2400" dirty="0" smtClean="0">
              <a:solidFill>
                <a:schemeClr val="tx1"/>
              </a:solidFill>
            </a:endParaRPr>
          </a:p>
          <a:p>
            <a:pPr lvl="1" eaLnBrk="1" hangingPunct="1">
              <a:buFont typeface="Calibri" panose="020F0502020204030204" pitchFamily="34" charset="0"/>
              <a:buChar char="•"/>
            </a:pPr>
            <a:r>
              <a:rPr lang="en-US" altLang="en-US" dirty="0" smtClean="0">
                <a:solidFill>
                  <a:schemeClr val="tx1"/>
                </a:solidFill>
              </a:rPr>
              <a:t>Machines are </a:t>
            </a:r>
            <a:r>
              <a:rPr lang="en-US" altLang="en-US" dirty="0" smtClean="0">
                <a:solidFill>
                  <a:schemeClr val="tx1"/>
                </a:solidFill>
              </a:rPr>
              <a:t>expensive.</a:t>
            </a:r>
            <a:endParaRPr lang="en-US" altLang="en-US" b="1" dirty="0" smtClean="0"/>
          </a:p>
        </p:txBody>
      </p:sp>
      <p:pic>
        <p:nvPicPr>
          <p:cNvPr id="2050" name="Picture 2" descr="http://qualiturn-cnc.com/wp-content/uploads/2013/10/cnc-milling-mach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779" y="2559051"/>
            <a:ext cx="3793442" cy="2838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4035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Subtractive vs Additive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4160" y="1861046"/>
            <a:ext cx="7173740" cy="4237037"/>
          </a:xfrm>
          <a:prstGeom prst="rect">
            <a:avLst/>
          </a:prstGeom>
        </p:spPr>
        <p:txBody>
          <a:bodyPr/>
          <a:lstStyle>
            <a:lvl1pPr marL="90488" indent="-90488" algn="l" rtl="0" eaLnBrk="0" fontAlgn="base" hangingPunct="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38258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566738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749300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931863" indent="-182563" algn="l" rtl="0" eaLnBrk="0" fontAlgn="base" hangingPunct="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anose="020F0502020204030204" pitchFamily="34" charset="0"/>
              <a:buChar char="◦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0025" lvl="1" indent="0" eaLnBrk="1" hangingPunct="1">
              <a:buNone/>
            </a:pPr>
            <a:r>
              <a:rPr lang="en-US" altLang="en-US" sz="2000" dirty="0" smtClean="0"/>
              <a:t>Subtractive Fabrication:</a:t>
            </a:r>
          </a:p>
          <a:p>
            <a:pPr marL="800100" lvl="1" indent="-342900" eaLnBrk="1" hangingPunct="1"/>
            <a:r>
              <a:rPr lang="en-US" altLang="en-US" sz="1800" dirty="0" smtClean="0"/>
              <a:t>Create a part by selectively taking material away from source material (billet, sheet, block, strip).</a:t>
            </a:r>
          </a:p>
          <a:p>
            <a:pPr marL="800100" lvl="1" indent="-342900" eaLnBrk="1" hangingPunct="1"/>
            <a:r>
              <a:rPr lang="en-US" altLang="en-US" sz="1800" dirty="0" smtClean="0"/>
              <a:t>Often involves cutting and/or reshaping.</a:t>
            </a:r>
          </a:p>
          <a:p>
            <a:pPr marL="800100" lvl="1" indent="-342900" eaLnBrk="1" hangingPunct="1"/>
            <a:r>
              <a:rPr lang="en-US" altLang="en-US" sz="1800" dirty="0" smtClean="0"/>
              <a:t>Examples: </a:t>
            </a:r>
            <a:r>
              <a:rPr lang="en-US" altLang="en-US" sz="1800" b="1" dirty="0" smtClean="0"/>
              <a:t>Milling, Drilling, Turning, Sawing, Chiseling, </a:t>
            </a:r>
            <a:r>
              <a:rPr lang="en-US" altLang="en-US" sz="1800" b="1" dirty="0" smtClean="0"/>
              <a:t>Stamping.</a:t>
            </a:r>
            <a:endParaRPr lang="en-US" altLang="en-US" sz="1800" b="1" dirty="0" smtClean="0"/>
          </a:p>
          <a:p>
            <a:pPr marL="457200" lvl="1" indent="0" eaLnBrk="1" hangingPunct="1">
              <a:buNone/>
            </a:pPr>
            <a:endParaRPr lang="en-US" altLang="en-US" sz="1800" dirty="0" smtClean="0"/>
          </a:p>
          <a:p>
            <a:pPr marL="200025" lvl="1" indent="0" eaLnBrk="1" hangingPunct="1">
              <a:buNone/>
            </a:pPr>
            <a:endParaRPr lang="en-US" altLang="en-US" sz="2000" dirty="0" smtClean="0"/>
          </a:p>
          <a:p>
            <a:pPr marL="200025" lvl="1" indent="0" eaLnBrk="1" hangingPunct="1">
              <a:buNone/>
            </a:pPr>
            <a:r>
              <a:rPr lang="en-US" altLang="en-US" sz="2000" dirty="0" smtClean="0"/>
              <a:t>Additive Fabrication</a:t>
            </a:r>
            <a:r>
              <a:rPr lang="en-US" altLang="en-US" sz="2000" dirty="0"/>
              <a:t>:</a:t>
            </a:r>
          </a:p>
          <a:p>
            <a:pPr marL="800100" lvl="1" indent="-342900" eaLnBrk="1" hangingPunct="1"/>
            <a:r>
              <a:rPr lang="en-US" altLang="en-US" sz="1800" dirty="0" smtClean="0"/>
              <a:t>Create a part by adding material to form a whole.</a:t>
            </a:r>
          </a:p>
          <a:p>
            <a:pPr marL="800100" lvl="1" indent="-342900" eaLnBrk="1" hangingPunct="1"/>
            <a:r>
              <a:rPr lang="en-US" altLang="en-US" sz="1800" dirty="0" smtClean="0"/>
              <a:t>The material is often in pellet, filament, powder or liquid form.</a:t>
            </a:r>
          </a:p>
          <a:p>
            <a:pPr marL="800100" lvl="1" indent="-342900" eaLnBrk="1" hangingPunct="1"/>
            <a:r>
              <a:rPr lang="en-US" altLang="en-US" sz="1800" dirty="0" smtClean="0"/>
              <a:t>Often involves heat or solvent to shape/meld/adhere.</a:t>
            </a:r>
          </a:p>
          <a:p>
            <a:pPr marL="800100" lvl="1" indent="-342900" eaLnBrk="1" hangingPunct="1"/>
            <a:r>
              <a:rPr lang="en-US" altLang="en-US" sz="1800" dirty="0" smtClean="0"/>
              <a:t>Examples: </a:t>
            </a:r>
            <a:r>
              <a:rPr lang="en-US" altLang="en-US" sz="1800" b="1" dirty="0" smtClean="0"/>
              <a:t>Molding, Casting, Extruding, 3D Printing, </a:t>
            </a:r>
            <a:r>
              <a:rPr lang="en-US" altLang="en-US" sz="1800" b="1" dirty="0" smtClean="0"/>
              <a:t>Sculpting.</a:t>
            </a:r>
            <a:endParaRPr lang="en-US" altLang="en-US" sz="1800" b="1" dirty="0"/>
          </a:p>
          <a:p>
            <a:pPr eaLnBrk="1" hangingPunct="1">
              <a:buFont typeface="Courier New" panose="02070309020205020404" pitchFamily="49" charset="0"/>
              <a:buChar char="o"/>
            </a:pPr>
            <a:endParaRPr lang="en-US" altLang="en-US" b="1" dirty="0" smtClean="0"/>
          </a:p>
        </p:txBody>
      </p:sp>
      <p:sp>
        <p:nvSpPr>
          <p:cNvPr id="2" name="Rectangle 1"/>
          <p:cNvSpPr/>
          <p:nvPr/>
        </p:nvSpPr>
        <p:spPr>
          <a:xfrm>
            <a:off x="3821458" y="1519535"/>
            <a:ext cx="482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-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686805" y="3632200"/>
            <a:ext cx="752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+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721" y="2268776"/>
            <a:ext cx="913029" cy="12408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059" y="4321070"/>
            <a:ext cx="1936076" cy="1452057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Subtractive: Multi-axis machining</a:t>
            </a:r>
          </a:p>
        </p:txBody>
      </p:sp>
      <p:pic>
        <p:nvPicPr>
          <p:cNvPr id="10" name="kfsNz-vUoqA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07520" y="1892300"/>
            <a:ext cx="7458605" cy="419546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Subtractive: Progressive Die Stamping</a:t>
            </a:r>
          </a:p>
        </p:txBody>
      </p:sp>
      <p:pic>
        <p:nvPicPr>
          <p:cNvPr id="2" name="U8d3YCtr5pA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35037" y="1901825"/>
            <a:ext cx="7318375" cy="411658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Subtractive: Forging</a:t>
            </a:r>
          </a:p>
        </p:txBody>
      </p:sp>
      <p:pic>
        <p:nvPicPr>
          <p:cNvPr id="2" name="Wf4NDkiZw6E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909814" y="1863725"/>
            <a:ext cx="7456311" cy="4194176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Additive: Injection Molding</a:t>
            </a:r>
          </a:p>
        </p:txBody>
      </p:sp>
      <p:pic>
        <p:nvPicPr>
          <p:cNvPr id="2" name="uQgc8ZZAFE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68362" y="1914525"/>
            <a:ext cx="7451725" cy="419159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Additive: Die Casting</a:t>
            </a:r>
          </a:p>
        </p:txBody>
      </p:sp>
      <p:pic>
        <p:nvPicPr>
          <p:cNvPr id="2" name="Pj_mjjUQad8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64658" y="2003425"/>
            <a:ext cx="7501467" cy="421957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Additive: 3D Printing</a:t>
            </a:r>
          </a:p>
        </p:txBody>
      </p:sp>
      <p:pic>
        <p:nvPicPr>
          <p:cNvPr id="3" name="UCI7BgLrk-4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822325" y="1863725"/>
            <a:ext cx="7704666" cy="4333875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machine/process would YOU choose?</a:t>
            </a:r>
            <a:endParaRPr lang="en-US" sz="3200" dirty="0"/>
          </a:p>
        </p:txBody>
      </p:sp>
      <p:pic>
        <p:nvPicPr>
          <p:cNvPr id="3074" name="Picture 2" descr="http://3.imimg.com/data3/QW/NO/MY-3039975/cnc-precision-turned-part-250x25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2641600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umachining.com/wp-content/uploads/2012/10/aluminum-machined-part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275" y="2641600"/>
            <a:ext cx="2472531" cy="247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mgmmfg.com/wp-content/uploads/magnesium-casting_MGM-Mfg.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2641600"/>
            <a:ext cx="2573338" cy="257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0400" y="5214938"/>
            <a:ext cx="21355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Steel</a:t>
            </a:r>
          </a:p>
          <a:p>
            <a:r>
              <a:rPr lang="en-US" dirty="0" smtClean="0"/>
              <a:t>Quantity:1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42790" y="5214938"/>
            <a:ext cx="2823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Aluminum</a:t>
            </a:r>
          </a:p>
          <a:p>
            <a:r>
              <a:rPr lang="en-US" dirty="0" smtClean="0"/>
              <a:t>Quantity:5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94599" y="5214937"/>
            <a:ext cx="23783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Zinc</a:t>
            </a:r>
          </a:p>
          <a:p>
            <a:r>
              <a:rPr lang="en-US" dirty="0" smtClean="0"/>
              <a:t>Quantity:30,000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48397" y="1736725"/>
            <a:ext cx="6591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97947" y="1736725"/>
            <a:ext cx="6591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94284" y="1736725"/>
            <a:ext cx="6463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266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5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machine/process would YOU choose?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469900" y="5214938"/>
            <a:ext cx="20040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ABS</a:t>
            </a:r>
          </a:p>
          <a:p>
            <a:r>
              <a:rPr lang="en-US" dirty="0" smtClean="0"/>
              <a:t>Quantity:10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42790" y="5214938"/>
            <a:ext cx="28079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Stainless</a:t>
            </a:r>
          </a:p>
          <a:p>
            <a:r>
              <a:rPr lang="en-US" dirty="0" smtClean="0"/>
              <a:t>Quantity:5,000,000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194599" y="5214937"/>
            <a:ext cx="26532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Stainless</a:t>
            </a:r>
          </a:p>
          <a:p>
            <a:r>
              <a:rPr lang="en-US" dirty="0" smtClean="0"/>
              <a:t>Quantity:5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23551" y="1736725"/>
            <a:ext cx="7088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D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21992" y="1736725"/>
            <a:ext cx="611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23940" y="1736725"/>
            <a:ext cx="5870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F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4102" name="Picture 6" descr="http://www.3ders.org/images/quadruple-ball-bearings-3d-print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27" y="2779950"/>
            <a:ext cx="2332895" cy="225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ejajax.com/wp-content/uploads/2015/04/sheet-metal-fabricati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3075" y="2779950"/>
            <a:ext cx="2825797" cy="21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http://ejajax.com/wp-content/uploads/2015/04/sheet-metal-fabrication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599" y="2779950"/>
            <a:ext cx="2825797" cy="212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724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5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What machine/process would YOU choose?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250323" y="5251448"/>
            <a:ext cx="24965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Styrene</a:t>
            </a:r>
          </a:p>
          <a:p>
            <a:r>
              <a:rPr lang="en-US" dirty="0" smtClean="0"/>
              <a:t>Quantity:10,000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6194" y="5248274"/>
            <a:ext cx="24224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</a:t>
            </a:r>
            <a:r>
              <a:rPr lang="en-US" smtClean="0"/>
              <a:t>: HDPVC</a:t>
            </a:r>
            <a:endParaRPr lang="en-US" dirty="0" smtClean="0"/>
          </a:p>
          <a:p>
            <a:r>
              <a:rPr lang="en-US" dirty="0" smtClean="0"/>
              <a:t>Quantity:500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46999" y="5222874"/>
            <a:ext cx="2393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Material: Bronze</a:t>
            </a:r>
          </a:p>
          <a:p>
            <a:r>
              <a:rPr lang="en-US" dirty="0" smtClean="0"/>
              <a:t>Quantity:50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27559" y="1736725"/>
            <a:ext cx="700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G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70696" y="1736725"/>
            <a:ext cx="7136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57603" y="1736725"/>
            <a:ext cx="5196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I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pic>
        <p:nvPicPr>
          <p:cNvPr id="1026" name="Picture 2" descr="http://www.texchem-pack.com/images/prod-thermofor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7" y="2932350"/>
            <a:ext cx="2570013" cy="185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eastcoastarmory.com/forumPic/m4_105/raw/DSC000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417" y="2932350"/>
            <a:ext cx="2925233" cy="219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odesmiths.com/shed/things/smithing/casting/tsuba_first_succes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665" y="2737583"/>
            <a:ext cx="1651569" cy="247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191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5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3154</TotalTime>
  <Words>372</Words>
  <Application>Microsoft Office PowerPoint</Application>
  <PresentationFormat>On-screen Show (4:3)</PresentationFormat>
  <Paragraphs>82</Paragraphs>
  <Slides>14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Calibri Light</vt:lpstr>
      <vt:lpstr>Courier New</vt:lpstr>
      <vt:lpstr>Tahoma</vt:lpstr>
      <vt:lpstr>Times New Roman</vt:lpstr>
      <vt:lpstr>Retrospect</vt:lpstr>
      <vt:lpstr>Fabrication</vt:lpstr>
      <vt:lpstr>Fabrication</vt:lpstr>
      <vt:lpstr>Manual machining</vt:lpstr>
      <vt:lpstr>Automated Fabrication: CNC and CAM</vt:lpstr>
      <vt:lpstr>Subtractive vs Additive </vt:lpstr>
      <vt:lpstr>Subtractive: Multi-axis machining</vt:lpstr>
      <vt:lpstr>Subtractive: Progressive Die Stamping</vt:lpstr>
      <vt:lpstr>Subtractive: Forging</vt:lpstr>
      <vt:lpstr>Additive: Injection Molding</vt:lpstr>
      <vt:lpstr>Additive: Die Casting</vt:lpstr>
      <vt:lpstr>Additive: 3D Printing</vt:lpstr>
      <vt:lpstr>What machine/process would YOU choose?</vt:lpstr>
      <vt:lpstr>What machine/process would YOU choose?</vt:lpstr>
      <vt:lpstr>What machine/process would YOU choose?</vt:lpstr>
    </vt:vector>
  </TitlesOfParts>
  <Company>Westhill Central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Westhill High School</dc:creator>
  <cp:lastModifiedBy>Neil</cp:lastModifiedBy>
  <cp:revision>118</cp:revision>
  <dcterms:created xsi:type="dcterms:W3CDTF">2000-04-02T16:44:17Z</dcterms:created>
  <dcterms:modified xsi:type="dcterms:W3CDTF">2015-10-12T15:04:42Z</dcterms:modified>
</cp:coreProperties>
</file>