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7" r:id="rId1"/>
  </p:sldMasterIdLst>
  <p:notesMasterIdLst>
    <p:notesMasterId r:id="rId15"/>
  </p:notesMasterIdLst>
  <p:handoutMasterIdLst>
    <p:handoutMasterId r:id="rId16"/>
  </p:handoutMasterIdLst>
  <p:sldIdLst>
    <p:sldId id="262" r:id="rId2"/>
    <p:sldId id="321" r:id="rId3"/>
    <p:sldId id="362" r:id="rId4"/>
    <p:sldId id="374" r:id="rId5"/>
    <p:sldId id="375" r:id="rId6"/>
    <p:sldId id="376" r:id="rId7"/>
    <p:sldId id="377" r:id="rId8"/>
    <p:sldId id="378" r:id="rId9"/>
    <p:sldId id="379" r:id="rId10"/>
    <p:sldId id="380" r:id="rId11"/>
    <p:sldId id="381" r:id="rId12"/>
    <p:sldId id="382" r:id="rId13"/>
    <p:sldId id="383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246" autoAdjust="0"/>
    <p:restoredTop sz="94842" autoAdjust="0"/>
  </p:normalViewPr>
  <p:slideViewPr>
    <p:cSldViewPr snapToGrid="0">
      <p:cViewPr varScale="1">
        <p:scale>
          <a:sx n="91" d="100"/>
          <a:sy n="91" d="100"/>
        </p:scale>
        <p:origin x="-46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3072" y="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1F4665A-F0A1-466E-AC8B-D081F22C78C1}" type="datetimeFigureOut">
              <a:rPr lang="en-US"/>
              <a:pPr>
                <a:defRPr/>
              </a:pPr>
              <a:t>11/11/15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F910C06-7F1E-4E1B-9E7A-A47EBB4C94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5369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8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F754CF9-EA52-4497-BC1C-AEE9712244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20515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736064E-08E4-4F48-A4FF-98F3F0CB1E74}" type="slidenum">
              <a:rPr lang="en-US" altLang="en-US" sz="1200" smtClean="0">
                <a:latin typeface="Times New Roman" panose="02020603050405020304" pitchFamily="18" charset="0"/>
              </a:rPr>
              <a:pPr/>
              <a:t>1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63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82566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0008D3-42A8-47B6-B336-71CA8D88593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087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52A496-555B-40AE-8A49-85706CB37EBD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References:</a:t>
            </a:r>
          </a:p>
          <a:p>
            <a:r>
              <a:rPr lang="en-US" altLang="en-US"/>
              <a:t>Pg 337 </a:t>
            </a:r>
            <a:r>
              <a:rPr lang="en-US" altLang="en-US" i="1"/>
              <a:t>Engineering Drawing and Design</a:t>
            </a:r>
            <a:r>
              <a:rPr lang="en-US" altLang="en-US"/>
              <a:t> </a:t>
            </a:r>
            <a:r>
              <a:rPr lang="en-US" altLang="en-US" i="1"/>
              <a:t>3</a:t>
            </a:r>
            <a:r>
              <a:rPr lang="en-US" altLang="en-US" i="1" baseline="30000"/>
              <a:t>rd</a:t>
            </a:r>
            <a:r>
              <a:rPr lang="en-US" altLang="en-US" i="1"/>
              <a:t> Edition</a:t>
            </a:r>
            <a:r>
              <a:rPr lang="en-US" altLang="en-US"/>
              <a:t> by David Madsen et. al.</a:t>
            </a:r>
          </a:p>
          <a:p>
            <a:r>
              <a:rPr lang="en-US" altLang="en-US"/>
              <a:t>Pg 109 </a:t>
            </a:r>
            <a:r>
              <a:rPr lang="en-US" altLang="en-US" i="1"/>
              <a:t>Fundamentals of Modern Drafting</a:t>
            </a:r>
            <a:r>
              <a:rPr lang="en-US" altLang="en-US"/>
              <a:t> by Paul Wallach</a:t>
            </a:r>
          </a:p>
          <a:p>
            <a:r>
              <a:rPr lang="en-US" altLang="en-US"/>
              <a:t>Pg 425 </a:t>
            </a:r>
            <a:r>
              <a:rPr lang="en-US" altLang="en-US" i="1"/>
              <a:t>Technical Drawing 9</a:t>
            </a:r>
            <a:r>
              <a:rPr lang="en-US" altLang="en-US" i="1" baseline="30000"/>
              <a:t>th</a:t>
            </a:r>
            <a:r>
              <a:rPr lang="en-US" altLang="en-US" i="1"/>
              <a:t> Edition</a:t>
            </a:r>
            <a:r>
              <a:rPr lang="en-US" altLang="en-US"/>
              <a:t> by Frederick Giesecke et. al.</a:t>
            </a:r>
          </a:p>
          <a:p>
            <a:r>
              <a:rPr lang="en-US" altLang="en-US"/>
              <a:t>Pg 701 </a:t>
            </a:r>
            <a:r>
              <a:rPr lang="en-US" altLang="en-US" i="1"/>
              <a:t>Technical Graphics Communication 3</a:t>
            </a:r>
            <a:r>
              <a:rPr lang="en-US" altLang="en-US" i="1" baseline="30000"/>
              <a:t>rd</a:t>
            </a:r>
            <a:r>
              <a:rPr lang="en-US" altLang="en-US" i="1"/>
              <a:t> Edition</a:t>
            </a:r>
            <a:r>
              <a:rPr lang="en-US" altLang="en-US"/>
              <a:t> by Gary Bertoline &amp; Eric Wiebe</a:t>
            </a:r>
          </a:p>
        </p:txBody>
      </p:sp>
    </p:spTree>
    <p:extLst>
      <p:ext uri="{BB962C8B-B14F-4D97-AF65-F5344CB8AC3E}">
        <p14:creationId xmlns:p14="http://schemas.microsoft.com/office/powerpoint/2010/main" val="1046724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52A496-555B-40AE-8A49-85706CB37EBD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References:</a:t>
            </a:r>
          </a:p>
          <a:p>
            <a:r>
              <a:rPr lang="en-US" altLang="en-US"/>
              <a:t>Pg 337 </a:t>
            </a:r>
            <a:r>
              <a:rPr lang="en-US" altLang="en-US" i="1"/>
              <a:t>Engineering Drawing and Design</a:t>
            </a:r>
            <a:r>
              <a:rPr lang="en-US" altLang="en-US"/>
              <a:t> </a:t>
            </a:r>
            <a:r>
              <a:rPr lang="en-US" altLang="en-US" i="1"/>
              <a:t>3</a:t>
            </a:r>
            <a:r>
              <a:rPr lang="en-US" altLang="en-US" i="1" baseline="30000"/>
              <a:t>rd</a:t>
            </a:r>
            <a:r>
              <a:rPr lang="en-US" altLang="en-US" i="1"/>
              <a:t> Edition</a:t>
            </a:r>
            <a:r>
              <a:rPr lang="en-US" altLang="en-US"/>
              <a:t> by David Madsen et. al.</a:t>
            </a:r>
          </a:p>
          <a:p>
            <a:r>
              <a:rPr lang="en-US" altLang="en-US"/>
              <a:t>Pg 109 </a:t>
            </a:r>
            <a:r>
              <a:rPr lang="en-US" altLang="en-US" i="1"/>
              <a:t>Fundamentals of Modern Drafting</a:t>
            </a:r>
            <a:r>
              <a:rPr lang="en-US" altLang="en-US"/>
              <a:t> by Paul Wallach</a:t>
            </a:r>
          </a:p>
          <a:p>
            <a:r>
              <a:rPr lang="en-US" altLang="en-US"/>
              <a:t>Pg 425 </a:t>
            </a:r>
            <a:r>
              <a:rPr lang="en-US" altLang="en-US" i="1"/>
              <a:t>Technical Drawing 9</a:t>
            </a:r>
            <a:r>
              <a:rPr lang="en-US" altLang="en-US" i="1" baseline="30000"/>
              <a:t>th</a:t>
            </a:r>
            <a:r>
              <a:rPr lang="en-US" altLang="en-US" i="1"/>
              <a:t> Edition</a:t>
            </a:r>
            <a:r>
              <a:rPr lang="en-US" altLang="en-US"/>
              <a:t> by Frederick Giesecke et. al.</a:t>
            </a:r>
          </a:p>
          <a:p>
            <a:r>
              <a:rPr lang="en-US" altLang="en-US"/>
              <a:t>Pg 701 </a:t>
            </a:r>
            <a:r>
              <a:rPr lang="en-US" altLang="en-US" i="1"/>
              <a:t>Technical Graphics Communication 3</a:t>
            </a:r>
            <a:r>
              <a:rPr lang="en-US" altLang="en-US" i="1" baseline="30000"/>
              <a:t>rd</a:t>
            </a:r>
            <a:r>
              <a:rPr lang="en-US" altLang="en-US" i="1"/>
              <a:t> Edition</a:t>
            </a:r>
            <a:r>
              <a:rPr lang="en-US" altLang="en-US"/>
              <a:t> by Gary Bertoline &amp; Eric Wiebe</a:t>
            </a:r>
          </a:p>
        </p:txBody>
      </p:sp>
    </p:spTree>
    <p:extLst>
      <p:ext uri="{BB962C8B-B14F-4D97-AF65-F5344CB8AC3E}">
        <p14:creationId xmlns:p14="http://schemas.microsoft.com/office/powerpoint/2010/main" val="2309051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52A496-555B-40AE-8A49-85706CB37EBD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References:</a:t>
            </a:r>
          </a:p>
          <a:p>
            <a:r>
              <a:rPr lang="en-US" altLang="en-US"/>
              <a:t>Pg 337 </a:t>
            </a:r>
            <a:r>
              <a:rPr lang="en-US" altLang="en-US" i="1"/>
              <a:t>Engineering Drawing and Design</a:t>
            </a:r>
            <a:r>
              <a:rPr lang="en-US" altLang="en-US"/>
              <a:t> </a:t>
            </a:r>
            <a:r>
              <a:rPr lang="en-US" altLang="en-US" i="1"/>
              <a:t>3</a:t>
            </a:r>
            <a:r>
              <a:rPr lang="en-US" altLang="en-US" i="1" baseline="30000"/>
              <a:t>rd</a:t>
            </a:r>
            <a:r>
              <a:rPr lang="en-US" altLang="en-US" i="1"/>
              <a:t> Edition</a:t>
            </a:r>
            <a:r>
              <a:rPr lang="en-US" altLang="en-US"/>
              <a:t> by David Madsen et. al.</a:t>
            </a:r>
          </a:p>
          <a:p>
            <a:r>
              <a:rPr lang="en-US" altLang="en-US"/>
              <a:t>Pg 109 </a:t>
            </a:r>
            <a:r>
              <a:rPr lang="en-US" altLang="en-US" i="1"/>
              <a:t>Fundamentals of Modern Drafting</a:t>
            </a:r>
            <a:r>
              <a:rPr lang="en-US" altLang="en-US"/>
              <a:t> by Paul Wallach</a:t>
            </a:r>
          </a:p>
          <a:p>
            <a:r>
              <a:rPr lang="en-US" altLang="en-US"/>
              <a:t>Pg 425 </a:t>
            </a:r>
            <a:r>
              <a:rPr lang="en-US" altLang="en-US" i="1"/>
              <a:t>Technical Drawing 9</a:t>
            </a:r>
            <a:r>
              <a:rPr lang="en-US" altLang="en-US" i="1" baseline="30000"/>
              <a:t>th</a:t>
            </a:r>
            <a:r>
              <a:rPr lang="en-US" altLang="en-US" i="1"/>
              <a:t> Edition</a:t>
            </a:r>
            <a:r>
              <a:rPr lang="en-US" altLang="en-US"/>
              <a:t> by Frederick Giesecke et. al.</a:t>
            </a:r>
          </a:p>
          <a:p>
            <a:r>
              <a:rPr lang="en-US" altLang="en-US"/>
              <a:t>Pg 701 </a:t>
            </a:r>
            <a:r>
              <a:rPr lang="en-US" altLang="en-US" i="1"/>
              <a:t>Technical Graphics Communication 3</a:t>
            </a:r>
            <a:r>
              <a:rPr lang="en-US" altLang="en-US" i="1" baseline="30000"/>
              <a:t>rd</a:t>
            </a:r>
            <a:r>
              <a:rPr lang="en-US" altLang="en-US" i="1"/>
              <a:t> Edition</a:t>
            </a:r>
            <a:r>
              <a:rPr lang="en-US" altLang="en-US"/>
              <a:t> by Gary Bertoline &amp; Eric Wiebe</a:t>
            </a:r>
          </a:p>
        </p:txBody>
      </p:sp>
    </p:spTree>
    <p:extLst>
      <p:ext uri="{BB962C8B-B14F-4D97-AF65-F5344CB8AC3E}">
        <p14:creationId xmlns:p14="http://schemas.microsoft.com/office/powerpoint/2010/main" val="3074030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52A496-555B-40AE-8A49-85706CB37EBD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References:</a:t>
            </a:r>
          </a:p>
          <a:p>
            <a:r>
              <a:rPr lang="en-US" altLang="en-US"/>
              <a:t>Pg 337 </a:t>
            </a:r>
            <a:r>
              <a:rPr lang="en-US" altLang="en-US" i="1"/>
              <a:t>Engineering Drawing and Design</a:t>
            </a:r>
            <a:r>
              <a:rPr lang="en-US" altLang="en-US"/>
              <a:t> </a:t>
            </a:r>
            <a:r>
              <a:rPr lang="en-US" altLang="en-US" i="1"/>
              <a:t>3</a:t>
            </a:r>
            <a:r>
              <a:rPr lang="en-US" altLang="en-US" i="1" baseline="30000"/>
              <a:t>rd</a:t>
            </a:r>
            <a:r>
              <a:rPr lang="en-US" altLang="en-US" i="1"/>
              <a:t> Edition</a:t>
            </a:r>
            <a:r>
              <a:rPr lang="en-US" altLang="en-US"/>
              <a:t> by David Madsen et. al.</a:t>
            </a:r>
          </a:p>
          <a:p>
            <a:r>
              <a:rPr lang="en-US" altLang="en-US"/>
              <a:t>Pg 109 </a:t>
            </a:r>
            <a:r>
              <a:rPr lang="en-US" altLang="en-US" i="1"/>
              <a:t>Fundamentals of Modern Drafting</a:t>
            </a:r>
            <a:r>
              <a:rPr lang="en-US" altLang="en-US"/>
              <a:t> by Paul Wallach</a:t>
            </a:r>
          </a:p>
          <a:p>
            <a:r>
              <a:rPr lang="en-US" altLang="en-US"/>
              <a:t>Pg 425 </a:t>
            </a:r>
            <a:r>
              <a:rPr lang="en-US" altLang="en-US" i="1"/>
              <a:t>Technical Drawing 9</a:t>
            </a:r>
            <a:r>
              <a:rPr lang="en-US" altLang="en-US" i="1" baseline="30000"/>
              <a:t>th</a:t>
            </a:r>
            <a:r>
              <a:rPr lang="en-US" altLang="en-US" i="1"/>
              <a:t> Edition</a:t>
            </a:r>
            <a:r>
              <a:rPr lang="en-US" altLang="en-US"/>
              <a:t> by Frederick Giesecke et. al.</a:t>
            </a:r>
          </a:p>
          <a:p>
            <a:r>
              <a:rPr lang="en-US" altLang="en-US"/>
              <a:t>Pg 701 </a:t>
            </a:r>
            <a:r>
              <a:rPr lang="en-US" altLang="en-US" i="1"/>
              <a:t>Technical Graphics Communication 3</a:t>
            </a:r>
            <a:r>
              <a:rPr lang="en-US" altLang="en-US" i="1" baseline="30000"/>
              <a:t>rd</a:t>
            </a:r>
            <a:r>
              <a:rPr lang="en-US" altLang="en-US" i="1"/>
              <a:t> Edition</a:t>
            </a:r>
            <a:r>
              <a:rPr lang="en-US" altLang="en-US"/>
              <a:t> by Gary Bertoline &amp; Eric Wiebe</a:t>
            </a:r>
          </a:p>
        </p:txBody>
      </p:sp>
    </p:spTree>
    <p:extLst>
      <p:ext uri="{BB962C8B-B14F-4D97-AF65-F5344CB8AC3E}">
        <p14:creationId xmlns:p14="http://schemas.microsoft.com/office/powerpoint/2010/main" val="568131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52A496-555B-40AE-8A49-85706CB37EBD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References:</a:t>
            </a:r>
          </a:p>
          <a:p>
            <a:r>
              <a:rPr lang="en-US" altLang="en-US"/>
              <a:t>Pg 337 </a:t>
            </a:r>
            <a:r>
              <a:rPr lang="en-US" altLang="en-US" i="1"/>
              <a:t>Engineering Drawing and Design</a:t>
            </a:r>
            <a:r>
              <a:rPr lang="en-US" altLang="en-US"/>
              <a:t> </a:t>
            </a:r>
            <a:r>
              <a:rPr lang="en-US" altLang="en-US" i="1"/>
              <a:t>3</a:t>
            </a:r>
            <a:r>
              <a:rPr lang="en-US" altLang="en-US" i="1" baseline="30000"/>
              <a:t>rd</a:t>
            </a:r>
            <a:r>
              <a:rPr lang="en-US" altLang="en-US" i="1"/>
              <a:t> Edition</a:t>
            </a:r>
            <a:r>
              <a:rPr lang="en-US" altLang="en-US"/>
              <a:t> by David Madsen et. al.</a:t>
            </a:r>
          </a:p>
          <a:p>
            <a:r>
              <a:rPr lang="en-US" altLang="en-US"/>
              <a:t>Pg 109 </a:t>
            </a:r>
            <a:r>
              <a:rPr lang="en-US" altLang="en-US" i="1"/>
              <a:t>Fundamentals of Modern Drafting</a:t>
            </a:r>
            <a:r>
              <a:rPr lang="en-US" altLang="en-US"/>
              <a:t> by Paul Wallach</a:t>
            </a:r>
          </a:p>
          <a:p>
            <a:r>
              <a:rPr lang="en-US" altLang="en-US"/>
              <a:t>Pg 425 </a:t>
            </a:r>
            <a:r>
              <a:rPr lang="en-US" altLang="en-US" i="1"/>
              <a:t>Technical Drawing 9</a:t>
            </a:r>
            <a:r>
              <a:rPr lang="en-US" altLang="en-US" i="1" baseline="30000"/>
              <a:t>th</a:t>
            </a:r>
            <a:r>
              <a:rPr lang="en-US" altLang="en-US" i="1"/>
              <a:t> Edition</a:t>
            </a:r>
            <a:r>
              <a:rPr lang="en-US" altLang="en-US"/>
              <a:t> by Frederick Giesecke et. al.</a:t>
            </a:r>
          </a:p>
          <a:p>
            <a:r>
              <a:rPr lang="en-US" altLang="en-US"/>
              <a:t>Pg 701 </a:t>
            </a:r>
            <a:r>
              <a:rPr lang="en-US" altLang="en-US" i="1"/>
              <a:t>Technical Graphics Communication 3</a:t>
            </a:r>
            <a:r>
              <a:rPr lang="en-US" altLang="en-US" i="1" baseline="30000"/>
              <a:t>rd</a:t>
            </a:r>
            <a:r>
              <a:rPr lang="en-US" altLang="en-US" i="1"/>
              <a:t> Edition</a:t>
            </a:r>
            <a:r>
              <a:rPr lang="en-US" altLang="en-US"/>
              <a:t> by Gary Bertoline &amp; Eric Wiebe</a:t>
            </a:r>
          </a:p>
        </p:txBody>
      </p:sp>
    </p:spTree>
    <p:extLst>
      <p:ext uri="{BB962C8B-B14F-4D97-AF65-F5344CB8AC3E}">
        <p14:creationId xmlns:p14="http://schemas.microsoft.com/office/powerpoint/2010/main" val="2771081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52A496-555B-40AE-8A49-85706CB37EBD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References:</a:t>
            </a:r>
          </a:p>
          <a:p>
            <a:r>
              <a:rPr lang="en-US" altLang="en-US"/>
              <a:t>Pg 337 </a:t>
            </a:r>
            <a:r>
              <a:rPr lang="en-US" altLang="en-US" i="1"/>
              <a:t>Engineering Drawing and Design</a:t>
            </a:r>
            <a:r>
              <a:rPr lang="en-US" altLang="en-US"/>
              <a:t> </a:t>
            </a:r>
            <a:r>
              <a:rPr lang="en-US" altLang="en-US" i="1"/>
              <a:t>3</a:t>
            </a:r>
            <a:r>
              <a:rPr lang="en-US" altLang="en-US" i="1" baseline="30000"/>
              <a:t>rd</a:t>
            </a:r>
            <a:r>
              <a:rPr lang="en-US" altLang="en-US" i="1"/>
              <a:t> Edition</a:t>
            </a:r>
            <a:r>
              <a:rPr lang="en-US" altLang="en-US"/>
              <a:t> by David Madsen et. al.</a:t>
            </a:r>
          </a:p>
          <a:p>
            <a:r>
              <a:rPr lang="en-US" altLang="en-US"/>
              <a:t>Pg 109 </a:t>
            </a:r>
            <a:r>
              <a:rPr lang="en-US" altLang="en-US" i="1"/>
              <a:t>Fundamentals of Modern Drafting</a:t>
            </a:r>
            <a:r>
              <a:rPr lang="en-US" altLang="en-US"/>
              <a:t> by Paul Wallach</a:t>
            </a:r>
          </a:p>
          <a:p>
            <a:r>
              <a:rPr lang="en-US" altLang="en-US"/>
              <a:t>Pg 425 </a:t>
            </a:r>
            <a:r>
              <a:rPr lang="en-US" altLang="en-US" i="1"/>
              <a:t>Technical Drawing 9</a:t>
            </a:r>
            <a:r>
              <a:rPr lang="en-US" altLang="en-US" i="1" baseline="30000"/>
              <a:t>th</a:t>
            </a:r>
            <a:r>
              <a:rPr lang="en-US" altLang="en-US" i="1"/>
              <a:t> Edition</a:t>
            </a:r>
            <a:r>
              <a:rPr lang="en-US" altLang="en-US"/>
              <a:t> by Frederick Giesecke et. al.</a:t>
            </a:r>
          </a:p>
          <a:p>
            <a:r>
              <a:rPr lang="en-US" altLang="en-US"/>
              <a:t>Pg 701 </a:t>
            </a:r>
            <a:r>
              <a:rPr lang="en-US" altLang="en-US" i="1"/>
              <a:t>Technical Graphics Communication 3</a:t>
            </a:r>
            <a:r>
              <a:rPr lang="en-US" altLang="en-US" i="1" baseline="30000"/>
              <a:t>rd</a:t>
            </a:r>
            <a:r>
              <a:rPr lang="en-US" altLang="en-US" i="1"/>
              <a:t> Edition</a:t>
            </a:r>
            <a:r>
              <a:rPr lang="en-US" altLang="en-US"/>
              <a:t> by Gary Bertoline &amp; Eric Wiebe</a:t>
            </a:r>
          </a:p>
        </p:txBody>
      </p:sp>
    </p:spTree>
    <p:extLst>
      <p:ext uri="{BB962C8B-B14F-4D97-AF65-F5344CB8AC3E}">
        <p14:creationId xmlns:p14="http://schemas.microsoft.com/office/powerpoint/2010/main" val="2400847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52A496-555B-40AE-8A49-85706CB37EBD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References:</a:t>
            </a:r>
          </a:p>
          <a:p>
            <a:r>
              <a:rPr lang="en-US" altLang="en-US"/>
              <a:t>Pg 337 </a:t>
            </a:r>
            <a:r>
              <a:rPr lang="en-US" altLang="en-US" i="1"/>
              <a:t>Engineering Drawing and Design</a:t>
            </a:r>
            <a:r>
              <a:rPr lang="en-US" altLang="en-US"/>
              <a:t> </a:t>
            </a:r>
            <a:r>
              <a:rPr lang="en-US" altLang="en-US" i="1"/>
              <a:t>3</a:t>
            </a:r>
            <a:r>
              <a:rPr lang="en-US" altLang="en-US" i="1" baseline="30000"/>
              <a:t>rd</a:t>
            </a:r>
            <a:r>
              <a:rPr lang="en-US" altLang="en-US" i="1"/>
              <a:t> Edition</a:t>
            </a:r>
            <a:r>
              <a:rPr lang="en-US" altLang="en-US"/>
              <a:t> by David Madsen et. al.</a:t>
            </a:r>
          </a:p>
          <a:p>
            <a:r>
              <a:rPr lang="en-US" altLang="en-US"/>
              <a:t>Pg 109 </a:t>
            </a:r>
            <a:r>
              <a:rPr lang="en-US" altLang="en-US" i="1"/>
              <a:t>Fundamentals of Modern Drafting</a:t>
            </a:r>
            <a:r>
              <a:rPr lang="en-US" altLang="en-US"/>
              <a:t> by Paul Wallach</a:t>
            </a:r>
          </a:p>
          <a:p>
            <a:r>
              <a:rPr lang="en-US" altLang="en-US"/>
              <a:t>Pg 425 </a:t>
            </a:r>
            <a:r>
              <a:rPr lang="en-US" altLang="en-US" i="1"/>
              <a:t>Technical Drawing 9</a:t>
            </a:r>
            <a:r>
              <a:rPr lang="en-US" altLang="en-US" i="1" baseline="30000"/>
              <a:t>th</a:t>
            </a:r>
            <a:r>
              <a:rPr lang="en-US" altLang="en-US" i="1"/>
              <a:t> Edition</a:t>
            </a:r>
            <a:r>
              <a:rPr lang="en-US" altLang="en-US"/>
              <a:t> by Frederick Giesecke et. al.</a:t>
            </a:r>
          </a:p>
          <a:p>
            <a:r>
              <a:rPr lang="en-US" altLang="en-US"/>
              <a:t>Pg 701 </a:t>
            </a:r>
            <a:r>
              <a:rPr lang="en-US" altLang="en-US" i="1"/>
              <a:t>Technical Graphics Communication 3</a:t>
            </a:r>
            <a:r>
              <a:rPr lang="en-US" altLang="en-US" i="1" baseline="30000"/>
              <a:t>rd</a:t>
            </a:r>
            <a:r>
              <a:rPr lang="en-US" altLang="en-US" i="1"/>
              <a:t> Edition</a:t>
            </a:r>
            <a:r>
              <a:rPr lang="en-US" altLang="en-US"/>
              <a:t> by Gary Bertoline &amp; Eric Wiebe</a:t>
            </a:r>
          </a:p>
        </p:txBody>
      </p:sp>
    </p:spTree>
    <p:extLst>
      <p:ext uri="{BB962C8B-B14F-4D97-AF65-F5344CB8AC3E}">
        <p14:creationId xmlns:p14="http://schemas.microsoft.com/office/powerpoint/2010/main" val="4071752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http://richmondcc.edu/sites/default/files/unca_logo.gif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BFEFB"/>
              </a:clrFrom>
              <a:clrTo>
                <a:srgbClr val="FBFE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00" y="238125"/>
            <a:ext cx="10858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1"/>
          <p:cNvSpPr txBox="1">
            <a:spLocks noChangeArrowheads="1"/>
          </p:cNvSpPr>
          <p:nvPr userDrawn="1"/>
        </p:nvSpPr>
        <p:spPr bwMode="auto">
          <a:xfrm>
            <a:off x="3200400" y="6400800"/>
            <a:ext cx="2482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r>
              <a:rPr lang="en-US" altLang="en-US" sz="1800" i="1" dirty="0" smtClean="0">
                <a:solidFill>
                  <a:schemeClr val="bg1"/>
                </a:solidFill>
              </a:rPr>
              <a:t>JEM-171: Intro to CAD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9CC48-5926-4B0D-9167-F7B0278EDC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679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EE036-7EEF-4F64-B35C-7B2A7F1000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441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30A0B-5B11-41E9-87B4-56D1DF742D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0836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4F804-7643-44AC-B963-A59BE77831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4662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35322-DBD5-4052-B181-11FC29A7F4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0168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B35B1-EA6F-4D16-9AD8-03D9608B52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7410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4BEB-49BD-49F9-868A-C007EF90B6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794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3030538" y="0"/>
            <a:ext cx="476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349250" y="6459538"/>
            <a:ext cx="1963738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538"/>
            <a:ext cx="348615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D20C2E0-483F-441E-9554-238B8CD33E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3307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953000"/>
            <a:ext cx="9142413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0" y="4914900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93DB9-87B7-4F96-9C62-8685115C6A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1316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84C0C-66F2-42B2-B88C-56987E0B8F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078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5FF87-51D9-4280-9BFF-E8373B4B79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829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846263"/>
            <a:ext cx="75438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292DDEF-1537-467B-9375-0776E6D4E3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350" y="1738313"/>
            <a:ext cx="747553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1"/>
          <p:cNvSpPr txBox="1">
            <a:spLocks noChangeArrowheads="1"/>
          </p:cNvSpPr>
          <p:nvPr userDrawn="1"/>
        </p:nvSpPr>
        <p:spPr bwMode="auto">
          <a:xfrm>
            <a:off x="3200400" y="6400800"/>
            <a:ext cx="2482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r>
              <a:rPr lang="en-US" altLang="en-US" sz="1800" i="1" dirty="0" smtClean="0">
                <a:solidFill>
                  <a:schemeClr val="bg1"/>
                </a:solidFill>
              </a:rPr>
              <a:t>JEM-171: Intro to CAD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20900" y="2298701"/>
            <a:ext cx="5372100" cy="15494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600" b="1" dirty="0" smtClean="0"/>
              <a:t>Steps to creating 2D drawings of assemblies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24200" y="4534689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Solidworks Procedures</a:t>
            </a:r>
            <a:endParaRPr lang="en-US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100" y="578045"/>
            <a:ext cx="2279650" cy="206813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825500" y="1003301"/>
            <a:ext cx="728133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sz="3200" dirty="0" smtClean="0">
                <a:solidFill>
                  <a:schemeClr val="tx2"/>
                </a:solidFill>
              </a:rPr>
              <a:t>Explode the Assembly</a:t>
            </a:r>
            <a:endParaRPr lang="en-US" altLang="en-US" sz="3200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018" y="2768719"/>
            <a:ext cx="1904762" cy="19047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6778" y="2768719"/>
            <a:ext cx="1904762" cy="19047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0838" y="2151119"/>
            <a:ext cx="2656588" cy="3546124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2658805" y="2865402"/>
            <a:ext cx="360947" cy="10587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5295541" y="2865401"/>
            <a:ext cx="360947" cy="10587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95586"/>
      </p:ext>
    </p:extLst>
  </p:cSld>
  <p:clrMapOvr>
    <a:masterClrMapping/>
  </p:clrMapOvr>
  <p:transition xmlns:p14="http://schemas.microsoft.com/office/powerpoint/2010/main">
    <p:randomBa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7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382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sz="3200" dirty="0" smtClean="0">
                <a:solidFill>
                  <a:schemeClr val="tx2"/>
                </a:solidFill>
              </a:rPr>
              <a:t>Incorporate into a 2D sheet</a:t>
            </a:r>
            <a:endParaRPr lang="en-US" altLang="en-US" sz="3200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15" y="2402712"/>
            <a:ext cx="3561905" cy="24857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9247" y="2402712"/>
            <a:ext cx="3354216" cy="24857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95800" y="4888426"/>
            <a:ext cx="36931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Double Click on your </a:t>
            </a:r>
            <a:r>
              <a:rPr lang="en-US" dirty="0" err="1" smtClean="0"/>
              <a:t>Assy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or browse as needed.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724476"/>
      </p:ext>
    </p:extLst>
  </p:cSld>
  <p:clrMapOvr>
    <a:masterClrMapping/>
  </p:clrMapOvr>
  <p:transition xmlns:p14="http://schemas.microsoft.com/office/powerpoint/2010/main">
    <p:randomBa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382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sz="3200" dirty="0" smtClean="0">
                <a:solidFill>
                  <a:schemeClr val="tx2"/>
                </a:solidFill>
              </a:rPr>
              <a:t>Incorporate into a 2D sheet</a:t>
            </a:r>
            <a:endParaRPr lang="en-US" altLang="en-US" sz="32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2673" y="5453911"/>
            <a:ext cx="2365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Place into drawing by</a:t>
            </a:r>
          </a:p>
          <a:p>
            <a:r>
              <a:rPr lang="en-US" sz="1800" dirty="0"/>
              <a:t>m</a:t>
            </a:r>
            <a:r>
              <a:rPr lang="en-US" sz="1800" dirty="0" smtClean="0"/>
              <a:t>oving and clicking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75" y="1852862"/>
            <a:ext cx="3362377" cy="34010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30294" y="5453910"/>
            <a:ext cx="3090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Modify view and appearance</a:t>
            </a:r>
          </a:p>
          <a:p>
            <a:r>
              <a:rPr lang="en-US" sz="1800" dirty="0" smtClean="0"/>
              <a:t>As desired</a:t>
            </a:r>
            <a:endParaRPr lang="en-US" sz="1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4971" y="1997240"/>
            <a:ext cx="4791665" cy="314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64292"/>
      </p:ext>
    </p:extLst>
  </p:cSld>
  <p:clrMapOvr>
    <a:masterClrMapping/>
  </p:clrMapOvr>
  <p:transition xmlns:p14="http://schemas.microsoft.com/office/powerpoint/2010/main">
    <p:randomBa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91475" y="228600"/>
            <a:ext cx="81453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sz="3200" dirty="0" smtClean="0">
                <a:solidFill>
                  <a:schemeClr val="tx2"/>
                </a:solidFill>
              </a:rPr>
              <a:t>If your assembly comes in un-exploded...</a:t>
            </a:r>
            <a:endParaRPr lang="en-US" altLang="en-US" sz="32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8451" y="5598290"/>
            <a:ext cx="3276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Right click on view and Select “Show in Exploded State”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5134042" y="5598289"/>
            <a:ext cx="32556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It will then appear exploded.</a:t>
            </a:r>
          </a:p>
          <a:p>
            <a:r>
              <a:rPr lang="en-US" sz="1800" i="1" dirty="0" smtClean="0"/>
              <a:t>You can reverse the process...</a:t>
            </a:r>
            <a:endParaRPr lang="en-US" sz="18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03" y="1850391"/>
            <a:ext cx="2821633" cy="37478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5331" y="1850391"/>
            <a:ext cx="4161523" cy="366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305937"/>
      </p:ext>
    </p:extLst>
  </p:cSld>
  <p:clrMapOvr>
    <a:masterClrMapping/>
  </p:clrMapOvr>
  <p:transition xmlns:p14="http://schemas.microsoft.com/office/powerpoint/2010/main">
    <p:randomBa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91475" y="228600"/>
            <a:ext cx="81453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sz="3200" dirty="0" smtClean="0">
                <a:solidFill>
                  <a:schemeClr val="tx2"/>
                </a:solidFill>
              </a:rPr>
              <a:t>Add a BOM (Bill of Materials)</a:t>
            </a:r>
            <a:endParaRPr lang="en-US" altLang="en-US" sz="32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8451" y="5598290"/>
            <a:ext cx="3733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Click on a view and then select Insert-Tables-Bill of Materials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5482957" y="5598290"/>
            <a:ext cx="3263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You can modify how the BOM </a:t>
            </a:r>
          </a:p>
          <a:p>
            <a:r>
              <a:rPr lang="en-US" sz="1800" dirty="0" smtClean="0"/>
              <a:t>will appear, then click OK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00" y="1949115"/>
            <a:ext cx="4462350" cy="3367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0621" y="1173427"/>
            <a:ext cx="2653820" cy="432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519983"/>
      </p:ext>
    </p:extLst>
  </p:cSld>
  <p:clrMapOvr>
    <a:masterClrMapping/>
  </p:clrMapOvr>
  <p:transition xmlns:p14="http://schemas.microsoft.com/office/powerpoint/2010/main">
    <p:randomBa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91475" y="228600"/>
            <a:ext cx="81453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sz="3200" dirty="0" smtClean="0">
                <a:solidFill>
                  <a:schemeClr val="tx2"/>
                </a:solidFill>
              </a:rPr>
              <a:t>Add a BOM (Bill of Materials)</a:t>
            </a:r>
            <a:endParaRPr lang="en-US" altLang="en-US" sz="32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0755" y="4721925"/>
            <a:ext cx="72825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You will then see the BOM which you can place on the sheet.  The upper right corner is a typical location.</a:t>
            </a:r>
            <a:br>
              <a:rPr lang="en-US" sz="1800" dirty="0" smtClean="0"/>
            </a:br>
            <a:r>
              <a:rPr lang="en-US" sz="1800" dirty="0" smtClean="0"/>
              <a:t>  </a:t>
            </a:r>
            <a:br>
              <a:rPr lang="en-US" sz="1800" dirty="0" smtClean="0"/>
            </a:br>
            <a:r>
              <a:rPr lang="en-US" sz="1800" i="1" dirty="0" smtClean="0"/>
              <a:t>Notice that this example has three unique parts, quantity 1 of two, and quantity two of a third.</a:t>
            </a:r>
            <a:endParaRPr lang="en-US" sz="18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755" y="1351719"/>
            <a:ext cx="7275097" cy="316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23395"/>
      </p:ext>
    </p:extLst>
  </p:cSld>
  <p:clrMapOvr>
    <a:masterClrMapping/>
  </p:clrMapOvr>
  <p:transition xmlns:p14="http://schemas.microsoft.com/office/powerpoint/2010/main">
    <p:randomBa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836644" y="770021"/>
            <a:ext cx="81453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sz="3200" dirty="0" smtClean="0">
                <a:solidFill>
                  <a:schemeClr val="tx2"/>
                </a:solidFill>
              </a:rPr>
              <a:t>Add Balloons</a:t>
            </a:r>
            <a:endParaRPr lang="en-US" altLang="en-US" sz="32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6270" y="4261611"/>
            <a:ext cx="2484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In the Annotation tab click on Balloon</a:t>
            </a:r>
            <a:endParaRPr lang="en-US" sz="18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97" y="2449286"/>
            <a:ext cx="2847619" cy="17428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8414" y="2253418"/>
            <a:ext cx="2488051" cy="21646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48414" y="4584776"/>
            <a:ext cx="2484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Now as you move your cursor to an edge of a part, the balloon appears.</a:t>
            </a:r>
            <a:endParaRPr lang="en-US" sz="18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4537" y="2253418"/>
            <a:ext cx="2420721" cy="21646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0558" y="4584775"/>
            <a:ext cx="24840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Left click and place the balloon.  Notice the number is coordinated with the BOM.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008930268"/>
      </p:ext>
    </p:extLst>
  </p:cSld>
  <p:clrMapOvr>
    <a:masterClrMapping/>
  </p:clrMapOvr>
  <p:transition xmlns:p14="http://schemas.microsoft.com/office/powerpoint/2010/main">
    <p:randomBa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836644" y="770021"/>
            <a:ext cx="81453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sz="3200" dirty="0" smtClean="0">
                <a:solidFill>
                  <a:schemeClr val="tx2"/>
                </a:solidFill>
              </a:rPr>
              <a:t>Add Balloons</a:t>
            </a:r>
            <a:endParaRPr lang="en-US" altLang="en-US" sz="32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91537" y="5933065"/>
            <a:ext cx="3450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Repeat the process for all parts</a:t>
            </a:r>
            <a:endParaRPr lang="en-US" sz="18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917" y="1841509"/>
            <a:ext cx="6294198" cy="409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403393"/>
      </p:ext>
    </p:extLst>
  </p:cSld>
  <p:clrMapOvr>
    <a:masterClrMapping/>
  </p:clrMapOvr>
  <p:transition xmlns:p14="http://schemas.microsoft.com/office/powerpoint/2010/main">
    <p:randomBa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4" y="0"/>
            <a:ext cx="7543800" cy="1449387"/>
          </a:xfrm>
        </p:spPr>
        <p:txBody>
          <a:bodyPr>
            <a:normAutofit/>
          </a:bodyPr>
          <a:lstStyle/>
          <a:p>
            <a:r>
              <a:rPr lang="en-US" sz="4400" dirty="0" smtClean="0"/>
              <a:t>Update this sheet’s title block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684" y="1839566"/>
            <a:ext cx="6076190" cy="38285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95451" y="5770978"/>
            <a:ext cx="4997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Use Edit Sheet Format to modify title block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178784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4" y="0"/>
            <a:ext cx="7543800" cy="1449387"/>
          </a:xfrm>
        </p:spPr>
        <p:txBody>
          <a:bodyPr>
            <a:normAutofit/>
          </a:bodyPr>
          <a:lstStyle/>
          <a:p>
            <a:r>
              <a:rPr lang="en-US" sz="4400" dirty="0" smtClean="0"/>
              <a:t>Create additional sheets for all parts and other assemblies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1261787" y="4539315"/>
            <a:ext cx="2693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Add sheets as needed...</a:t>
            </a:r>
            <a:endParaRPr lang="en-US" sz="18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333" y="2442605"/>
            <a:ext cx="2828571" cy="16571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430" y="2190225"/>
            <a:ext cx="2800000" cy="21619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73007" y="4723981"/>
            <a:ext cx="2693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Rename sheets...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657355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757990"/>
            <a:ext cx="7543800" cy="677946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Begin to document each component part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153" y="1804736"/>
            <a:ext cx="6440593" cy="42313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10063" y="6015432"/>
            <a:ext cx="5123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Note: It’s ok to have mixed sheet sizes as shown here.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320422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757990"/>
            <a:ext cx="7543800" cy="677946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Make sure you have a “Notes” block as appropriate.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519" y="2053274"/>
            <a:ext cx="7967412" cy="28876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15978" y="5265844"/>
            <a:ext cx="6557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The “Notes” block is how you can share information that may </a:t>
            </a:r>
            <a:r>
              <a:rPr lang="en-US" sz="1600" i="1" smtClean="0"/>
              <a:t>not be </a:t>
            </a:r>
            <a:r>
              <a:rPr lang="en-US" sz="1600" i="1" dirty="0" smtClean="0"/>
              <a:t>obvious, or that isn’t easily shown in other ways.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4183572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3778</TotalTime>
  <Words>656</Words>
  <Application>Microsoft Macintosh PowerPoint</Application>
  <PresentationFormat>On-screen Show (4:3)</PresentationFormat>
  <Paragraphs>79</Paragraphs>
  <Slides>13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Retrospect</vt:lpstr>
      <vt:lpstr>Steps to creating 2D drawings of assemblies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Update this sheet’s title block</vt:lpstr>
      <vt:lpstr>Create additional sheets for all parts and other assemblies</vt:lpstr>
      <vt:lpstr>Begin to document each component part</vt:lpstr>
      <vt:lpstr>Make sure you have a “Notes” block as appropriate.</vt:lpstr>
    </vt:vector>
  </TitlesOfParts>
  <Company>Westhill Central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Westhill High School</dc:creator>
  <cp:lastModifiedBy>bmw</cp:lastModifiedBy>
  <cp:revision>166</cp:revision>
  <dcterms:created xsi:type="dcterms:W3CDTF">2000-04-02T16:44:17Z</dcterms:created>
  <dcterms:modified xsi:type="dcterms:W3CDTF">2015-11-12T01:23:44Z</dcterms:modified>
</cp:coreProperties>
</file>