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7" r:id="rId1"/>
  </p:sldMasterIdLst>
  <p:notesMasterIdLst>
    <p:notesMasterId r:id="rId50"/>
  </p:notesMasterIdLst>
  <p:handoutMasterIdLst>
    <p:handoutMasterId r:id="rId51"/>
  </p:handoutMasterIdLst>
  <p:sldIdLst>
    <p:sldId id="262" r:id="rId2"/>
    <p:sldId id="259" r:id="rId3"/>
    <p:sldId id="349" r:id="rId4"/>
    <p:sldId id="350" r:id="rId5"/>
    <p:sldId id="321" r:id="rId6"/>
    <p:sldId id="362" r:id="rId7"/>
    <p:sldId id="323" r:id="rId8"/>
    <p:sldId id="324" r:id="rId9"/>
    <p:sldId id="325" r:id="rId10"/>
    <p:sldId id="326" r:id="rId11"/>
    <p:sldId id="327" r:id="rId12"/>
    <p:sldId id="328" r:id="rId13"/>
    <p:sldId id="329" r:id="rId14"/>
    <p:sldId id="330" r:id="rId15"/>
    <p:sldId id="331" r:id="rId16"/>
    <p:sldId id="332" r:id="rId17"/>
    <p:sldId id="333" r:id="rId18"/>
    <p:sldId id="334" r:id="rId19"/>
    <p:sldId id="336" r:id="rId20"/>
    <p:sldId id="337" r:id="rId21"/>
    <p:sldId id="338" r:id="rId22"/>
    <p:sldId id="339" r:id="rId23"/>
    <p:sldId id="340" r:id="rId24"/>
    <p:sldId id="341" r:id="rId25"/>
    <p:sldId id="342" r:id="rId26"/>
    <p:sldId id="343" r:id="rId27"/>
    <p:sldId id="344" r:id="rId28"/>
    <p:sldId id="345" r:id="rId29"/>
    <p:sldId id="346" r:id="rId30"/>
    <p:sldId id="352" r:id="rId31"/>
    <p:sldId id="353" r:id="rId32"/>
    <p:sldId id="354" r:id="rId33"/>
    <p:sldId id="355" r:id="rId34"/>
    <p:sldId id="356" r:id="rId35"/>
    <p:sldId id="363" r:id="rId36"/>
    <p:sldId id="364" r:id="rId37"/>
    <p:sldId id="359" r:id="rId38"/>
    <p:sldId id="360" r:id="rId39"/>
    <p:sldId id="361" r:id="rId40"/>
    <p:sldId id="365" r:id="rId41"/>
    <p:sldId id="366" r:id="rId42"/>
    <p:sldId id="367" r:id="rId43"/>
    <p:sldId id="368" r:id="rId44"/>
    <p:sldId id="369" r:id="rId45"/>
    <p:sldId id="370" r:id="rId46"/>
    <p:sldId id="371" r:id="rId47"/>
    <p:sldId id="373" r:id="rId48"/>
    <p:sldId id="372" r:id="rId49"/>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Tahoma" panose="020B0604030504040204" pitchFamily="34" charset="0"/>
        <a:ea typeface="+mn-ea"/>
        <a:cs typeface="+mn-cs"/>
      </a:defRPr>
    </a:lvl5pPr>
    <a:lvl6pPr marL="2286000" algn="l" defTabSz="914400" rtl="0" eaLnBrk="1" latinLnBrk="0" hangingPunct="1">
      <a:defRPr sz="2400" kern="1200">
        <a:solidFill>
          <a:schemeClr val="tx1"/>
        </a:solidFill>
        <a:latin typeface="Tahoma" panose="020B0604030504040204" pitchFamily="34" charset="0"/>
        <a:ea typeface="+mn-ea"/>
        <a:cs typeface="+mn-cs"/>
      </a:defRPr>
    </a:lvl6pPr>
    <a:lvl7pPr marL="2743200" algn="l" defTabSz="914400" rtl="0" eaLnBrk="1" latinLnBrk="0" hangingPunct="1">
      <a:defRPr sz="2400" kern="1200">
        <a:solidFill>
          <a:schemeClr val="tx1"/>
        </a:solidFill>
        <a:latin typeface="Tahoma" panose="020B0604030504040204" pitchFamily="34" charset="0"/>
        <a:ea typeface="+mn-ea"/>
        <a:cs typeface="+mn-cs"/>
      </a:defRPr>
    </a:lvl7pPr>
    <a:lvl8pPr marL="3200400" algn="l" defTabSz="914400" rtl="0" eaLnBrk="1" latinLnBrk="0" hangingPunct="1">
      <a:defRPr sz="2400" kern="1200">
        <a:solidFill>
          <a:schemeClr val="tx1"/>
        </a:solidFill>
        <a:latin typeface="Tahoma" panose="020B0604030504040204" pitchFamily="34" charset="0"/>
        <a:ea typeface="+mn-ea"/>
        <a:cs typeface="+mn-cs"/>
      </a:defRPr>
    </a:lvl8pPr>
    <a:lvl9pPr marL="3657600" algn="l" defTabSz="914400" rtl="0" eaLnBrk="1" latinLnBrk="0" hangingPunct="1">
      <a:defRPr sz="2400"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246" autoAdjust="0"/>
    <p:restoredTop sz="94384" autoAdjust="0"/>
  </p:normalViewPr>
  <p:slideViewPr>
    <p:cSldViewPr snapToGrid="0">
      <p:cViewPr varScale="1">
        <p:scale>
          <a:sx n="86" d="100"/>
          <a:sy n="86" d="100"/>
        </p:scale>
        <p:origin x="-608" y="-96"/>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56" d="100"/>
          <a:sy n="56" d="100"/>
        </p:scale>
        <p:origin x="3072"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notesMaster" Target="notesMasters/notesMaster1.xml"/><Relationship Id="rId51" Type="http://schemas.openxmlformats.org/officeDocument/2006/relationships/handoutMaster" Target="handoutMasters/handoutMaster1.xml"/><Relationship Id="rId52" Type="http://schemas.openxmlformats.org/officeDocument/2006/relationships/printerSettings" Target="printerSettings/printerSettings1.bin"/><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41F4665A-F0A1-466E-AC8B-D081F22C78C1}" type="datetimeFigureOut">
              <a:rPr lang="en-US"/>
              <a:pPr>
                <a:defRPr/>
              </a:pPr>
              <a:t>11/5/15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3F910C06-7F1E-4E1B-9E7A-A47EBB4C940A}" type="slidenum">
              <a:rPr lang="en-US"/>
              <a:pPr>
                <a:defRPr/>
              </a:pPr>
              <a:t>‹#›</a:t>
            </a:fld>
            <a:endParaRPr lang="en-US"/>
          </a:p>
        </p:txBody>
      </p:sp>
    </p:spTree>
    <p:extLst>
      <p:ext uri="{BB962C8B-B14F-4D97-AF65-F5344CB8AC3E}">
        <p14:creationId xmlns:p14="http://schemas.microsoft.com/office/powerpoint/2010/main" val="36995369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eaLnBrk="0" hangingPunct="0">
              <a:defRPr sz="1200">
                <a:latin typeface="Times New Roman" panose="02020603050405020304" pitchFamily="18" charset="0"/>
              </a:defRPr>
            </a:lvl1pPr>
          </a:lstStyle>
          <a:p>
            <a:pPr>
              <a:defRPr/>
            </a:pPr>
            <a:endParaRPr lang="en-US" altLang="en-US"/>
          </a:p>
        </p:txBody>
      </p:sp>
      <p:sp>
        <p:nvSpPr>
          <p:cNvPr id="68611"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r" eaLnBrk="0" hangingPunct="0">
              <a:defRPr sz="1200">
                <a:latin typeface="Times New Roman" panose="02020603050405020304" pitchFamily="18" charset="0"/>
              </a:defRPr>
            </a:lvl1pPr>
          </a:lstStyle>
          <a:p>
            <a:pPr>
              <a:defRPr/>
            </a:pPr>
            <a:endParaRPr lang="en-US" alt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8613"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68614"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eaLnBrk="0" hangingPunct="0">
              <a:defRPr sz="1200">
                <a:latin typeface="Times New Roman" panose="02020603050405020304" pitchFamily="18" charset="0"/>
              </a:defRPr>
            </a:lvl1pPr>
          </a:lstStyle>
          <a:p>
            <a:pPr>
              <a:defRPr/>
            </a:pPr>
            <a:endParaRPr lang="en-US" altLang="en-US"/>
          </a:p>
        </p:txBody>
      </p:sp>
      <p:sp>
        <p:nvSpPr>
          <p:cNvPr id="68615"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r" eaLnBrk="0" hangingPunct="0">
              <a:defRPr sz="1200">
                <a:latin typeface="Times New Roman" panose="02020603050405020304" pitchFamily="18" charset="0"/>
              </a:defRPr>
            </a:lvl1pPr>
          </a:lstStyle>
          <a:p>
            <a:pPr>
              <a:defRPr/>
            </a:pPr>
            <a:fld id="{DF754CF9-EA52-4497-BC1C-AEE971224499}" type="slidenum">
              <a:rPr lang="en-US" altLang="en-US"/>
              <a:pPr>
                <a:defRPr/>
              </a:pPr>
              <a:t>‹#›</a:t>
            </a:fld>
            <a:endParaRPr lang="en-US" altLang="en-US"/>
          </a:p>
        </p:txBody>
      </p:sp>
    </p:spTree>
    <p:extLst>
      <p:ext uri="{BB962C8B-B14F-4D97-AF65-F5344CB8AC3E}">
        <p14:creationId xmlns:p14="http://schemas.microsoft.com/office/powerpoint/2010/main" val="16520515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fld id="{5736064E-08E4-4F48-A4FF-98F3F0CB1E74}" type="slidenum">
              <a:rPr lang="en-US" altLang="en-US" sz="1200" smtClean="0">
                <a:latin typeface="Times New Roman" panose="02020603050405020304" pitchFamily="18" charset="0"/>
              </a:rPr>
              <a:pPr/>
              <a:t>1</a:t>
            </a:fld>
            <a:endParaRPr lang="en-US" altLang="en-US" sz="1200" smtClean="0">
              <a:latin typeface="Times New Roman" panose="02020603050405020304" pitchFamily="18" charset="0"/>
            </a:endParaRPr>
          </a:p>
        </p:txBody>
      </p:sp>
      <p:sp>
        <p:nvSpPr>
          <p:cNvPr id="16387" name="Rectangle 1026"/>
          <p:cNvSpPr>
            <a:spLocks noGrp="1" noRot="1" noChangeAspect="1" noChangeArrowheads="1" noTextEdit="1"/>
          </p:cNvSpPr>
          <p:nvPr>
            <p:ph type="sldImg"/>
          </p:nvPr>
        </p:nvSpPr>
        <p:spPr>
          <a:ln/>
        </p:spPr>
      </p:sp>
      <p:sp>
        <p:nvSpPr>
          <p:cNvPr id="16388" name="Rectangle 1027"/>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582566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0008D3-42A8-47B6-B336-71CA8D885935}" type="slidenum">
              <a:rPr lang="en-US" altLang="en-US"/>
              <a:pPr/>
              <a:t>5</a:t>
            </a:fld>
            <a:endParaRPr lang="en-US" altLang="en-US"/>
          </a:p>
        </p:txBody>
      </p:sp>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931087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52A496-555B-40AE-8A49-85706CB37EBD}" type="slidenum">
              <a:rPr lang="en-US" altLang="en-US"/>
              <a:pPr/>
              <a:t>6</a:t>
            </a:fld>
            <a:endParaRPr lang="en-US" altLang="en-US"/>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r>
              <a:rPr lang="en-US" altLang="en-US"/>
              <a:t>References:</a:t>
            </a:r>
          </a:p>
          <a:p>
            <a:r>
              <a:rPr lang="en-US" altLang="en-US"/>
              <a:t>Pg 337 </a:t>
            </a:r>
            <a:r>
              <a:rPr lang="en-US" altLang="en-US" i="1"/>
              <a:t>Engineering Drawing and Design</a:t>
            </a:r>
            <a:r>
              <a:rPr lang="en-US" altLang="en-US"/>
              <a:t> </a:t>
            </a:r>
            <a:r>
              <a:rPr lang="en-US" altLang="en-US" i="1"/>
              <a:t>3</a:t>
            </a:r>
            <a:r>
              <a:rPr lang="en-US" altLang="en-US" i="1" baseline="30000"/>
              <a:t>rd</a:t>
            </a:r>
            <a:r>
              <a:rPr lang="en-US" altLang="en-US" i="1"/>
              <a:t> Edition</a:t>
            </a:r>
            <a:r>
              <a:rPr lang="en-US" altLang="en-US"/>
              <a:t> by David Madsen et. al.</a:t>
            </a:r>
          </a:p>
          <a:p>
            <a:r>
              <a:rPr lang="en-US" altLang="en-US"/>
              <a:t>Pg 109 </a:t>
            </a:r>
            <a:r>
              <a:rPr lang="en-US" altLang="en-US" i="1"/>
              <a:t>Fundamentals of Modern Drafting</a:t>
            </a:r>
            <a:r>
              <a:rPr lang="en-US" altLang="en-US"/>
              <a:t> by Paul Wallach</a:t>
            </a:r>
          </a:p>
          <a:p>
            <a:r>
              <a:rPr lang="en-US" altLang="en-US"/>
              <a:t>Pg 425 </a:t>
            </a:r>
            <a:r>
              <a:rPr lang="en-US" altLang="en-US" i="1"/>
              <a:t>Technical Drawing 9</a:t>
            </a:r>
            <a:r>
              <a:rPr lang="en-US" altLang="en-US" i="1" baseline="30000"/>
              <a:t>th</a:t>
            </a:r>
            <a:r>
              <a:rPr lang="en-US" altLang="en-US" i="1"/>
              <a:t> Edition</a:t>
            </a:r>
            <a:r>
              <a:rPr lang="en-US" altLang="en-US"/>
              <a:t> by Frederick Giesecke et. al.</a:t>
            </a:r>
          </a:p>
          <a:p>
            <a:r>
              <a:rPr lang="en-US" altLang="en-US"/>
              <a:t>Pg 701 </a:t>
            </a:r>
            <a:r>
              <a:rPr lang="en-US" altLang="en-US" i="1"/>
              <a:t>Technical Graphics Communication 3</a:t>
            </a:r>
            <a:r>
              <a:rPr lang="en-US" altLang="en-US" i="1" baseline="30000"/>
              <a:t>rd</a:t>
            </a:r>
            <a:r>
              <a:rPr lang="en-US" altLang="en-US" i="1"/>
              <a:t> Edition</a:t>
            </a:r>
            <a:r>
              <a:rPr lang="en-US" altLang="en-US"/>
              <a:t> by Gary Bertoline &amp; Eric Wiebe</a:t>
            </a:r>
          </a:p>
        </p:txBody>
      </p:sp>
    </p:spTree>
    <p:extLst>
      <p:ext uri="{BB962C8B-B14F-4D97-AF65-F5344CB8AC3E}">
        <p14:creationId xmlns:p14="http://schemas.microsoft.com/office/powerpoint/2010/main" val="10467242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D38249-792D-45FF-83E8-16C78948B36D}" type="slidenum">
              <a:rPr lang="en-US" altLang="en-US"/>
              <a:pPr/>
              <a:t>7</a:t>
            </a:fld>
            <a:endParaRPr lang="en-US" alt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r>
              <a:rPr lang="en-US" altLang="en-US"/>
              <a:t>References:</a:t>
            </a:r>
          </a:p>
          <a:p>
            <a:r>
              <a:rPr lang="en-US" altLang="en-US"/>
              <a:t>Pg 109 </a:t>
            </a:r>
            <a:r>
              <a:rPr lang="en-US" altLang="en-US" i="1"/>
              <a:t>Fundamentals of Modern Drafting</a:t>
            </a:r>
            <a:r>
              <a:rPr lang="en-US" altLang="en-US"/>
              <a:t> by Paul Wallach</a:t>
            </a:r>
          </a:p>
          <a:p>
            <a:r>
              <a:rPr lang="en-US" altLang="en-US"/>
              <a:t>Pg 392 </a:t>
            </a:r>
            <a:r>
              <a:rPr lang="en-US" altLang="en-US" i="1"/>
              <a:t>Technical Drawing 9</a:t>
            </a:r>
            <a:r>
              <a:rPr lang="en-US" altLang="en-US" i="1" baseline="30000"/>
              <a:t>th</a:t>
            </a:r>
            <a:r>
              <a:rPr lang="en-US" altLang="en-US" i="1"/>
              <a:t> Edition</a:t>
            </a:r>
            <a:r>
              <a:rPr lang="en-US" altLang="en-US"/>
              <a:t> by Frederick Giesecke et. al.</a:t>
            </a:r>
          </a:p>
          <a:p>
            <a:endParaRPr lang="en-US" altLang="en-US"/>
          </a:p>
          <a:p>
            <a:r>
              <a:rPr lang="en-US" altLang="en-US"/>
              <a:t>Note: In a chain of dimensions, as seen with the width and height dimensions in the front view, one of the dimensions is unnecessary and must be removed. Overall dimensions for width, height, and depth must be present.</a:t>
            </a:r>
          </a:p>
        </p:txBody>
      </p:sp>
    </p:spTree>
    <p:extLst>
      <p:ext uri="{BB962C8B-B14F-4D97-AF65-F5344CB8AC3E}">
        <p14:creationId xmlns:p14="http://schemas.microsoft.com/office/powerpoint/2010/main" val="1186478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874615-0AEE-4BBA-AE28-9E993DA81161}" type="slidenum">
              <a:rPr lang="en-US" altLang="en-US"/>
              <a:pPr/>
              <a:t>8</a:t>
            </a:fld>
            <a:endParaRPr lang="en-US" altLang="en-US"/>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p:txBody>
          <a:bodyPr/>
          <a:lstStyle/>
          <a:p>
            <a:r>
              <a:rPr lang="en-US" altLang="en-US"/>
              <a:t>References:</a:t>
            </a:r>
          </a:p>
          <a:p>
            <a:r>
              <a:rPr lang="en-US" altLang="en-US"/>
              <a:t>Pg 109 </a:t>
            </a:r>
            <a:r>
              <a:rPr lang="en-US" altLang="en-US" i="1"/>
              <a:t>Fundamentals of Modern Drafting</a:t>
            </a:r>
            <a:r>
              <a:rPr lang="en-US" altLang="en-US"/>
              <a:t> by Paul Wallach</a:t>
            </a:r>
          </a:p>
          <a:p>
            <a:r>
              <a:rPr lang="en-US" altLang="en-US"/>
              <a:t>Pg 392 </a:t>
            </a:r>
            <a:r>
              <a:rPr lang="en-US" altLang="en-US" i="1"/>
              <a:t>Technical Drawing 9</a:t>
            </a:r>
            <a:r>
              <a:rPr lang="en-US" altLang="en-US" i="1" baseline="30000"/>
              <a:t>th</a:t>
            </a:r>
            <a:r>
              <a:rPr lang="en-US" altLang="en-US" i="1"/>
              <a:t> Edition</a:t>
            </a:r>
            <a:r>
              <a:rPr lang="en-US" altLang="en-US"/>
              <a:t> by Frederick Giesecke et. al.</a:t>
            </a:r>
          </a:p>
          <a:p>
            <a:endParaRPr lang="en-US" altLang="en-US"/>
          </a:p>
          <a:p>
            <a:r>
              <a:rPr lang="en-US" altLang="en-US"/>
              <a:t>Note: In a chain of dimensions, as seen with the width and height dimensions in the front view, one of the dimensions is unnecessary and must be removed. Overall dimensions for width, height, and depth must be present.</a:t>
            </a:r>
          </a:p>
        </p:txBody>
      </p:sp>
    </p:spTree>
    <p:extLst>
      <p:ext uri="{BB962C8B-B14F-4D97-AF65-F5344CB8AC3E}">
        <p14:creationId xmlns:p14="http://schemas.microsoft.com/office/powerpoint/2010/main" val="7871290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36C94B-DE9E-4ED3-9314-97ED629F39AD}" type="slidenum">
              <a:rPr lang="en-US" altLang="en-US"/>
              <a:pPr/>
              <a:t>9</a:t>
            </a:fld>
            <a:endParaRPr lang="en-US" altLang="en-US"/>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p:txBody>
          <a:bodyPr/>
          <a:lstStyle/>
          <a:p>
            <a:r>
              <a:rPr lang="en-US" altLang="en-US"/>
              <a:t>References:</a:t>
            </a:r>
          </a:p>
          <a:p>
            <a:r>
              <a:rPr lang="en-US" altLang="en-US"/>
              <a:t>Pg 342 </a:t>
            </a:r>
            <a:r>
              <a:rPr lang="en-US" altLang="en-US" i="1"/>
              <a:t>Engineering Drawing and Design</a:t>
            </a:r>
            <a:r>
              <a:rPr lang="en-US" altLang="en-US"/>
              <a:t> </a:t>
            </a:r>
            <a:r>
              <a:rPr lang="en-US" altLang="en-US" i="1"/>
              <a:t>3</a:t>
            </a:r>
            <a:r>
              <a:rPr lang="en-US" altLang="en-US" i="1" baseline="30000"/>
              <a:t>rd</a:t>
            </a:r>
            <a:r>
              <a:rPr lang="en-US" altLang="en-US" i="1"/>
              <a:t> Edition</a:t>
            </a:r>
            <a:r>
              <a:rPr lang="en-US" altLang="en-US"/>
              <a:t> by David Madsen et. al.</a:t>
            </a:r>
          </a:p>
          <a:p>
            <a:r>
              <a:rPr lang="en-US" altLang="en-US"/>
              <a:t>Pg 405 &amp; 425 </a:t>
            </a:r>
            <a:r>
              <a:rPr lang="en-US" altLang="en-US" i="1"/>
              <a:t>Technical Drawing 9</a:t>
            </a:r>
            <a:r>
              <a:rPr lang="en-US" altLang="en-US" i="1" baseline="30000"/>
              <a:t>th</a:t>
            </a:r>
            <a:r>
              <a:rPr lang="en-US" altLang="en-US" i="1"/>
              <a:t> Edition</a:t>
            </a:r>
            <a:r>
              <a:rPr lang="en-US" altLang="en-US"/>
              <a:t> by Frederick Giesecke et. al.</a:t>
            </a:r>
          </a:p>
          <a:p>
            <a:r>
              <a:rPr lang="en-US" altLang="en-US"/>
              <a:t>Pg 698, 700, 701-703 </a:t>
            </a:r>
            <a:r>
              <a:rPr lang="en-US" altLang="en-US" i="1"/>
              <a:t>Technical Graphics Communication 3</a:t>
            </a:r>
            <a:r>
              <a:rPr lang="en-US" altLang="en-US" i="1" baseline="30000"/>
              <a:t>rd</a:t>
            </a:r>
            <a:r>
              <a:rPr lang="en-US" altLang="en-US" i="1"/>
              <a:t> Edition</a:t>
            </a:r>
            <a:r>
              <a:rPr lang="en-US" altLang="en-US"/>
              <a:t> by Gary Bertoline &amp; Eric Wiebe</a:t>
            </a:r>
          </a:p>
          <a:p>
            <a:endParaRPr lang="en-US" altLang="en-US"/>
          </a:p>
          <a:p>
            <a:r>
              <a:rPr lang="en-US" altLang="en-US"/>
              <a:t>It should be noted that the 2.00 inch dimension would be appropriately located if placed on the top view, but the front view is preferred because it is supposed to provide the most information about an object’s geometry.</a:t>
            </a:r>
          </a:p>
        </p:txBody>
      </p:sp>
    </p:spTree>
    <p:extLst>
      <p:ext uri="{BB962C8B-B14F-4D97-AF65-F5344CB8AC3E}">
        <p14:creationId xmlns:p14="http://schemas.microsoft.com/office/powerpoint/2010/main" val="3989589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68B9A5-61D6-4FBC-8414-796E99E6EEF2}" type="slidenum">
              <a:rPr lang="en-US" altLang="en-US"/>
              <a:pPr/>
              <a:t>10</a:t>
            </a:fld>
            <a:endParaRPr lang="en-US" alt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r>
              <a:rPr lang="en-US" altLang="en-US"/>
              <a:t>References:</a:t>
            </a:r>
          </a:p>
          <a:p>
            <a:r>
              <a:rPr lang="en-US" altLang="en-US"/>
              <a:t>Pg 342 </a:t>
            </a:r>
            <a:r>
              <a:rPr lang="en-US" altLang="en-US" i="1"/>
              <a:t>Engineering Drawing and Design</a:t>
            </a:r>
            <a:r>
              <a:rPr lang="en-US" altLang="en-US"/>
              <a:t> </a:t>
            </a:r>
            <a:r>
              <a:rPr lang="en-US" altLang="en-US" i="1"/>
              <a:t>3</a:t>
            </a:r>
            <a:r>
              <a:rPr lang="en-US" altLang="en-US" i="1" baseline="30000"/>
              <a:t>rd</a:t>
            </a:r>
            <a:r>
              <a:rPr lang="en-US" altLang="en-US" i="1"/>
              <a:t> Edition</a:t>
            </a:r>
            <a:r>
              <a:rPr lang="en-US" altLang="en-US"/>
              <a:t> by David Madsen et. al.</a:t>
            </a:r>
          </a:p>
          <a:p>
            <a:r>
              <a:rPr lang="en-US" altLang="en-US"/>
              <a:t>Pg 405 &amp; 425 </a:t>
            </a:r>
            <a:r>
              <a:rPr lang="en-US" altLang="en-US" i="1"/>
              <a:t>Technical Drawing 9</a:t>
            </a:r>
            <a:r>
              <a:rPr lang="en-US" altLang="en-US" i="1" baseline="30000"/>
              <a:t>th</a:t>
            </a:r>
            <a:r>
              <a:rPr lang="en-US" altLang="en-US" i="1"/>
              <a:t> Edition</a:t>
            </a:r>
            <a:r>
              <a:rPr lang="en-US" altLang="en-US"/>
              <a:t> by Frederick Giesecke et. al.</a:t>
            </a:r>
          </a:p>
          <a:p>
            <a:r>
              <a:rPr lang="en-US" altLang="en-US"/>
              <a:t>Pg 698, 700, 701-703 </a:t>
            </a:r>
            <a:r>
              <a:rPr lang="en-US" altLang="en-US" i="1"/>
              <a:t>Technical Graphics Communication 3</a:t>
            </a:r>
            <a:r>
              <a:rPr lang="en-US" altLang="en-US" i="1" baseline="30000"/>
              <a:t>rd</a:t>
            </a:r>
            <a:r>
              <a:rPr lang="en-US" altLang="en-US" i="1"/>
              <a:t> Edition</a:t>
            </a:r>
            <a:r>
              <a:rPr lang="en-US" altLang="en-US"/>
              <a:t> by Gary Bertoline &amp; Eric Wiebe</a:t>
            </a:r>
          </a:p>
          <a:p>
            <a:endParaRPr lang="en-US" altLang="en-US"/>
          </a:p>
          <a:p>
            <a:r>
              <a:rPr lang="en-US" altLang="en-US"/>
              <a:t>It should be noted that the 2.00 inch dimension would be appropriately located if placed on the top view, but the front view is preferred because it is supposed to provide the most information about an object’s geometry.</a:t>
            </a:r>
          </a:p>
        </p:txBody>
      </p:sp>
    </p:spTree>
    <p:extLst>
      <p:ext uri="{BB962C8B-B14F-4D97-AF65-F5344CB8AC3E}">
        <p14:creationId xmlns:p14="http://schemas.microsoft.com/office/powerpoint/2010/main" val="40737714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7FD457-29E3-4DEF-8CF0-CC39C44DA0B2}" type="slidenum">
              <a:rPr lang="en-US" altLang="en-US"/>
              <a:pPr/>
              <a:t>11</a:t>
            </a:fld>
            <a:endParaRPr lang="en-US" alt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r>
              <a:rPr lang="en-US" altLang="en-US"/>
              <a:t>References:</a:t>
            </a:r>
          </a:p>
          <a:p>
            <a:r>
              <a:rPr lang="en-US" altLang="en-US"/>
              <a:t>Pg 342 </a:t>
            </a:r>
            <a:r>
              <a:rPr lang="en-US" altLang="en-US" i="1"/>
              <a:t>Engineering Drawing and Design</a:t>
            </a:r>
            <a:r>
              <a:rPr lang="en-US" altLang="en-US"/>
              <a:t> </a:t>
            </a:r>
            <a:r>
              <a:rPr lang="en-US" altLang="en-US" i="1"/>
              <a:t>3</a:t>
            </a:r>
            <a:r>
              <a:rPr lang="en-US" altLang="en-US" i="1" baseline="30000"/>
              <a:t>rd</a:t>
            </a:r>
            <a:r>
              <a:rPr lang="en-US" altLang="en-US" i="1"/>
              <a:t> Edition</a:t>
            </a:r>
            <a:r>
              <a:rPr lang="en-US" altLang="en-US"/>
              <a:t> by David Madsen et. al.</a:t>
            </a:r>
          </a:p>
          <a:p>
            <a:r>
              <a:rPr lang="en-US" altLang="en-US"/>
              <a:t>Pg 134 </a:t>
            </a:r>
            <a:r>
              <a:rPr lang="en-US" altLang="en-US" i="1"/>
              <a:t>Fundamentals of Modern Drafting</a:t>
            </a:r>
            <a:r>
              <a:rPr lang="en-US" altLang="en-US"/>
              <a:t> by Paul Wallach</a:t>
            </a:r>
          </a:p>
          <a:p>
            <a:r>
              <a:rPr lang="en-US" altLang="en-US"/>
              <a:t>Pg 426 </a:t>
            </a:r>
            <a:r>
              <a:rPr lang="en-US" altLang="en-US" i="1"/>
              <a:t>Technical Drawing 9</a:t>
            </a:r>
            <a:r>
              <a:rPr lang="en-US" altLang="en-US" i="1" baseline="30000"/>
              <a:t>th</a:t>
            </a:r>
            <a:r>
              <a:rPr lang="en-US" altLang="en-US" i="1"/>
              <a:t> Edition</a:t>
            </a:r>
            <a:r>
              <a:rPr lang="en-US" altLang="en-US"/>
              <a:t> by Frederick Giesecke et. al.</a:t>
            </a:r>
          </a:p>
          <a:p>
            <a:r>
              <a:rPr lang="en-US" altLang="en-US"/>
              <a:t>Pg 703 </a:t>
            </a:r>
            <a:r>
              <a:rPr lang="en-US" altLang="en-US" i="1"/>
              <a:t>Technical Graphics Communication 3</a:t>
            </a:r>
            <a:r>
              <a:rPr lang="en-US" altLang="en-US" i="1" baseline="30000"/>
              <a:t>rd</a:t>
            </a:r>
            <a:r>
              <a:rPr lang="en-US" altLang="en-US" i="1"/>
              <a:t> Edition</a:t>
            </a:r>
            <a:r>
              <a:rPr lang="en-US" altLang="en-US"/>
              <a:t> by Gary Bertoline &amp; Eric Wiebe</a:t>
            </a:r>
          </a:p>
        </p:txBody>
      </p:sp>
    </p:spTree>
    <p:extLst>
      <p:ext uri="{BB962C8B-B14F-4D97-AF65-F5344CB8AC3E}">
        <p14:creationId xmlns:p14="http://schemas.microsoft.com/office/powerpoint/2010/main" val="2076583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ACD579-55E8-442D-9C05-4EDAB5464643}" type="slidenum">
              <a:rPr lang="en-US" altLang="en-US"/>
              <a:pPr/>
              <a:t>12</a:t>
            </a:fld>
            <a:endParaRPr lang="en-US" altLang="en-US"/>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r>
              <a:rPr lang="en-US" altLang="en-US"/>
              <a:t>References:</a:t>
            </a:r>
          </a:p>
          <a:p>
            <a:r>
              <a:rPr lang="en-US" altLang="en-US"/>
              <a:t>Pg 342 </a:t>
            </a:r>
            <a:r>
              <a:rPr lang="en-US" altLang="en-US" i="1"/>
              <a:t>Engineering Drawing and Design</a:t>
            </a:r>
            <a:r>
              <a:rPr lang="en-US" altLang="en-US"/>
              <a:t> </a:t>
            </a:r>
            <a:r>
              <a:rPr lang="en-US" altLang="en-US" i="1"/>
              <a:t>3</a:t>
            </a:r>
            <a:r>
              <a:rPr lang="en-US" altLang="en-US" i="1" baseline="30000"/>
              <a:t>rd</a:t>
            </a:r>
            <a:r>
              <a:rPr lang="en-US" altLang="en-US" i="1"/>
              <a:t> Edition</a:t>
            </a:r>
            <a:r>
              <a:rPr lang="en-US" altLang="en-US"/>
              <a:t> by David Madsen et. al.</a:t>
            </a:r>
          </a:p>
          <a:p>
            <a:r>
              <a:rPr lang="en-US" altLang="en-US"/>
              <a:t>Pg 134 </a:t>
            </a:r>
            <a:r>
              <a:rPr lang="en-US" altLang="en-US" i="1"/>
              <a:t>Fundamentals of Modern Drafting</a:t>
            </a:r>
            <a:r>
              <a:rPr lang="en-US" altLang="en-US"/>
              <a:t> by Paul Wallach</a:t>
            </a:r>
          </a:p>
          <a:p>
            <a:r>
              <a:rPr lang="en-US" altLang="en-US"/>
              <a:t>Pg 426 </a:t>
            </a:r>
            <a:r>
              <a:rPr lang="en-US" altLang="en-US" i="1"/>
              <a:t>Technical Drawing 9</a:t>
            </a:r>
            <a:r>
              <a:rPr lang="en-US" altLang="en-US" i="1" baseline="30000"/>
              <a:t>th</a:t>
            </a:r>
            <a:r>
              <a:rPr lang="en-US" altLang="en-US" i="1"/>
              <a:t> Edition</a:t>
            </a:r>
            <a:r>
              <a:rPr lang="en-US" altLang="en-US"/>
              <a:t> by Frederick Giesecke et. al.</a:t>
            </a:r>
          </a:p>
          <a:p>
            <a:r>
              <a:rPr lang="en-US" altLang="en-US"/>
              <a:t>Pg 703 </a:t>
            </a:r>
            <a:r>
              <a:rPr lang="en-US" altLang="en-US" i="1"/>
              <a:t>Technical Graphics Communication 3</a:t>
            </a:r>
            <a:r>
              <a:rPr lang="en-US" altLang="en-US" i="1" baseline="30000"/>
              <a:t>rd</a:t>
            </a:r>
            <a:r>
              <a:rPr lang="en-US" altLang="en-US" i="1"/>
              <a:t> Edition</a:t>
            </a:r>
            <a:r>
              <a:rPr lang="en-US" altLang="en-US"/>
              <a:t> by Gary Bertoline &amp; Eric Wiebe</a:t>
            </a:r>
          </a:p>
        </p:txBody>
      </p:sp>
    </p:spTree>
    <p:extLst>
      <p:ext uri="{BB962C8B-B14F-4D97-AF65-F5344CB8AC3E}">
        <p14:creationId xmlns:p14="http://schemas.microsoft.com/office/powerpoint/2010/main" val="8593543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6DAF08-BAA3-4629-A7DA-61A1426EF9CF}" type="slidenum">
              <a:rPr lang="en-US" altLang="en-US"/>
              <a:pPr/>
              <a:t>13</a:t>
            </a:fld>
            <a:endParaRPr lang="en-US" altLang="en-US"/>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p:txBody>
          <a:bodyPr/>
          <a:lstStyle/>
          <a:p>
            <a:r>
              <a:rPr lang="en-US" altLang="en-US"/>
              <a:t>References:</a:t>
            </a:r>
          </a:p>
          <a:p>
            <a:r>
              <a:rPr lang="en-US" altLang="en-US"/>
              <a:t>Pg 342 </a:t>
            </a:r>
            <a:r>
              <a:rPr lang="en-US" altLang="en-US" i="1"/>
              <a:t>Engineering Drawing and Design</a:t>
            </a:r>
            <a:r>
              <a:rPr lang="en-US" altLang="en-US"/>
              <a:t> </a:t>
            </a:r>
            <a:r>
              <a:rPr lang="en-US" altLang="en-US" i="1"/>
              <a:t>3</a:t>
            </a:r>
            <a:r>
              <a:rPr lang="en-US" altLang="en-US" i="1" baseline="30000"/>
              <a:t>rd</a:t>
            </a:r>
            <a:r>
              <a:rPr lang="en-US" altLang="en-US" i="1"/>
              <a:t> Edition</a:t>
            </a:r>
            <a:r>
              <a:rPr lang="en-US" altLang="en-US"/>
              <a:t> by David Madsen et. al.</a:t>
            </a:r>
          </a:p>
          <a:p>
            <a:r>
              <a:rPr lang="en-US" altLang="en-US"/>
              <a:t>Pg 394, 404, 426 </a:t>
            </a:r>
            <a:r>
              <a:rPr lang="en-US" altLang="en-US" i="1"/>
              <a:t>Technical Drawing 9</a:t>
            </a:r>
            <a:r>
              <a:rPr lang="en-US" altLang="en-US" i="1" baseline="30000"/>
              <a:t>th</a:t>
            </a:r>
            <a:r>
              <a:rPr lang="en-US" altLang="en-US" i="1"/>
              <a:t> Edition</a:t>
            </a:r>
            <a:r>
              <a:rPr lang="en-US" altLang="en-US"/>
              <a:t> by Frederick Giesecke et. al.</a:t>
            </a:r>
          </a:p>
          <a:p>
            <a:r>
              <a:rPr lang="en-US" altLang="en-US"/>
              <a:t>Pg 692 </a:t>
            </a:r>
            <a:r>
              <a:rPr lang="en-US" altLang="en-US" i="1"/>
              <a:t>Technical Graphics Communication 3</a:t>
            </a:r>
            <a:r>
              <a:rPr lang="en-US" altLang="en-US" i="1" baseline="30000"/>
              <a:t>rd</a:t>
            </a:r>
            <a:r>
              <a:rPr lang="en-US" altLang="en-US" i="1"/>
              <a:t> Edition</a:t>
            </a:r>
            <a:r>
              <a:rPr lang="en-US" altLang="en-US"/>
              <a:t> by Gary Bertoline &amp; Eric Wiebe</a:t>
            </a:r>
          </a:p>
        </p:txBody>
      </p:sp>
    </p:spTree>
    <p:extLst>
      <p:ext uri="{BB962C8B-B14F-4D97-AF65-F5344CB8AC3E}">
        <p14:creationId xmlns:p14="http://schemas.microsoft.com/office/powerpoint/2010/main" val="13331372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59297A-B839-49DE-9BA4-EE75B93409BF}" type="slidenum">
              <a:rPr lang="en-US" altLang="en-US"/>
              <a:pPr/>
              <a:t>14</a:t>
            </a:fld>
            <a:endParaRPr lang="en-US" altLang="en-US"/>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r>
              <a:rPr lang="en-US" altLang="en-US"/>
              <a:t>References:</a:t>
            </a:r>
          </a:p>
          <a:p>
            <a:r>
              <a:rPr lang="en-US" altLang="en-US"/>
              <a:t>Pg 342 </a:t>
            </a:r>
            <a:r>
              <a:rPr lang="en-US" altLang="en-US" i="1"/>
              <a:t>Engineering Drawing and Design</a:t>
            </a:r>
            <a:r>
              <a:rPr lang="en-US" altLang="en-US"/>
              <a:t> </a:t>
            </a:r>
            <a:r>
              <a:rPr lang="en-US" altLang="en-US" i="1"/>
              <a:t>3</a:t>
            </a:r>
            <a:r>
              <a:rPr lang="en-US" altLang="en-US" i="1" baseline="30000"/>
              <a:t>rd</a:t>
            </a:r>
            <a:r>
              <a:rPr lang="en-US" altLang="en-US" i="1"/>
              <a:t> Edition</a:t>
            </a:r>
            <a:r>
              <a:rPr lang="en-US" altLang="en-US"/>
              <a:t> by David Madsen et. al.</a:t>
            </a:r>
          </a:p>
          <a:p>
            <a:r>
              <a:rPr lang="en-US" altLang="en-US"/>
              <a:t>Pg 394, 404, 426 </a:t>
            </a:r>
            <a:r>
              <a:rPr lang="en-US" altLang="en-US" i="1"/>
              <a:t>Technical Drawing 9</a:t>
            </a:r>
            <a:r>
              <a:rPr lang="en-US" altLang="en-US" i="1" baseline="30000"/>
              <a:t>th</a:t>
            </a:r>
            <a:r>
              <a:rPr lang="en-US" altLang="en-US" i="1"/>
              <a:t> Edition</a:t>
            </a:r>
            <a:r>
              <a:rPr lang="en-US" altLang="en-US"/>
              <a:t> by Frederick Giesecke et. al.</a:t>
            </a:r>
          </a:p>
          <a:p>
            <a:r>
              <a:rPr lang="en-US" altLang="en-US"/>
              <a:t>Pg 692 </a:t>
            </a:r>
            <a:r>
              <a:rPr lang="en-US" altLang="en-US" i="1"/>
              <a:t>Technical Graphics Communication 3</a:t>
            </a:r>
            <a:r>
              <a:rPr lang="en-US" altLang="en-US" i="1" baseline="30000"/>
              <a:t>rd</a:t>
            </a:r>
            <a:r>
              <a:rPr lang="en-US" altLang="en-US" i="1"/>
              <a:t> Edition</a:t>
            </a:r>
            <a:r>
              <a:rPr lang="en-US" altLang="en-US"/>
              <a:t> by Gary Bertoline &amp; Eric Wiebe</a:t>
            </a:r>
          </a:p>
        </p:txBody>
      </p:sp>
    </p:spTree>
    <p:extLst>
      <p:ext uri="{BB962C8B-B14F-4D97-AF65-F5344CB8AC3E}">
        <p14:creationId xmlns:p14="http://schemas.microsoft.com/office/powerpoint/2010/main" val="28275551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C249D0-B240-4DCF-9D00-3E2A5E82A6E0}" type="slidenum">
              <a:rPr lang="en-US" altLang="en-US"/>
              <a:pPr/>
              <a:t>15</a:t>
            </a:fld>
            <a:endParaRPr lang="en-US" altLang="en-US"/>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r>
              <a:rPr lang="en-US" altLang="en-US"/>
              <a:t>Reference:</a:t>
            </a:r>
          </a:p>
          <a:p>
            <a:r>
              <a:rPr lang="en-US" altLang="en-US"/>
              <a:t>Pg 426 </a:t>
            </a:r>
            <a:r>
              <a:rPr lang="en-US" altLang="en-US" i="1"/>
              <a:t>Technical Drawing 9</a:t>
            </a:r>
            <a:r>
              <a:rPr lang="en-US" altLang="en-US" i="1" baseline="30000"/>
              <a:t>th</a:t>
            </a:r>
            <a:r>
              <a:rPr lang="en-US" altLang="en-US" i="1"/>
              <a:t> Edition</a:t>
            </a:r>
            <a:r>
              <a:rPr lang="en-US" altLang="en-US"/>
              <a:t> by Frederick Giesecke et. al.</a:t>
            </a:r>
          </a:p>
          <a:p>
            <a:endParaRPr lang="en-US" altLang="en-US"/>
          </a:p>
        </p:txBody>
      </p:sp>
    </p:spTree>
    <p:extLst>
      <p:ext uri="{BB962C8B-B14F-4D97-AF65-F5344CB8AC3E}">
        <p14:creationId xmlns:p14="http://schemas.microsoft.com/office/powerpoint/2010/main" val="13506853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11E008-42A7-4007-BEF4-BEF32C3C7B8C}" type="slidenum">
              <a:rPr lang="en-US" altLang="en-US"/>
              <a:pPr/>
              <a:t>16</a:t>
            </a:fld>
            <a:endParaRPr lang="en-US" altLang="en-US"/>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p:txBody>
          <a:bodyPr/>
          <a:lstStyle/>
          <a:p>
            <a:r>
              <a:rPr lang="en-US" altLang="en-US"/>
              <a:t>Reference:</a:t>
            </a:r>
          </a:p>
          <a:p>
            <a:r>
              <a:rPr lang="en-US" altLang="en-US"/>
              <a:t>Pg 426 </a:t>
            </a:r>
            <a:r>
              <a:rPr lang="en-US" altLang="en-US" i="1"/>
              <a:t>Technical Drawing 9</a:t>
            </a:r>
            <a:r>
              <a:rPr lang="en-US" altLang="en-US" i="1" baseline="30000"/>
              <a:t>th</a:t>
            </a:r>
            <a:r>
              <a:rPr lang="en-US" altLang="en-US" i="1"/>
              <a:t> Edition</a:t>
            </a:r>
            <a:r>
              <a:rPr lang="en-US" altLang="en-US"/>
              <a:t> by Frederick Giesecke et. al.</a:t>
            </a:r>
          </a:p>
        </p:txBody>
      </p:sp>
    </p:spTree>
    <p:extLst>
      <p:ext uri="{BB962C8B-B14F-4D97-AF65-F5344CB8AC3E}">
        <p14:creationId xmlns:p14="http://schemas.microsoft.com/office/powerpoint/2010/main" val="6436287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65B34E-CC82-4228-8FE0-C235597A5B46}" type="slidenum">
              <a:rPr lang="en-US" altLang="en-US"/>
              <a:pPr/>
              <a:t>17</a:t>
            </a:fld>
            <a:endParaRPr lang="en-US" alt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r>
              <a:rPr lang="en-US" altLang="en-US"/>
              <a:t>References:</a:t>
            </a:r>
          </a:p>
          <a:p>
            <a:r>
              <a:rPr lang="en-US" altLang="en-US"/>
              <a:t>Pg 342 </a:t>
            </a:r>
            <a:r>
              <a:rPr lang="en-US" altLang="en-US" i="1"/>
              <a:t>Engineering Drawing and Design</a:t>
            </a:r>
            <a:r>
              <a:rPr lang="en-US" altLang="en-US"/>
              <a:t> </a:t>
            </a:r>
            <a:r>
              <a:rPr lang="en-US" altLang="en-US" i="1"/>
              <a:t>3</a:t>
            </a:r>
            <a:r>
              <a:rPr lang="en-US" altLang="en-US" i="1" baseline="30000"/>
              <a:t>rd</a:t>
            </a:r>
            <a:r>
              <a:rPr lang="en-US" altLang="en-US" i="1"/>
              <a:t> Edition</a:t>
            </a:r>
            <a:r>
              <a:rPr lang="en-US" altLang="en-US"/>
              <a:t> by David Madsen et. al.</a:t>
            </a:r>
          </a:p>
          <a:p>
            <a:r>
              <a:rPr lang="en-US" altLang="en-US"/>
              <a:t>Pg 108 </a:t>
            </a:r>
            <a:r>
              <a:rPr lang="en-US" altLang="en-US" i="1"/>
              <a:t>Fundamentals of Modern Drafting</a:t>
            </a:r>
            <a:r>
              <a:rPr lang="en-US" altLang="en-US"/>
              <a:t> by Paul Wallach</a:t>
            </a:r>
          </a:p>
          <a:p>
            <a:r>
              <a:rPr lang="en-US" altLang="en-US"/>
              <a:t>Pg 426 </a:t>
            </a:r>
            <a:r>
              <a:rPr lang="en-US" altLang="en-US" i="1"/>
              <a:t>Technical Drawing 9</a:t>
            </a:r>
            <a:r>
              <a:rPr lang="en-US" altLang="en-US" i="1" baseline="30000"/>
              <a:t>th</a:t>
            </a:r>
            <a:r>
              <a:rPr lang="en-US" altLang="en-US" i="1"/>
              <a:t> Edition</a:t>
            </a:r>
            <a:r>
              <a:rPr lang="en-US" altLang="en-US"/>
              <a:t> by Frederick Giesecke et. al.</a:t>
            </a:r>
          </a:p>
        </p:txBody>
      </p:sp>
    </p:spTree>
    <p:extLst>
      <p:ext uri="{BB962C8B-B14F-4D97-AF65-F5344CB8AC3E}">
        <p14:creationId xmlns:p14="http://schemas.microsoft.com/office/powerpoint/2010/main" val="4268690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A8FCC3-4308-4526-A5A5-1506C76B49F8}" type="slidenum">
              <a:rPr lang="en-US" altLang="en-US"/>
              <a:pPr/>
              <a:t>18</a:t>
            </a:fld>
            <a:endParaRPr lang="en-US" alt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r>
              <a:rPr lang="en-US" altLang="en-US"/>
              <a:t>References:</a:t>
            </a:r>
          </a:p>
          <a:p>
            <a:r>
              <a:rPr lang="en-US" altLang="en-US"/>
              <a:t>Pg 342 </a:t>
            </a:r>
            <a:r>
              <a:rPr lang="en-US" altLang="en-US" i="1"/>
              <a:t>Engineering Drawing and Design</a:t>
            </a:r>
            <a:r>
              <a:rPr lang="en-US" altLang="en-US"/>
              <a:t> </a:t>
            </a:r>
            <a:r>
              <a:rPr lang="en-US" altLang="en-US" i="1"/>
              <a:t>3</a:t>
            </a:r>
            <a:r>
              <a:rPr lang="en-US" altLang="en-US" i="1" baseline="30000"/>
              <a:t>rd</a:t>
            </a:r>
            <a:r>
              <a:rPr lang="en-US" altLang="en-US" i="1"/>
              <a:t> Edition</a:t>
            </a:r>
            <a:r>
              <a:rPr lang="en-US" altLang="en-US"/>
              <a:t> by David Madsen et. al.</a:t>
            </a:r>
          </a:p>
          <a:p>
            <a:r>
              <a:rPr lang="en-US" altLang="en-US"/>
              <a:t>Pg 108 </a:t>
            </a:r>
            <a:r>
              <a:rPr lang="en-US" altLang="en-US" i="1"/>
              <a:t>Fundamentals of Modern Drafting</a:t>
            </a:r>
            <a:r>
              <a:rPr lang="en-US" altLang="en-US"/>
              <a:t> by Paul Wallach</a:t>
            </a:r>
          </a:p>
          <a:p>
            <a:r>
              <a:rPr lang="en-US" altLang="en-US"/>
              <a:t>Pg 426 </a:t>
            </a:r>
            <a:r>
              <a:rPr lang="en-US" altLang="en-US" i="1"/>
              <a:t>Technical Drawing 9</a:t>
            </a:r>
            <a:r>
              <a:rPr lang="en-US" altLang="en-US" i="1" baseline="30000"/>
              <a:t>th</a:t>
            </a:r>
            <a:r>
              <a:rPr lang="en-US" altLang="en-US" i="1"/>
              <a:t> Edition</a:t>
            </a:r>
            <a:r>
              <a:rPr lang="en-US" altLang="en-US"/>
              <a:t> by Frederick Giesecke et. al.</a:t>
            </a:r>
          </a:p>
        </p:txBody>
      </p:sp>
    </p:spTree>
    <p:extLst>
      <p:ext uri="{BB962C8B-B14F-4D97-AF65-F5344CB8AC3E}">
        <p14:creationId xmlns:p14="http://schemas.microsoft.com/office/powerpoint/2010/main" val="30113667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2645CB-E2D1-4B16-9E38-B1827F38B65E}" type="slidenum">
              <a:rPr lang="en-US" altLang="en-US"/>
              <a:pPr/>
              <a:t>19</a:t>
            </a:fld>
            <a:endParaRPr lang="en-US" altLang="en-US"/>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r>
              <a:rPr lang="en-US" altLang="en-US"/>
              <a:t>Reference:</a:t>
            </a:r>
          </a:p>
          <a:p>
            <a:r>
              <a:rPr lang="en-US" altLang="en-US"/>
              <a:t>Pg 342-343 </a:t>
            </a:r>
            <a:r>
              <a:rPr lang="en-US" altLang="en-US" i="1"/>
              <a:t>Engineering Drawing and Design</a:t>
            </a:r>
            <a:r>
              <a:rPr lang="en-US" altLang="en-US"/>
              <a:t> </a:t>
            </a:r>
            <a:r>
              <a:rPr lang="en-US" altLang="en-US" i="1"/>
              <a:t>3</a:t>
            </a:r>
            <a:r>
              <a:rPr lang="en-US" altLang="en-US" i="1" baseline="30000"/>
              <a:t>rd</a:t>
            </a:r>
            <a:r>
              <a:rPr lang="en-US" altLang="en-US" i="1"/>
              <a:t> Edition</a:t>
            </a:r>
            <a:r>
              <a:rPr lang="en-US" altLang="en-US"/>
              <a:t> by David Madsen et. al.</a:t>
            </a:r>
          </a:p>
        </p:txBody>
      </p:sp>
    </p:spTree>
    <p:extLst>
      <p:ext uri="{BB962C8B-B14F-4D97-AF65-F5344CB8AC3E}">
        <p14:creationId xmlns:p14="http://schemas.microsoft.com/office/powerpoint/2010/main" val="22420853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58CC05-1446-4F6C-A00D-DC79A755280D}" type="slidenum">
              <a:rPr lang="en-US" altLang="en-US"/>
              <a:pPr/>
              <a:t>20</a:t>
            </a:fld>
            <a:endParaRPr lang="en-US" altLang="en-US"/>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p:txBody>
          <a:bodyPr/>
          <a:lstStyle/>
          <a:p>
            <a:r>
              <a:rPr lang="en-US" altLang="en-US"/>
              <a:t>Reference:</a:t>
            </a:r>
          </a:p>
          <a:p>
            <a:r>
              <a:rPr lang="en-US" altLang="en-US"/>
              <a:t>Pg 342-343 </a:t>
            </a:r>
            <a:r>
              <a:rPr lang="en-US" altLang="en-US" i="1"/>
              <a:t>Engineering Drawing and Design</a:t>
            </a:r>
            <a:r>
              <a:rPr lang="en-US" altLang="en-US"/>
              <a:t> </a:t>
            </a:r>
            <a:r>
              <a:rPr lang="en-US" altLang="en-US" i="1"/>
              <a:t>3</a:t>
            </a:r>
            <a:r>
              <a:rPr lang="en-US" altLang="en-US" i="1" baseline="30000"/>
              <a:t>rd</a:t>
            </a:r>
            <a:r>
              <a:rPr lang="en-US" altLang="en-US" i="1"/>
              <a:t> Edition</a:t>
            </a:r>
            <a:r>
              <a:rPr lang="en-US" altLang="en-US"/>
              <a:t> by David Madsen et. al.</a:t>
            </a:r>
          </a:p>
        </p:txBody>
      </p:sp>
    </p:spTree>
    <p:extLst>
      <p:ext uri="{BB962C8B-B14F-4D97-AF65-F5344CB8AC3E}">
        <p14:creationId xmlns:p14="http://schemas.microsoft.com/office/powerpoint/2010/main" val="27930688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FBDD04-5790-43CF-A320-2C72EFEFEDE7}" type="slidenum">
              <a:rPr lang="en-US" altLang="en-US"/>
              <a:pPr/>
              <a:t>21</a:t>
            </a:fld>
            <a:endParaRPr lang="en-US" alt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r>
              <a:rPr lang="en-US" altLang="en-US"/>
              <a:t>References:</a:t>
            </a:r>
          </a:p>
          <a:p>
            <a:r>
              <a:rPr lang="en-US" altLang="en-US"/>
              <a:t>Pg 344-345, 347-349 </a:t>
            </a:r>
            <a:r>
              <a:rPr lang="en-US" altLang="en-US" i="1"/>
              <a:t>Engineering Drawing and Design</a:t>
            </a:r>
            <a:r>
              <a:rPr lang="en-US" altLang="en-US"/>
              <a:t> </a:t>
            </a:r>
            <a:r>
              <a:rPr lang="en-US" altLang="en-US" i="1"/>
              <a:t>3</a:t>
            </a:r>
            <a:r>
              <a:rPr lang="en-US" altLang="en-US" i="1" baseline="30000"/>
              <a:t>rd</a:t>
            </a:r>
            <a:r>
              <a:rPr lang="en-US" altLang="en-US" i="1"/>
              <a:t> Edition</a:t>
            </a:r>
            <a:r>
              <a:rPr lang="en-US" altLang="en-US"/>
              <a:t> by David Madsen et. al.</a:t>
            </a:r>
          </a:p>
          <a:p>
            <a:r>
              <a:rPr lang="en-US" altLang="en-US"/>
              <a:t>Pg 131, 138-139 </a:t>
            </a:r>
            <a:r>
              <a:rPr lang="en-US" altLang="en-US" i="1"/>
              <a:t>Fundamentals of Modern Drafting</a:t>
            </a:r>
            <a:r>
              <a:rPr lang="en-US" altLang="en-US"/>
              <a:t> by Paul Wallach</a:t>
            </a:r>
          </a:p>
          <a:p>
            <a:r>
              <a:rPr lang="en-US" altLang="en-US"/>
              <a:t>Pg 402-403, 410-411, 427 </a:t>
            </a:r>
            <a:r>
              <a:rPr lang="en-US" altLang="en-US" i="1"/>
              <a:t>Technical Drawing 9</a:t>
            </a:r>
            <a:r>
              <a:rPr lang="en-US" altLang="en-US" i="1" baseline="30000"/>
              <a:t>th</a:t>
            </a:r>
            <a:r>
              <a:rPr lang="en-US" altLang="en-US" i="1"/>
              <a:t> Edition</a:t>
            </a:r>
            <a:r>
              <a:rPr lang="en-US" altLang="en-US"/>
              <a:t> by Frederick Giesecke et. al.</a:t>
            </a:r>
          </a:p>
          <a:p>
            <a:r>
              <a:rPr lang="en-US" altLang="en-US"/>
              <a:t>Pg 687-688, 695-696 </a:t>
            </a:r>
            <a:r>
              <a:rPr lang="en-US" altLang="en-US" i="1"/>
              <a:t>Technical Graphics Communication 3</a:t>
            </a:r>
            <a:r>
              <a:rPr lang="en-US" altLang="en-US" i="1" baseline="30000"/>
              <a:t>rd</a:t>
            </a:r>
            <a:r>
              <a:rPr lang="en-US" altLang="en-US" i="1"/>
              <a:t> Edition</a:t>
            </a:r>
            <a:r>
              <a:rPr lang="en-US" altLang="en-US"/>
              <a:t> by Gary Bertoline &amp; Eric Wiebe</a:t>
            </a:r>
          </a:p>
        </p:txBody>
      </p:sp>
    </p:spTree>
    <p:extLst>
      <p:ext uri="{BB962C8B-B14F-4D97-AF65-F5344CB8AC3E}">
        <p14:creationId xmlns:p14="http://schemas.microsoft.com/office/powerpoint/2010/main" val="12045357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FDC966-9598-4584-98FB-FC06FA8D1D38}" type="slidenum">
              <a:rPr lang="en-US" altLang="en-US"/>
              <a:pPr/>
              <a:t>22</a:t>
            </a:fld>
            <a:endParaRPr lang="en-US" altLang="en-US"/>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r>
              <a:rPr lang="en-US" altLang="en-US"/>
              <a:t>References:</a:t>
            </a:r>
          </a:p>
          <a:p>
            <a:r>
              <a:rPr lang="en-US" altLang="en-US"/>
              <a:t>Pg 44, 340 </a:t>
            </a:r>
            <a:r>
              <a:rPr lang="en-US" altLang="en-US" i="1"/>
              <a:t>Engineering Drawing and Design</a:t>
            </a:r>
            <a:r>
              <a:rPr lang="en-US" altLang="en-US"/>
              <a:t> </a:t>
            </a:r>
            <a:r>
              <a:rPr lang="en-US" altLang="en-US" i="1"/>
              <a:t>3</a:t>
            </a:r>
            <a:r>
              <a:rPr lang="en-US" altLang="en-US" i="1" baseline="30000"/>
              <a:t>rd</a:t>
            </a:r>
            <a:r>
              <a:rPr lang="en-US" altLang="en-US" i="1"/>
              <a:t> Edition</a:t>
            </a:r>
            <a:r>
              <a:rPr lang="en-US" altLang="en-US"/>
              <a:t> by David Madsen et. al.</a:t>
            </a:r>
          </a:p>
          <a:p>
            <a:r>
              <a:rPr lang="en-US" altLang="en-US"/>
              <a:t>Pg 393-394, 426 </a:t>
            </a:r>
            <a:r>
              <a:rPr lang="en-US" altLang="en-US" i="1"/>
              <a:t>Technical Drawing 9</a:t>
            </a:r>
            <a:r>
              <a:rPr lang="en-US" altLang="en-US" i="1" baseline="30000"/>
              <a:t>th</a:t>
            </a:r>
            <a:r>
              <a:rPr lang="en-US" altLang="en-US" i="1"/>
              <a:t> Edition</a:t>
            </a:r>
            <a:r>
              <a:rPr lang="en-US" altLang="en-US"/>
              <a:t> by Frederick Giesecke et. al.</a:t>
            </a:r>
          </a:p>
          <a:p>
            <a:r>
              <a:rPr lang="en-US" altLang="en-US"/>
              <a:t>Pg 690-691 </a:t>
            </a:r>
            <a:r>
              <a:rPr lang="en-US" altLang="en-US" i="1"/>
              <a:t>Technical Graphics Communication 3</a:t>
            </a:r>
            <a:r>
              <a:rPr lang="en-US" altLang="en-US" i="1" baseline="30000"/>
              <a:t>rd</a:t>
            </a:r>
            <a:r>
              <a:rPr lang="en-US" altLang="en-US" i="1"/>
              <a:t> Edition</a:t>
            </a:r>
            <a:r>
              <a:rPr lang="en-US" altLang="en-US"/>
              <a:t> by Gary Bertoline &amp; Eric Wiebe</a:t>
            </a:r>
          </a:p>
        </p:txBody>
      </p:sp>
    </p:spTree>
    <p:extLst>
      <p:ext uri="{BB962C8B-B14F-4D97-AF65-F5344CB8AC3E}">
        <p14:creationId xmlns:p14="http://schemas.microsoft.com/office/powerpoint/2010/main" val="10983892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E61022-BE60-4A91-B4BE-A9910D529983}" type="slidenum">
              <a:rPr lang="en-US" altLang="en-US"/>
              <a:pPr/>
              <a:t>23</a:t>
            </a:fld>
            <a:endParaRPr lang="en-US" altLang="en-US"/>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r>
              <a:rPr lang="en-US" altLang="en-US"/>
              <a:t>References:</a:t>
            </a:r>
          </a:p>
          <a:p>
            <a:r>
              <a:rPr lang="en-US" altLang="en-US"/>
              <a:t>Pg 351 </a:t>
            </a:r>
            <a:r>
              <a:rPr lang="en-US" altLang="en-US" i="1"/>
              <a:t>Engineering Drawing and Design</a:t>
            </a:r>
            <a:r>
              <a:rPr lang="en-US" altLang="en-US"/>
              <a:t> </a:t>
            </a:r>
            <a:r>
              <a:rPr lang="en-US" altLang="en-US" i="1"/>
              <a:t>3</a:t>
            </a:r>
            <a:r>
              <a:rPr lang="en-US" altLang="en-US" i="1" baseline="30000"/>
              <a:t>rd</a:t>
            </a:r>
            <a:r>
              <a:rPr lang="en-US" altLang="en-US" i="1"/>
              <a:t> Edition</a:t>
            </a:r>
            <a:r>
              <a:rPr lang="en-US" altLang="en-US"/>
              <a:t> by David Madsen et. al.</a:t>
            </a:r>
          </a:p>
          <a:p>
            <a:r>
              <a:rPr lang="en-US" altLang="en-US"/>
              <a:t>Pg 109 </a:t>
            </a:r>
            <a:r>
              <a:rPr lang="en-US" altLang="en-US" i="1"/>
              <a:t>Fundamentals of Modern Drafting</a:t>
            </a:r>
            <a:r>
              <a:rPr lang="en-US" altLang="en-US"/>
              <a:t> by Paul Wallach</a:t>
            </a:r>
          </a:p>
          <a:p>
            <a:r>
              <a:rPr lang="en-US" altLang="en-US"/>
              <a:t>Pg 411, 427 </a:t>
            </a:r>
            <a:r>
              <a:rPr lang="en-US" altLang="en-US" i="1"/>
              <a:t>Technical Drawing 9</a:t>
            </a:r>
            <a:r>
              <a:rPr lang="en-US" altLang="en-US" i="1" baseline="30000"/>
              <a:t>th</a:t>
            </a:r>
            <a:r>
              <a:rPr lang="en-US" altLang="en-US" i="1"/>
              <a:t> Edition</a:t>
            </a:r>
            <a:r>
              <a:rPr lang="en-US" altLang="en-US"/>
              <a:t> by Frederick Giesecke et. al.</a:t>
            </a:r>
          </a:p>
          <a:p>
            <a:r>
              <a:rPr lang="en-US" altLang="en-US"/>
              <a:t>Pg 693 </a:t>
            </a:r>
            <a:r>
              <a:rPr lang="en-US" altLang="en-US" i="1"/>
              <a:t>Technical Graphics Communication 3</a:t>
            </a:r>
            <a:r>
              <a:rPr lang="en-US" altLang="en-US" i="1" baseline="30000"/>
              <a:t>rd</a:t>
            </a:r>
            <a:r>
              <a:rPr lang="en-US" altLang="en-US" i="1"/>
              <a:t> Edition</a:t>
            </a:r>
            <a:r>
              <a:rPr lang="en-US" altLang="en-US"/>
              <a:t> by Gary Bertoline &amp; Eric Wiebe</a:t>
            </a:r>
          </a:p>
        </p:txBody>
      </p:sp>
    </p:spTree>
    <p:extLst>
      <p:ext uri="{BB962C8B-B14F-4D97-AF65-F5344CB8AC3E}">
        <p14:creationId xmlns:p14="http://schemas.microsoft.com/office/powerpoint/2010/main" val="29381733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55AAF6-49F8-4A73-A753-3D00BFB85C40}" type="slidenum">
              <a:rPr lang="en-US" altLang="en-US"/>
              <a:pPr/>
              <a:t>24</a:t>
            </a:fld>
            <a:endParaRPr lang="en-US" altLang="en-US"/>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r>
              <a:rPr lang="en-US" altLang="en-US"/>
              <a:t>References:</a:t>
            </a:r>
          </a:p>
          <a:p>
            <a:r>
              <a:rPr lang="en-US" altLang="en-US"/>
              <a:t>Pg 351 </a:t>
            </a:r>
            <a:r>
              <a:rPr lang="en-US" altLang="en-US" i="1"/>
              <a:t>Engineering Drawing and Design</a:t>
            </a:r>
            <a:r>
              <a:rPr lang="en-US" altLang="en-US"/>
              <a:t> </a:t>
            </a:r>
            <a:r>
              <a:rPr lang="en-US" altLang="en-US" i="1"/>
              <a:t>3</a:t>
            </a:r>
            <a:r>
              <a:rPr lang="en-US" altLang="en-US" i="1" baseline="30000"/>
              <a:t>rd</a:t>
            </a:r>
            <a:r>
              <a:rPr lang="en-US" altLang="en-US" i="1"/>
              <a:t> Edition</a:t>
            </a:r>
            <a:r>
              <a:rPr lang="en-US" altLang="en-US"/>
              <a:t> by David Madsen et. al.</a:t>
            </a:r>
          </a:p>
          <a:p>
            <a:r>
              <a:rPr lang="en-US" altLang="en-US"/>
              <a:t>Pg 109 </a:t>
            </a:r>
            <a:r>
              <a:rPr lang="en-US" altLang="en-US" i="1"/>
              <a:t>Fundamentals of Modern Drafting</a:t>
            </a:r>
            <a:r>
              <a:rPr lang="en-US" altLang="en-US"/>
              <a:t> by Paul Wallach</a:t>
            </a:r>
          </a:p>
          <a:p>
            <a:r>
              <a:rPr lang="en-US" altLang="en-US"/>
              <a:t>Pg 411, 427 </a:t>
            </a:r>
            <a:r>
              <a:rPr lang="en-US" altLang="en-US" i="1"/>
              <a:t>Technical Drawing 9</a:t>
            </a:r>
            <a:r>
              <a:rPr lang="en-US" altLang="en-US" i="1" baseline="30000"/>
              <a:t>th</a:t>
            </a:r>
            <a:r>
              <a:rPr lang="en-US" altLang="en-US" i="1"/>
              <a:t> Edition</a:t>
            </a:r>
            <a:r>
              <a:rPr lang="en-US" altLang="en-US"/>
              <a:t> by Frederick Giesecke et. al.</a:t>
            </a:r>
          </a:p>
          <a:p>
            <a:r>
              <a:rPr lang="en-US" altLang="en-US"/>
              <a:t>Pg 693 </a:t>
            </a:r>
            <a:r>
              <a:rPr lang="en-US" altLang="en-US" i="1"/>
              <a:t>Technical Graphics Communication 3</a:t>
            </a:r>
            <a:r>
              <a:rPr lang="en-US" altLang="en-US" i="1" baseline="30000"/>
              <a:t>rd</a:t>
            </a:r>
            <a:r>
              <a:rPr lang="en-US" altLang="en-US" i="1"/>
              <a:t> Edition</a:t>
            </a:r>
            <a:r>
              <a:rPr lang="en-US" altLang="en-US"/>
              <a:t> by Gary Bertoline &amp; Eric Wiebe</a:t>
            </a:r>
          </a:p>
          <a:p>
            <a:endParaRPr lang="en-US" altLang="en-US"/>
          </a:p>
          <a:p>
            <a:r>
              <a:rPr lang="en-US" altLang="en-US"/>
              <a:t>Note: The top view was removed, because it is not needed to completely communicate the object’s geometry.</a:t>
            </a:r>
          </a:p>
        </p:txBody>
      </p:sp>
    </p:spTree>
    <p:extLst>
      <p:ext uri="{BB962C8B-B14F-4D97-AF65-F5344CB8AC3E}">
        <p14:creationId xmlns:p14="http://schemas.microsoft.com/office/powerpoint/2010/main" val="21426252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3319A9-18F1-4631-94D8-4D867BB4554F}" type="slidenum">
              <a:rPr lang="en-US" altLang="en-US"/>
              <a:pPr/>
              <a:t>25</a:t>
            </a:fld>
            <a:endParaRPr lang="en-US" altLang="en-US"/>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r>
              <a:rPr lang="en-US" altLang="en-US"/>
              <a:t>References:</a:t>
            </a:r>
          </a:p>
          <a:p>
            <a:r>
              <a:rPr lang="en-US" altLang="en-US"/>
              <a:t>Pg 342 </a:t>
            </a:r>
            <a:r>
              <a:rPr lang="en-US" altLang="en-US" i="1"/>
              <a:t>Engineering Drawing and Design</a:t>
            </a:r>
            <a:r>
              <a:rPr lang="en-US" altLang="en-US"/>
              <a:t> </a:t>
            </a:r>
            <a:r>
              <a:rPr lang="en-US" altLang="en-US" i="1"/>
              <a:t>3</a:t>
            </a:r>
            <a:r>
              <a:rPr lang="en-US" altLang="en-US" i="1" baseline="30000"/>
              <a:t>rd</a:t>
            </a:r>
            <a:r>
              <a:rPr lang="en-US" altLang="en-US" i="1"/>
              <a:t> Edition</a:t>
            </a:r>
            <a:r>
              <a:rPr lang="en-US" altLang="en-US"/>
              <a:t> by David Madsen et. al.</a:t>
            </a:r>
          </a:p>
          <a:p>
            <a:r>
              <a:rPr lang="en-US" altLang="en-US"/>
              <a:t>Pg 394, 426 </a:t>
            </a:r>
            <a:r>
              <a:rPr lang="en-US" altLang="en-US" i="1"/>
              <a:t>Technical Drawing 9</a:t>
            </a:r>
            <a:r>
              <a:rPr lang="en-US" altLang="en-US" i="1" baseline="30000"/>
              <a:t>th</a:t>
            </a:r>
            <a:r>
              <a:rPr lang="en-US" altLang="en-US" i="1"/>
              <a:t> Edition</a:t>
            </a:r>
            <a:r>
              <a:rPr lang="en-US" altLang="en-US"/>
              <a:t> by Frederick Giesecke et. al.</a:t>
            </a:r>
          </a:p>
        </p:txBody>
      </p:sp>
    </p:spTree>
    <p:extLst>
      <p:ext uri="{BB962C8B-B14F-4D97-AF65-F5344CB8AC3E}">
        <p14:creationId xmlns:p14="http://schemas.microsoft.com/office/powerpoint/2010/main" val="20494332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57475E-FF35-4BFF-9CF1-E1915449FE60}" type="slidenum">
              <a:rPr lang="en-US" altLang="en-US"/>
              <a:pPr/>
              <a:t>26</a:t>
            </a:fld>
            <a:endParaRPr lang="en-US" altLang="en-US"/>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p:txBody>
          <a:bodyPr/>
          <a:lstStyle/>
          <a:p>
            <a:r>
              <a:rPr lang="en-US" altLang="en-US"/>
              <a:t>References:</a:t>
            </a:r>
          </a:p>
          <a:p>
            <a:r>
              <a:rPr lang="en-US" altLang="en-US"/>
              <a:t>Pg 342 </a:t>
            </a:r>
            <a:r>
              <a:rPr lang="en-US" altLang="en-US" i="1"/>
              <a:t>Engineering Drawing and Design</a:t>
            </a:r>
            <a:r>
              <a:rPr lang="en-US" altLang="en-US"/>
              <a:t> </a:t>
            </a:r>
            <a:r>
              <a:rPr lang="en-US" altLang="en-US" i="1"/>
              <a:t>3</a:t>
            </a:r>
            <a:r>
              <a:rPr lang="en-US" altLang="en-US" i="1" baseline="30000"/>
              <a:t>rd</a:t>
            </a:r>
            <a:r>
              <a:rPr lang="en-US" altLang="en-US" i="1"/>
              <a:t> Edition</a:t>
            </a:r>
            <a:r>
              <a:rPr lang="en-US" altLang="en-US"/>
              <a:t> by David Madsen et. al.</a:t>
            </a:r>
          </a:p>
          <a:p>
            <a:r>
              <a:rPr lang="en-US" altLang="en-US"/>
              <a:t>Pg 394, 426 </a:t>
            </a:r>
            <a:r>
              <a:rPr lang="en-US" altLang="en-US" i="1"/>
              <a:t>Technical Drawing 9</a:t>
            </a:r>
            <a:r>
              <a:rPr lang="en-US" altLang="en-US" i="1" baseline="30000"/>
              <a:t>th</a:t>
            </a:r>
            <a:r>
              <a:rPr lang="en-US" altLang="en-US" i="1"/>
              <a:t> Edition</a:t>
            </a:r>
            <a:r>
              <a:rPr lang="en-US" altLang="en-US"/>
              <a:t> by Frederick Giesecke et. al.</a:t>
            </a:r>
          </a:p>
          <a:p>
            <a:endParaRPr lang="en-US" altLang="en-US"/>
          </a:p>
        </p:txBody>
      </p:sp>
    </p:spTree>
    <p:extLst>
      <p:ext uri="{BB962C8B-B14F-4D97-AF65-F5344CB8AC3E}">
        <p14:creationId xmlns:p14="http://schemas.microsoft.com/office/powerpoint/2010/main" val="13515623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00F5FD-D2B7-4548-8504-E3B3B1701E75}" type="slidenum">
              <a:rPr lang="en-US" altLang="en-US"/>
              <a:pPr/>
              <a:t>27</a:t>
            </a:fld>
            <a:endParaRPr lang="en-US" altLang="en-US"/>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p:txBody>
          <a:bodyPr/>
          <a:lstStyle/>
          <a:p>
            <a:r>
              <a:rPr lang="en-US" altLang="en-US"/>
              <a:t>References:</a:t>
            </a:r>
          </a:p>
          <a:p>
            <a:r>
              <a:rPr lang="en-US" altLang="en-US"/>
              <a:t>Pg 45, 344 </a:t>
            </a:r>
            <a:r>
              <a:rPr lang="en-US" altLang="en-US" i="1"/>
              <a:t>Engineering Drawing and Design</a:t>
            </a:r>
            <a:r>
              <a:rPr lang="en-US" altLang="en-US"/>
              <a:t> </a:t>
            </a:r>
            <a:r>
              <a:rPr lang="en-US" altLang="en-US" i="1"/>
              <a:t>3</a:t>
            </a:r>
            <a:r>
              <a:rPr lang="en-US" altLang="en-US" i="1" baseline="30000"/>
              <a:t>rd</a:t>
            </a:r>
            <a:r>
              <a:rPr lang="en-US" altLang="en-US" i="1"/>
              <a:t> Edition</a:t>
            </a:r>
            <a:r>
              <a:rPr lang="en-US" altLang="en-US"/>
              <a:t> by David Madsen et. al.</a:t>
            </a:r>
          </a:p>
          <a:p>
            <a:r>
              <a:rPr lang="en-US" altLang="en-US"/>
              <a:t>Pg 395-396, 402-403, 426 </a:t>
            </a:r>
            <a:r>
              <a:rPr lang="en-US" altLang="en-US" i="1"/>
              <a:t>Technical Drawing 9</a:t>
            </a:r>
            <a:r>
              <a:rPr lang="en-US" altLang="en-US" i="1" baseline="30000"/>
              <a:t>th</a:t>
            </a:r>
            <a:r>
              <a:rPr lang="en-US" altLang="en-US" i="1"/>
              <a:t> Edition</a:t>
            </a:r>
            <a:r>
              <a:rPr lang="en-US" altLang="en-US"/>
              <a:t> by Frederick Giesecke et. al.</a:t>
            </a:r>
          </a:p>
          <a:p>
            <a:r>
              <a:rPr lang="en-US" altLang="en-US"/>
              <a:t>Pg 686-687, 703 </a:t>
            </a:r>
            <a:r>
              <a:rPr lang="en-US" altLang="en-US" i="1"/>
              <a:t>Technical Graphics Communication 3</a:t>
            </a:r>
            <a:r>
              <a:rPr lang="en-US" altLang="en-US" i="1" baseline="30000"/>
              <a:t>rd</a:t>
            </a:r>
            <a:r>
              <a:rPr lang="en-US" altLang="en-US" i="1"/>
              <a:t> Edition</a:t>
            </a:r>
            <a:r>
              <a:rPr lang="en-US" altLang="en-US"/>
              <a:t> by Gary Bertoline &amp; Eric Wiebe</a:t>
            </a:r>
          </a:p>
          <a:p>
            <a:endParaRPr lang="en-US" altLang="en-US"/>
          </a:p>
          <a:p>
            <a:r>
              <a:rPr lang="en-US" altLang="en-US"/>
              <a:t>Note: Slopes greater than 75° and less than 15° from horizontal should be avoided. A leader has a .25 in shoulder at one end that begins at the center of the vertical height of the lettering and an arrowhead at the other end point.</a:t>
            </a:r>
          </a:p>
        </p:txBody>
      </p:sp>
    </p:spTree>
    <p:extLst>
      <p:ext uri="{BB962C8B-B14F-4D97-AF65-F5344CB8AC3E}">
        <p14:creationId xmlns:p14="http://schemas.microsoft.com/office/powerpoint/2010/main" val="3017159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F086CC-ED44-4A26-AC89-382761DB375B}" type="slidenum">
              <a:rPr lang="en-US" altLang="en-US"/>
              <a:pPr/>
              <a:t>28</a:t>
            </a:fld>
            <a:endParaRPr lang="en-US" altLang="en-US"/>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p:txBody>
          <a:bodyPr/>
          <a:lstStyle/>
          <a:p>
            <a:r>
              <a:rPr lang="en-US" altLang="en-US"/>
              <a:t>References:</a:t>
            </a:r>
          </a:p>
          <a:p>
            <a:r>
              <a:rPr lang="en-US" altLang="en-US"/>
              <a:t>Pg 341-342 </a:t>
            </a:r>
            <a:r>
              <a:rPr lang="en-US" altLang="en-US" i="1"/>
              <a:t>Engineering Drawing and Design</a:t>
            </a:r>
            <a:r>
              <a:rPr lang="en-US" altLang="en-US"/>
              <a:t> </a:t>
            </a:r>
            <a:r>
              <a:rPr lang="en-US" altLang="en-US" i="1"/>
              <a:t>3</a:t>
            </a:r>
            <a:r>
              <a:rPr lang="en-US" altLang="en-US" i="1" baseline="30000"/>
              <a:t>rd</a:t>
            </a:r>
            <a:r>
              <a:rPr lang="en-US" altLang="en-US" i="1"/>
              <a:t> Edition</a:t>
            </a:r>
            <a:r>
              <a:rPr lang="en-US" altLang="en-US"/>
              <a:t> by David Madsen et. al.</a:t>
            </a:r>
          </a:p>
          <a:p>
            <a:r>
              <a:rPr lang="en-US" altLang="en-US"/>
              <a:t>Pg 137 </a:t>
            </a:r>
            <a:r>
              <a:rPr lang="en-US" altLang="en-US" i="1"/>
              <a:t>Fundamentals of Modern Drafting</a:t>
            </a:r>
            <a:r>
              <a:rPr lang="en-US" altLang="en-US"/>
              <a:t> by Paul Wallach</a:t>
            </a:r>
          </a:p>
          <a:p>
            <a:r>
              <a:rPr lang="en-US" altLang="en-US"/>
              <a:t>Pg 400, 426 </a:t>
            </a:r>
            <a:r>
              <a:rPr lang="en-US" altLang="en-US" i="1"/>
              <a:t>Technical Drawing 9</a:t>
            </a:r>
            <a:r>
              <a:rPr lang="en-US" altLang="en-US" i="1" baseline="30000"/>
              <a:t>th</a:t>
            </a:r>
            <a:r>
              <a:rPr lang="en-US" altLang="en-US" i="1"/>
              <a:t> Edition</a:t>
            </a:r>
            <a:r>
              <a:rPr lang="en-US" altLang="en-US"/>
              <a:t> by Frederick Giesecke et. al.</a:t>
            </a:r>
          </a:p>
          <a:p>
            <a:r>
              <a:rPr lang="en-US" altLang="en-US"/>
              <a:t>Pg 690-691 </a:t>
            </a:r>
            <a:r>
              <a:rPr lang="en-US" altLang="en-US" i="1"/>
              <a:t>Technical Graphics Communication 3</a:t>
            </a:r>
            <a:r>
              <a:rPr lang="en-US" altLang="en-US" i="1" baseline="30000"/>
              <a:t>rd</a:t>
            </a:r>
            <a:r>
              <a:rPr lang="en-US" altLang="en-US" i="1"/>
              <a:t> Edition</a:t>
            </a:r>
            <a:r>
              <a:rPr lang="en-US" altLang="en-US"/>
              <a:t> by Gary Bertoline &amp; Eric Wiebe</a:t>
            </a:r>
          </a:p>
          <a:p>
            <a:endParaRPr lang="en-US" altLang="en-US"/>
          </a:p>
          <a:p>
            <a:r>
              <a:rPr lang="en-US" altLang="en-US"/>
              <a:t>Note: The 0.50 dimension cannot fit in between its extension lines, and is placed to the outside of the common extension line to avoid confusion.</a:t>
            </a:r>
          </a:p>
        </p:txBody>
      </p:sp>
    </p:spTree>
    <p:extLst>
      <p:ext uri="{BB962C8B-B14F-4D97-AF65-F5344CB8AC3E}">
        <p14:creationId xmlns:p14="http://schemas.microsoft.com/office/powerpoint/2010/main" val="35004643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DD3D93-7148-4F07-B9E7-0FDF0CC27795}" type="slidenum">
              <a:rPr lang="en-US" altLang="en-US"/>
              <a:pPr/>
              <a:t>29</a:t>
            </a:fld>
            <a:endParaRPr lang="en-US" altLang="en-US"/>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p:txBody>
          <a:bodyPr/>
          <a:lstStyle/>
          <a:p>
            <a:r>
              <a:rPr lang="en-US" altLang="en-US"/>
              <a:t>References:</a:t>
            </a:r>
          </a:p>
          <a:p>
            <a:r>
              <a:rPr lang="en-US" altLang="en-US"/>
              <a:t>Pg 341-342 </a:t>
            </a:r>
            <a:r>
              <a:rPr lang="en-US" altLang="en-US" i="1"/>
              <a:t>Engineering Drawing and Design</a:t>
            </a:r>
            <a:r>
              <a:rPr lang="en-US" altLang="en-US"/>
              <a:t> </a:t>
            </a:r>
            <a:r>
              <a:rPr lang="en-US" altLang="en-US" i="1"/>
              <a:t>3</a:t>
            </a:r>
            <a:r>
              <a:rPr lang="en-US" altLang="en-US" i="1" baseline="30000"/>
              <a:t>rd</a:t>
            </a:r>
            <a:r>
              <a:rPr lang="en-US" altLang="en-US" i="1"/>
              <a:t> Edition</a:t>
            </a:r>
            <a:r>
              <a:rPr lang="en-US" altLang="en-US"/>
              <a:t> by David Madsen et. al.</a:t>
            </a:r>
          </a:p>
          <a:p>
            <a:r>
              <a:rPr lang="en-US" altLang="en-US"/>
              <a:t>Pg 137 </a:t>
            </a:r>
            <a:r>
              <a:rPr lang="en-US" altLang="en-US" i="1"/>
              <a:t>Fundamentals of Modern Drafting</a:t>
            </a:r>
            <a:r>
              <a:rPr lang="en-US" altLang="en-US"/>
              <a:t> by Paul Wallach</a:t>
            </a:r>
          </a:p>
          <a:p>
            <a:r>
              <a:rPr lang="en-US" altLang="en-US"/>
              <a:t>Pg 400, 426 </a:t>
            </a:r>
            <a:r>
              <a:rPr lang="en-US" altLang="en-US" i="1"/>
              <a:t>Technical Drawing 9</a:t>
            </a:r>
            <a:r>
              <a:rPr lang="en-US" altLang="en-US" i="1" baseline="30000"/>
              <a:t>th</a:t>
            </a:r>
            <a:r>
              <a:rPr lang="en-US" altLang="en-US" i="1"/>
              <a:t> Edition</a:t>
            </a:r>
            <a:r>
              <a:rPr lang="en-US" altLang="en-US"/>
              <a:t> by Frederick Giesecke et. al.</a:t>
            </a:r>
          </a:p>
          <a:p>
            <a:r>
              <a:rPr lang="en-US" altLang="en-US"/>
              <a:t>Pg 690-691 </a:t>
            </a:r>
            <a:r>
              <a:rPr lang="en-US" altLang="en-US" i="1"/>
              <a:t>Technical Graphics Communication 3</a:t>
            </a:r>
            <a:r>
              <a:rPr lang="en-US" altLang="en-US" i="1" baseline="30000"/>
              <a:t>rd</a:t>
            </a:r>
            <a:r>
              <a:rPr lang="en-US" altLang="en-US" i="1"/>
              <a:t> Edition</a:t>
            </a:r>
            <a:r>
              <a:rPr lang="en-US" altLang="en-US"/>
              <a:t> by Gary Bertoline &amp; Eric Wiebe</a:t>
            </a:r>
          </a:p>
        </p:txBody>
      </p:sp>
    </p:spTree>
    <p:extLst>
      <p:ext uri="{BB962C8B-B14F-4D97-AF65-F5344CB8AC3E}">
        <p14:creationId xmlns:p14="http://schemas.microsoft.com/office/powerpoint/2010/main" val="18587863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3175" y="6400800"/>
            <a:ext cx="9140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0" y="633412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5"/>
          <p:cNvCxnSpPr/>
          <p:nvPr/>
        </p:nvCxnSpPr>
        <p:spPr>
          <a:xfrm>
            <a:off x="906463" y="4343400"/>
            <a:ext cx="740568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7" name="Picture 2" descr="http://richmondcc.edu/sites/default/files/unca_logo.gif"/>
          <p:cNvPicPr>
            <a:picLocks noChangeAspect="1" noChangeArrowheads="1"/>
          </p:cNvPicPr>
          <p:nvPr userDrawn="1"/>
        </p:nvPicPr>
        <p:blipFill>
          <a:blip r:embed="rId2" cstate="print">
            <a:clrChange>
              <a:clrFrom>
                <a:srgbClr val="FBFEFB"/>
              </a:clrFrom>
              <a:clrTo>
                <a:srgbClr val="FBFEFB">
                  <a:alpha val="0"/>
                </a:srgbClr>
              </a:clrTo>
            </a:clrChange>
            <a:extLst>
              <a:ext uri="{28A0092B-C50C-407E-A947-70E740481C1C}">
                <a14:useLocalDpi xmlns:a14="http://schemas.microsoft.com/office/drawing/2010/main" val="0"/>
              </a:ext>
            </a:extLst>
          </a:blip>
          <a:srcRect/>
          <a:stretch>
            <a:fillRect/>
          </a:stretch>
        </p:blipFill>
        <p:spPr bwMode="auto">
          <a:xfrm>
            <a:off x="7734300" y="238125"/>
            <a:ext cx="108585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11"/>
          <p:cNvSpPr txBox="1">
            <a:spLocks noChangeArrowheads="1"/>
          </p:cNvSpPr>
          <p:nvPr userDrawn="1"/>
        </p:nvSpPr>
        <p:spPr bwMode="auto">
          <a:xfrm>
            <a:off x="3200400" y="6400800"/>
            <a:ext cx="2482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defRPr/>
            </a:pPr>
            <a:r>
              <a:rPr lang="en-US" altLang="en-US" sz="1800" i="1" dirty="0" smtClean="0">
                <a:solidFill>
                  <a:schemeClr val="bg1"/>
                </a:solidFill>
              </a:rPr>
              <a:t>JEM-171: Intro to CAD</a:t>
            </a:r>
          </a:p>
        </p:txBody>
      </p:sp>
      <p:sp>
        <p:nvSpPr>
          <p:cNvPr id="2" name="Title 1"/>
          <p:cNvSpPr>
            <a:spLocks noGrp="1"/>
          </p:cNvSpPr>
          <p:nvPr>
            <p:ph type="ctrTitle"/>
          </p:nvPr>
        </p:nvSpPr>
        <p:spPr>
          <a:xfrm>
            <a:off x="822960" y="758952"/>
            <a:ext cx="7543800" cy="3566160"/>
          </a:xfrm>
        </p:spPr>
        <p:txBody>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9" name="Date Placeholder 3"/>
          <p:cNvSpPr>
            <a:spLocks noGrp="1"/>
          </p:cNvSpPr>
          <p:nvPr>
            <p:ph type="dt" sz="half" idx="10"/>
          </p:nvPr>
        </p:nvSpPr>
        <p:spPr/>
        <p:txBody>
          <a:bodyPr/>
          <a:lstStyle>
            <a:lvl1pPr>
              <a:defRPr/>
            </a:lvl1pPr>
          </a:lstStyle>
          <a:p>
            <a:pPr>
              <a:defRPr/>
            </a:pPr>
            <a:endParaRPr lang="en-US" altLang="en-US"/>
          </a:p>
        </p:txBody>
      </p:sp>
      <p:sp>
        <p:nvSpPr>
          <p:cNvPr id="10" name="Slide Number Placeholder 5"/>
          <p:cNvSpPr>
            <a:spLocks noGrp="1"/>
          </p:cNvSpPr>
          <p:nvPr>
            <p:ph type="sldNum" sz="quarter" idx="11"/>
          </p:nvPr>
        </p:nvSpPr>
        <p:spPr/>
        <p:txBody>
          <a:bodyPr/>
          <a:lstStyle>
            <a:lvl1pPr>
              <a:defRPr/>
            </a:lvl1pPr>
          </a:lstStyle>
          <a:p>
            <a:pPr>
              <a:defRPr/>
            </a:pPr>
            <a:fld id="{F4B9CC48-5926-4B0D-9167-F7B0278EDC52}" type="slidenum">
              <a:rPr lang="en-US" altLang="en-US"/>
              <a:pPr>
                <a:defRPr/>
              </a:pPr>
              <a:t>‹#›</a:t>
            </a:fld>
            <a:endParaRPr lang="en-US" altLang="en-US"/>
          </a:p>
        </p:txBody>
      </p:sp>
    </p:spTree>
    <p:extLst>
      <p:ext uri="{BB962C8B-B14F-4D97-AF65-F5344CB8AC3E}">
        <p14:creationId xmlns:p14="http://schemas.microsoft.com/office/powerpoint/2010/main" val="3284679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a:xfrm>
            <a:off x="2765425" y="6459538"/>
            <a:ext cx="3616325" cy="365125"/>
          </a:xfrm>
          <a:prstGeom prst="rect">
            <a:avLst/>
          </a:prstGeom>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48AEE036-7EEF-4F64-B35C-7B2A7F1000A8}" type="slidenum">
              <a:rPr lang="en-US" altLang="en-US"/>
              <a:pPr>
                <a:defRPr/>
              </a:pPr>
              <a:t>‹#›</a:t>
            </a:fld>
            <a:endParaRPr lang="en-US" altLang="en-US"/>
          </a:p>
        </p:txBody>
      </p:sp>
    </p:spTree>
    <p:extLst>
      <p:ext uri="{BB962C8B-B14F-4D97-AF65-F5344CB8AC3E}">
        <p14:creationId xmlns:p14="http://schemas.microsoft.com/office/powerpoint/2010/main" val="734415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3175" y="6400800"/>
            <a:ext cx="9140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0" y="633412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5"/>
          <p:cNvCxnSpPr/>
          <p:nvPr/>
        </p:nvCxnSpPr>
        <p:spPr>
          <a:xfrm>
            <a:off x="906463" y="4343400"/>
            <a:ext cx="740568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22960" y="758952"/>
            <a:ext cx="7543800" cy="3566160"/>
          </a:xfrm>
        </p:spPr>
        <p:txBody>
          <a:bodyPr anchorCtr="0"/>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10"/>
          </p:nvPr>
        </p:nvSpPr>
        <p:spPr/>
        <p:txBody>
          <a:bodyPr/>
          <a:lstStyle>
            <a:lvl1pPr>
              <a:defRPr/>
            </a:lvl1pPr>
          </a:lstStyle>
          <a:p>
            <a:pPr>
              <a:defRPr/>
            </a:pPr>
            <a:endParaRPr lang="en-US" altLang="en-US"/>
          </a:p>
        </p:txBody>
      </p:sp>
      <p:sp>
        <p:nvSpPr>
          <p:cNvPr id="8" name="Footer Placeholder 4"/>
          <p:cNvSpPr>
            <a:spLocks noGrp="1"/>
          </p:cNvSpPr>
          <p:nvPr>
            <p:ph type="ftr" sz="quarter" idx="11"/>
          </p:nvPr>
        </p:nvSpPr>
        <p:spPr>
          <a:xfrm>
            <a:off x="2765425" y="6459538"/>
            <a:ext cx="3616325" cy="365125"/>
          </a:xfrm>
          <a:prstGeom prst="rect">
            <a:avLst/>
          </a:prstGeom>
        </p:spPr>
        <p:txBody>
          <a:bodyPr/>
          <a:lstStyle>
            <a:lvl1pPr>
              <a:defRPr/>
            </a:lvl1pPr>
          </a:lstStyle>
          <a:p>
            <a:pPr>
              <a:defRPr/>
            </a:pPr>
            <a:endParaRPr lang="en-US" altLang="en-US"/>
          </a:p>
        </p:txBody>
      </p:sp>
      <p:sp>
        <p:nvSpPr>
          <p:cNvPr id="9" name="Slide Number Placeholder 5"/>
          <p:cNvSpPr>
            <a:spLocks noGrp="1"/>
          </p:cNvSpPr>
          <p:nvPr>
            <p:ph type="sldNum" sz="quarter" idx="12"/>
          </p:nvPr>
        </p:nvSpPr>
        <p:spPr/>
        <p:txBody>
          <a:bodyPr/>
          <a:lstStyle>
            <a:lvl1pPr>
              <a:defRPr/>
            </a:lvl1pPr>
          </a:lstStyle>
          <a:p>
            <a:pPr>
              <a:defRPr/>
            </a:pPr>
            <a:fld id="{A8130A0B-5B11-41E9-87B4-56D1DF742D42}" type="slidenum">
              <a:rPr lang="en-US" altLang="en-US"/>
              <a:pPr>
                <a:defRPr/>
              </a:pPr>
              <a:t>‹#›</a:t>
            </a:fld>
            <a:endParaRPr lang="en-US" altLang="en-US"/>
          </a:p>
        </p:txBody>
      </p:sp>
    </p:spTree>
    <p:extLst>
      <p:ext uri="{BB962C8B-B14F-4D97-AF65-F5344CB8AC3E}">
        <p14:creationId xmlns:p14="http://schemas.microsoft.com/office/powerpoint/2010/main" val="2310836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ltLang="en-US"/>
          </a:p>
        </p:txBody>
      </p:sp>
      <p:sp>
        <p:nvSpPr>
          <p:cNvPr id="6" name="Footer Placeholder 4"/>
          <p:cNvSpPr>
            <a:spLocks noGrp="1"/>
          </p:cNvSpPr>
          <p:nvPr>
            <p:ph type="ftr" sz="quarter" idx="11"/>
          </p:nvPr>
        </p:nvSpPr>
        <p:spPr>
          <a:xfrm>
            <a:off x="2765425" y="6459538"/>
            <a:ext cx="3616325" cy="365125"/>
          </a:xfrm>
          <a:prstGeom prst="rect">
            <a:avLst/>
          </a:prstGeom>
        </p:spPr>
        <p:txBody>
          <a:bodyPr/>
          <a:lstStyle>
            <a:lvl1pPr>
              <a:defRPr/>
            </a:lvl1pPr>
          </a:lstStyle>
          <a:p>
            <a:pPr>
              <a:defRPr/>
            </a:pPr>
            <a:endParaRPr lang="en-US" altLang="en-US"/>
          </a:p>
        </p:txBody>
      </p:sp>
      <p:sp>
        <p:nvSpPr>
          <p:cNvPr id="7" name="Slide Number Placeholder 5"/>
          <p:cNvSpPr>
            <a:spLocks noGrp="1"/>
          </p:cNvSpPr>
          <p:nvPr>
            <p:ph type="sldNum" sz="quarter" idx="12"/>
          </p:nvPr>
        </p:nvSpPr>
        <p:spPr/>
        <p:txBody>
          <a:bodyPr/>
          <a:lstStyle>
            <a:lvl1pPr>
              <a:defRPr/>
            </a:lvl1pPr>
          </a:lstStyle>
          <a:p>
            <a:pPr>
              <a:defRPr/>
            </a:pPr>
            <a:fld id="{8AB4F804-7643-44AC-B963-A59BE7783106}" type="slidenum">
              <a:rPr lang="en-US" altLang="en-US"/>
              <a:pPr>
                <a:defRPr/>
              </a:pPr>
              <a:t>‹#›</a:t>
            </a:fld>
            <a:endParaRPr lang="en-US" altLang="en-US"/>
          </a:p>
        </p:txBody>
      </p:sp>
    </p:spTree>
    <p:extLst>
      <p:ext uri="{BB962C8B-B14F-4D97-AF65-F5344CB8AC3E}">
        <p14:creationId xmlns:p14="http://schemas.microsoft.com/office/powerpoint/2010/main" val="2404662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endParaRPr lang="en-US" altLang="en-US"/>
          </a:p>
        </p:txBody>
      </p:sp>
      <p:sp>
        <p:nvSpPr>
          <p:cNvPr id="8" name="Footer Placeholder 4"/>
          <p:cNvSpPr>
            <a:spLocks noGrp="1"/>
          </p:cNvSpPr>
          <p:nvPr>
            <p:ph type="ftr" sz="quarter" idx="11"/>
          </p:nvPr>
        </p:nvSpPr>
        <p:spPr>
          <a:xfrm>
            <a:off x="2765425" y="6459538"/>
            <a:ext cx="3616325" cy="365125"/>
          </a:xfrm>
          <a:prstGeom prst="rect">
            <a:avLst/>
          </a:prstGeom>
        </p:spPr>
        <p:txBody>
          <a:bodyPr/>
          <a:lstStyle>
            <a:lvl1pPr>
              <a:defRPr/>
            </a:lvl1pPr>
          </a:lstStyle>
          <a:p>
            <a:pPr>
              <a:defRPr/>
            </a:pPr>
            <a:endParaRPr lang="en-US" altLang="en-US"/>
          </a:p>
        </p:txBody>
      </p:sp>
      <p:sp>
        <p:nvSpPr>
          <p:cNvPr id="9" name="Slide Number Placeholder 5"/>
          <p:cNvSpPr>
            <a:spLocks noGrp="1"/>
          </p:cNvSpPr>
          <p:nvPr>
            <p:ph type="sldNum" sz="quarter" idx="12"/>
          </p:nvPr>
        </p:nvSpPr>
        <p:spPr/>
        <p:txBody>
          <a:bodyPr/>
          <a:lstStyle>
            <a:lvl1pPr>
              <a:defRPr/>
            </a:lvl1pPr>
          </a:lstStyle>
          <a:p>
            <a:pPr>
              <a:defRPr/>
            </a:pPr>
            <a:fld id="{1C735322-DBD5-4052-B181-11FC29A7F45C}" type="slidenum">
              <a:rPr lang="en-US" altLang="en-US"/>
              <a:pPr>
                <a:defRPr/>
              </a:pPr>
              <a:t>‹#›</a:t>
            </a:fld>
            <a:endParaRPr lang="en-US" altLang="en-US"/>
          </a:p>
        </p:txBody>
      </p:sp>
    </p:spTree>
    <p:extLst>
      <p:ext uri="{BB962C8B-B14F-4D97-AF65-F5344CB8AC3E}">
        <p14:creationId xmlns:p14="http://schemas.microsoft.com/office/powerpoint/2010/main" val="12901683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endParaRPr lang="en-US" altLang="en-US"/>
          </a:p>
        </p:txBody>
      </p:sp>
      <p:sp>
        <p:nvSpPr>
          <p:cNvPr id="4" name="Footer Placeholder 4"/>
          <p:cNvSpPr>
            <a:spLocks noGrp="1"/>
          </p:cNvSpPr>
          <p:nvPr>
            <p:ph type="ftr" sz="quarter" idx="11"/>
          </p:nvPr>
        </p:nvSpPr>
        <p:spPr>
          <a:xfrm>
            <a:off x="2765425" y="6459538"/>
            <a:ext cx="3616325" cy="365125"/>
          </a:xfrm>
          <a:prstGeom prst="rect">
            <a:avLst/>
          </a:prstGeom>
        </p:spPr>
        <p:txBody>
          <a:bodyPr/>
          <a:lstStyle>
            <a:lvl1pPr>
              <a:defRPr/>
            </a:lvl1pPr>
          </a:lstStyle>
          <a:p>
            <a:pPr>
              <a:defRPr/>
            </a:pPr>
            <a:endParaRPr lang="en-US" altLang="en-US"/>
          </a:p>
        </p:txBody>
      </p:sp>
      <p:sp>
        <p:nvSpPr>
          <p:cNvPr id="5" name="Slide Number Placeholder 5"/>
          <p:cNvSpPr>
            <a:spLocks noGrp="1"/>
          </p:cNvSpPr>
          <p:nvPr>
            <p:ph type="sldNum" sz="quarter" idx="12"/>
          </p:nvPr>
        </p:nvSpPr>
        <p:spPr/>
        <p:txBody>
          <a:bodyPr/>
          <a:lstStyle>
            <a:lvl1pPr>
              <a:defRPr/>
            </a:lvl1pPr>
          </a:lstStyle>
          <a:p>
            <a:pPr>
              <a:defRPr/>
            </a:pPr>
            <a:fld id="{D4CB35B1-EA6F-4D16-9AD8-03D9608B5221}" type="slidenum">
              <a:rPr lang="en-US" altLang="en-US"/>
              <a:pPr>
                <a:defRPr/>
              </a:pPr>
              <a:t>‹#›</a:t>
            </a:fld>
            <a:endParaRPr lang="en-US" altLang="en-US"/>
          </a:p>
        </p:txBody>
      </p:sp>
    </p:spTree>
    <p:extLst>
      <p:ext uri="{BB962C8B-B14F-4D97-AF65-F5344CB8AC3E}">
        <p14:creationId xmlns:p14="http://schemas.microsoft.com/office/powerpoint/2010/main" val="3757410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3175" y="6400800"/>
            <a:ext cx="9140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Rectangle 2"/>
          <p:cNvSpPr/>
          <p:nvPr/>
        </p:nvSpPr>
        <p:spPr>
          <a:xfrm>
            <a:off x="0" y="633412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6"/>
          <p:cNvSpPr>
            <a:spLocks noGrp="1"/>
          </p:cNvSpPr>
          <p:nvPr>
            <p:ph type="dt" sz="half" idx="10"/>
          </p:nvPr>
        </p:nvSpPr>
        <p:spPr/>
        <p:txBody>
          <a:bodyPr/>
          <a:lstStyle>
            <a:lvl1pPr>
              <a:defRPr/>
            </a:lvl1pPr>
          </a:lstStyle>
          <a:p>
            <a:pPr>
              <a:defRPr/>
            </a:pPr>
            <a:endParaRPr lang="en-US" altLang="en-US"/>
          </a:p>
        </p:txBody>
      </p:sp>
      <p:sp>
        <p:nvSpPr>
          <p:cNvPr id="5" name="Footer Placeholder 7"/>
          <p:cNvSpPr>
            <a:spLocks noGrp="1"/>
          </p:cNvSpPr>
          <p:nvPr>
            <p:ph type="ftr" sz="quarter" idx="11"/>
          </p:nvPr>
        </p:nvSpPr>
        <p:spPr>
          <a:xfrm>
            <a:off x="2765425" y="6459538"/>
            <a:ext cx="3616325" cy="365125"/>
          </a:xfrm>
          <a:prstGeom prst="rect">
            <a:avLst/>
          </a:prstGeom>
        </p:spPr>
        <p:txBody>
          <a:bodyPr/>
          <a:lstStyle>
            <a:lvl1pPr>
              <a:defRPr>
                <a:solidFill>
                  <a:srgbClr val="FFFFFF"/>
                </a:solidFill>
              </a:defRPr>
            </a:lvl1pPr>
          </a:lstStyle>
          <a:p>
            <a:pPr>
              <a:defRPr/>
            </a:pPr>
            <a:endParaRPr lang="en-US" altLang="en-US"/>
          </a:p>
        </p:txBody>
      </p:sp>
      <p:sp>
        <p:nvSpPr>
          <p:cNvPr id="6" name="Slide Number Placeholder 8"/>
          <p:cNvSpPr>
            <a:spLocks noGrp="1"/>
          </p:cNvSpPr>
          <p:nvPr>
            <p:ph type="sldNum" sz="quarter" idx="12"/>
          </p:nvPr>
        </p:nvSpPr>
        <p:spPr/>
        <p:txBody>
          <a:bodyPr/>
          <a:lstStyle>
            <a:lvl1pPr>
              <a:defRPr/>
            </a:lvl1pPr>
          </a:lstStyle>
          <a:p>
            <a:pPr>
              <a:defRPr/>
            </a:pPr>
            <a:fld id="{C6774BEB-49BD-49F9-868A-C007EF90B6BA}" type="slidenum">
              <a:rPr lang="en-US" altLang="en-US"/>
              <a:pPr>
                <a:defRPr/>
              </a:pPr>
              <a:t>‹#›</a:t>
            </a:fld>
            <a:endParaRPr lang="en-US" altLang="en-US"/>
          </a:p>
        </p:txBody>
      </p:sp>
    </p:spTree>
    <p:extLst>
      <p:ext uri="{BB962C8B-B14F-4D97-AF65-F5344CB8AC3E}">
        <p14:creationId xmlns:p14="http://schemas.microsoft.com/office/powerpoint/2010/main" val="2097940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p:nvPr/>
        </p:nvSpPr>
        <p:spPr>
          <a:xfrm>
            <a:off x="0" y="0"/>
            <a:ext cx="303847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3030538" y="0"/>
            <a:ext cx="476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a:xfrm>
            <a:off x="349250" y="6459538"/>
            <a:ext cx="1963738" cy="365125"/>
          </a:xfrm>
        </p:spPr>
        <p:txBody>
          <a:bodyPr/>
          <a:lstStyle>
            <a:lvl1pPr algn="l">
              <a:defRPr/>
            </a:lvl1pPr>
          </a:lstStyle>
          <a:p>
            <a:pPr>
              <a:defRPr/>
            </a:pPr>
            <a:endParaRPr lang="en-US" altLang="en-US"/>
          </a:p>
        </p:txBody>
      </p:sp>
      <p:sp>
        <p:nvSpPr>
          <p:cNvPr id="8" name="Footer Placeholder 5"/>
          <p:cNvSpPr>
            <a:spLocks noGrp="1"/>
          </p:cNvSpPr>
          <p:nvPr>
            <p:ph type="ftr" sz="quarter" idx="11"/>
          </p:nvPr>
        </p:nvSpPr>
        <p:spPr>
          <a:xfrm>
            <a:off x="3600450" y="6459538"/>
            <a:ext cx="3486150" cy="365125"/>
          </a:xfrm>
          <a:prstGeom prst="rect">
            <a:avLst/>
          </a:prstGeom>
        </p:spPr>
        <p:txBody>
          <a:bodyPr/>
          <a:lstStyle>
            <a:lvl1pPr algn="l">
              <a:defRPr>
                <a:solidFill>
                  <a:schemeClr val="tx2"/>
                </a:solidFill>
              </a:defRPr>
            </a:lvl1pPr>
          </a:lstStyle>
          <a:p>
            <a:pPr>
              <a:defRPr/>
            </a:pPr>
            <a:endParaRPr lang="en-US" altLang="en-US"/>
          </a:p>
        </p:txBody>
      </p:sp>
      <p:sp>
        <p:nvSpPr>
          <p:cNvPr id="9" name="Slide Number Placeholder 6"/>
          <p:cNvSpPr>
            <a:spLocks noGrp="1"/>
          </p:cNvSpPr>
          <p:nvPr>
            <p:ph type="sldNum" sz="quarter" idx="12"/>
          </p:nvPr>
        </p:nvSpPr>
        <p:spPr/>
        <p:txBody>
          <a:bodyPr/>
          <a:lstStyle>
            <a:lvl1pPr>
              <a:defRPr>
                <a:solidFill>
                  <a:schemeClr val="tx2"/>
                </a:solidFill>
              </a:defRPr>
            </a:lvl1pPr>
          </a:lstStyle>
          <a:p>
            <a:pPr>
              <a:defRPr/>
            </a:pPr>
            <a:fld id="{2D20C2E0-483F-441E-9554-238B8CD33E4D}" type="slidenum">
              <a:rPr lang="en-US" altLang="en-US"/>
              <a:pPr>
                <a:defRPr/>
              </a:pPr>
              <a:t>‹#›</a:t>
            </a:fld>
            <a:endParaRPr lang="en-US" altLang="en-US"/>
          </a:p>
        </p:txBody>
      </p:sp>
    </p:spTree>
    <p:extLst>
      <p:ext uri="{BB962C8B-B14F-4D97-AF65-F5344CB8AC3E}">
        <p14:creationId xmlns:p14="http://schemas.microsoft.com/office/powerpoint/2010/main" val="2393307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0" y="4953000"/>
            <a:ext cx="9142413"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0" y="4914900"/>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lvl1pPr>
              <a:defRPr/>
            </a:lvl1pPr>
          </a:lstStyle>
          <a:p>
            <a:pPr>
              <a:defRPr/>
            </a:pPr>
            <a:endParaRPr lang="en-US" altLang="en-US"/>
          </a:p>
        </p:txBody>
      </p:sp>
      <p:sp>
        <p:nvSpPr>
          <p:cNvPr id="8" name="Footer Placeholder 5"/>
          <p:cNvSpPr>
            <a:spLocks noGrp="1"/>
          </p:cNvSpPr>
          <p:nvPr>
            <p:ph type="ftr" sz="quarter" idx="11"/>
          </p:nvPr>
        </p:nvSpPr>
        <p:spPr>
          <a:xfrm>
            <a:off x="2765425" y="6459538"/>
            <a:ext cx="3616325" cy="365125"/>
          </a:xfrm>
          <a:prstGeom prst="rect">
            <a:avLst/>
          </a:prstGeom>
        </p:spPr>
        <p:txBody>
          <a:bodyPr/>
          <a:lstStyle>
            <a:lvl1pPr>
              <a:defRPr/>
            </a:lvl1pPr>
          </a:lstStyle>
          <a:p>
            <a:pPr>
              <a:defRPr/>
            </a:pPr>
            <a:endParaRPr lang="en-US" altLang="en-US"/>
          </a:p>
        </p:txBody>
      </p:sp>
      <p:sp>
        <p:nvSpPr>
          <p:cNvPr id="9" name="Slide Number Placeholder 6"/>
          <p:cNvSpPr>
            <a:spLocks noGrp="1"/>
          </p:cNvSpPr>
          <p:nvPr>
            <p:ph type="sldNum" sz="quarter" idx="12"/>
          </p:nvPr>
        </p:nvSpPr>
        <p:spPr/>
        <p:txBody>
          <a:bodyPr/>
          <a:lstStyle>
            <a:lvl1pPr>
              <a:defRPr/>
            </a:lvl1pPr>
          </a:lstStyle>
          <a:p>
            <a:pPr>
              <a:defRPr/>
            </a:pPr>
            <a:fld id="{63493DB9-87B7-4F96-9C62-8685115C6A34}" type="slidenum">
              <a:rPr lang="en-US" altLang="en-US"/>
              <a:pPr>
                <a:defRPr/>
              </a:pPr>
              <a:t>‹#›</a:t>
            </a:fld>
            <a:endParaRPr lang="en-US" altLang="en-US"/>
          </a:p>
        </p:txBody>
      </p:sp>
    </p:spTree>
    <p:extLst>
      <p:ext uri="{BB962C8B-B14F-4D97-AF65-F5344CB8AC3E}">
        <p14:creationId xmlns:p14="http://schemas.microsoft.com/office/powerpoint/2010/main" val="1171316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a:xfrm>
            <a:off x="2765425" y="6459538"/>
            <a:ext cx="3616325" cy="365125"/>
          </a:xfrm>
          <a:prstGeom prst="rect">
            <a:avLst/>
          </a:prstGeom>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pPr>
              <a:defRPr/>
            </a:pPr>
            <a:fld id="{24B84C0C-66F2-42B2-B88C-56987E0B8F18}" type="slidenum">
              <a:rPr lang="en-US" altLang="en-US"/>
              <a:pPr>
                <a:defRPr/>
              </a:pPr>
              <a:t>‹#›</a:t>
            </a:fld>
            <a:endParaRPr lang="en-US" altLang="en-US"/>
          </a:p>
        </p:txBody>
      </p:sp>
    </p:spTree>
    <p:extLst>
      <p:ext uri="{BB962C8B-B14F-4D97-AF65-F5344CB8AC3E}">
        <p14:creationId xmlns:p14="http://schemas.microsoft.com/office/powerpoint/2010/main" val="950782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a:xfrm>
            <a:off x="3175" y="6400800"/>
            <a:ext cx="9140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4"/>
          <p:cNvSpPr/>
          <p:nvPr/>
        </p:nvSpPr>
        <p:spPr>
          <a:xfrm>
            <a:off x="0" y="6334125"/>
            <a:ext cx="9142413" cy="6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Date Placeholder 3"/>
          <p:cNvSpPr>
            <a:spLocks noGrp="1"/>
          </p:cNvSpPr>
          <p:nvPr>
            <p:ph type="dt" sz="half" idx="10"/>
          </p:nvPr>
        </p:nvSpPr>
        <p:spPr/>
        <p:txBody>
          <a:bodyPr/>
          <a:lstStyle>
            <a:lvl1pPr>
              <a:defRPr/>
            </a:lvl1pPr>
          </a:lstStyle>
          <a:p>
            <a:pPr>
              <a:defRPr/>
            </a:pPr>
            <a:endParaRPr lang="en-US" altLang="en-US"/>
          </a:p>
        </p:txBody>
      </p:sp>
      <p:sp>
        <p:nvSpPr>
          <p:cNvPr id="7" name="Footer Placeholder 4"/>
          <p:cNvSpPr>
            <a:spLocks noGrp="1"/>
          </p:cNvSpPr>
          <p:nvPr>
            <p:ph type="ftr" sz="quarter" idx="11"/>
          </p:nvPr>
        </p:nvSpPr>
        <p:spPr>
          <a:xfrm>
            <a:off x="2765425" y="6459538"/>
            <a:ext cx="3616325" cy="365125"/>
          </a:xfrm>
          <a:prstGeom prst="rect">
            <a:avLst/>
          </a:prstGeom>
        </p:spPr>
        <p:txBody>
          <a:bodyPr/>
          <a:lstStyle>
            <a:lvl1pPr>
              <a:defRPr/>
            </a:lvl1pPr>
          </a:lstStyle>
          <a:p>
            <a:pPr>
              <a:defRPr/>
            </a:pPr>
            <a:endParaRPr lang="en-US" altLang="en-US"/>
          </a:p>
        </p:txBody>
      </p:sp>
      <p:sp>
        <p:nvSpPr>
          <p:cNvPr id="8" name="Slide Number Placeholder 5"/>
          <p:cNvSpPr>
            <a:spLocks noGrp="1"/>
          </p:cNvSpPr>
          <p:nvPr>
            <p:ph type="sldNum" sz="quarter" idx="12"/>
          </p:nvPr>
        </p:nvSpPr>
        <p:spPr/>
        <p:txBody>
          <a:bodyPr/>
          <a:lstStyle>
            <a:lvl1pPr>
              <a:defRPr/>
            </a:lvl1pPr>
          </a:lstStyle>
          <a:p>
            <a:pPr>
              <a:defRPr/>
            </a:pPr>
            <a:fld id="{7385FF87-51D9-4280-9BFF-E8373B4B7984}" type="slidenum">
              <a:rPr lang="en-US" altLang="en-US"/>
              <a:pPr>
                <a:defRPr/>
              </a:pPr>
              <a:t>‹#›</a:t>
            </a:fld>
            <a:endParaRPr lang="en-US" altLang="en-US"/>
          </a:p>
        </p:txBody>
      </p:sp>
    </p:spTree>
    <p:extLst>
      <p:ext uri="{BB962C8B-B14F-4D97-AF65-F5344CB8AC3E}">
        <p14:creationId xmlns:p14="http://schemas.microsoft.com/office/powerpoint/2010/main" val="332829700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125"/>
            <a:ext cx="9144000" cy="666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325" y="287338"/>
            <a:ext cx="7543800" cy="144938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1029" name="Text Placeholder 2"/>
          <p:cNvSpPr>
            <a:spLocks noGrp="1"/>
          </p:cNvSpPr>
          <p:nvPr>
            <p:ph type="body" idx="1"/>
          </p:nvPr>
        </p:nvSpPr>
        <p:spPr bwMode="auto">
          <a:xfrm>
            <a:off x="822325" y="1846263"/>
            <a:ext cx="7543800"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822325" y="6459538"/>
            <a:ext cx="1854200" cy="365125"/>
          </a:xfrm>
          <a:prstGeom prst="rect">
            <a:avLst/>
          </a:prstGeom>
        </p:spPr>
        <p:txBody>
          <a:bodyPr vert="horz" lIns="91440" tIns="45720" rIns="91440" bIns="45720" rtlCol="0" anchor="ctr"/>
          <a:lstStyle>
            <a:lvl1pPr algn="l">
              <a:defRPr sz="900">
                <a:solidFill>
                  <a:srgbClr val="FFFFFF"/>
                </a:solidFill>
              </a:defRPr>
            </a:lvl1pPr>
          </a:lstStyle>
          <a:p>
            <a:pPr>
              <a:defRPr/>
            </a:pPr>
            <a:endParaRPr lang="en-US" altLang="en-US"/>
          </a:p>
        </p:txBody>
      </p:sp>
      <p:sp>
        <p:nvSpPr>
          <p:cNvPr id="6" name="Slide Number Placeholder 5"/>
          <p:cNvSpPr>
            <a:spLocks noGrp="1"/>
          </p:cNvSpPr>
          <p:nvPr>
            <p:ph type="sldNum" sz="quarter" idx="4"/>
          </p:nvPr>
        </p:nvSpPr>
        <p:spPr>
          <a:xfrm>
            <a:off x="7424738" y="6459538"/>
            <a:ext cx="984250" cy="365125"/>
          </a:xfrm>
          <a:prstGeom prst="rect">
            <a:avLst/>
          </a:prstGeom>
        </p:spPr>
        <p:txBody>
          <a:bodyPr vert="horz" lIns="91440" tIns="45720" rIns="91440" bIns="45720" rtlCol="0" anchor="ctr"/>
          <a:lstStyle>
            <a:lvl1pPr algn="r">
              <a:defRPr sz="1050">
                <a:solidFill>
                  <a:srgbClr val="FFFFFF"/>
                </a:solidFill>
              </a:defRPr>
            </a:lvl1pPr>
          </a:lstStyle>
          <a:p>
            <a:pPr>
              <a:defRPr/>
            </a:pPr>
            <a:fld id="{0292DDEF-1537-467B-9375-0776E6D4E3E0}" type="slidenum">
              <a:rPr lang="en-US" altLang="en-US"/>
              <a:pPr>
                <a:defRPr/>
              </a:pPr>
              <a:t>‹#›</a:t>
            </a:fld>
            <a:endParaRPr lang="en-US" altLang="en-US"/>
          </a:p>
        </p:txBody>
      </p:sp>
      <p:cxnSp>
        <p:nvCxnSpPr>
          <p:cNvPr id="10" name="Straight Connector 9"/>
          <p:cNvCxnSpPr/>
          <p:nvPr/>
        </p:nvCxnSpPr>
        <p:spPr>
          <a:xfrm>
            <a:off x="895350" y="1738313"/>
            <a:ext cx="7475538"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TextBox 11"/>
          <p:cNvSpPr txBox="1">
            <a:spLocks noChangeArrowheads="1"/>
          </p:cNvSpPr>
          <p:nvPr userDrawn="1"/>
        </p:nvSpPr>
        <p:spPr bwMode="auto">
          <a:xfrm>
            <a:off x="3200400" y="6400800"/>
            <a:ext cx="2482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defRPr/>
            </a:pPr>
            <a:r>
              <a:rPr lang="en-US" altLang="en-US" sz="1800" i="1" dirty="0" smtClean="0">
                <a:solidFill>
                  <a:schemeClr val="bg1"/>
                </a:solidFill>
              </a:rPr>
              <a:t>JEM-171: Intro to CAD</a:t>
            </a:r>
          </a:p>
        </p:txBody>
      </p:sp>
    </p:spTree>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timing>
    <p:tnLst>
      <p:par>
        <p:cTn xmlns:p14="http://schemas.microsoft.com/office/powerpoint/2010/main" id="1" dur="indefinite" restart="never" nodeType="tmRoot"/>
      </p:par>
    </p:tnLst>
  </p:timing>
  <p:txStyles>
    <p:titleStyle>
      <a:lvl1pPr algn="l" rtl="0" eaLnBrk="0" fontAlgn="base" hangingPunct="0">
        <a:lnSpc>
          <a:spcPct val="85000"/>
        </a:lnSpc>
        <a:spcBef>
          <a:spcPct val="0"/>
        </a:spcBef>
        <a:spcAft>
          <a:spcPct val="0"/>
        </a:spcAft>
        <a:defRPr sz="4800" kern="1200" spc="-50">
          <a:solidFill>
            <a:srgbClr val="404040"/>
          </a:solidFill>
          <a:latin typeface="+mj-lt"/>
          <a:ea typeface="+mj-ea"/>
          <a:cs typeface="+mj-cs"/>
        </a:defRPr>
      </a:lvl1pPr>
      <a:lvl2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2pPr>
      <a:lvl3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3pPr>
      <a:lvl4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4pPr>
      <a:lvl5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5pPr>
      <a:lvl6pPr marL="457200" algn="l" rtl="0" fontAlgn="base">
        <a:lnSpc>
          <a:spcPct val="85000"/>
        </a:lnSpc>
        <a:spcBef>
          <a:spcPct val="0"/>
        </a:spcBef>
        <a:spcAft>
          <a:spcPct val="0"/>
        </a:spcAft>
        <a:defRPr sz="4800">
          <a:solidFill>
            <a:srgbClr val="404040"/>
          </a:solidFill>
          <a:latin typeface="Calibri Light" panose="020F0302020204030204" pitchFamily="34" charset="0"/>
        </a:defRPr>
      </a:lvl6pPr>
      <a:lvl7pPr marL="914400" algn="l" rtl="0" fontAlgn="base">
        <a:lnSpc>
          <a:spcPct val="85000"/>
        </a:lnSpc>
        <a:spcBef>
          <a:spcPct val="0"/>
        </a:spcBef>
        <a:spcAft>
          <a:spcPct val="0"/>
        </a:spcAft>
        <a:defRPr sz="4800">
          <a:solidFill>
            <a:srgbClr val="404040"/>
          </a:solidFill>
          <a:latin typeface="Calibri Light" panose="020F0302020204030204" pitchFamily="34" charset="0"/>
        </a:defRPr>
      </a:lvl7pPr>
      <a:lvl8pPr marL="1371600" algn="l" rtl="0" fontAlgn="base">
        <a:lnSpc>
          <a:spcPct val="85000"/>
        </a:lnSpc>
        <a:spcBef>
          <a:spcPct val="0"/>
        </a:spcBef>
        <a:spcAft>
          <a:spcPct val="0"/>
        </a:spcAft>
        <a:defRPr sz="4800">
          <a:solidFill>
            <a:srgbClr val="404040"/>
          </a:solidFill>
          <a:latin typeface="Calibri Light" panose="020F0302020204030204" pitchFamily="34" charset="0"/>
        </a:defRPr>
      </a:lvl8pPr>
      <a:lvl9pPr marL="1828800" algn="l" rtl="0" fontAlgn="base">
        <a:lnSpc>
          <a:spcPct val="85000"/>
        </a:lnSpc>
        <a:spcBef>
          <a:spcPct val="0"/>
        </a:spcBef>
        <a:spcAft>
          <a:spcPct val="0"/>
        </a:spcAft>
        <a:defRPr sz="4800">
          <a:solidFill>
            <a:srgbClr val="404040"/>
          </a:solidFill>
          <a:latin typeface="Calibri Light" panose="020F0302020204030204" pitchFamily="34" charset="0"/>
        </a:defRPr>
      </a:lvl9pPr>
    </p:titleStyle>
    <p:bodyStyle>
      <a:lvl1pPr marL="90488" indent="-90488" algn="l" rtl="0" eaLnBrk="0" fontAlgn="base" hangingPunct="0">
        <a:lnSpc>
          <a:spcPct val="90000"/>
        </a:lnSpc>
        <a:spcBef>
          <a:spcPts val="1200"/>
        </a:spcBef>
        <a:spcAft>
          <a:spcPts val="200"/>
        </a:spcAft>
        <a:buClr>
          <a:schemeClr val="accent1"/>
        </a:buClr>
        <a:buSzPct val="100000"/>
        <a:buFont typeface="Calibri" panose="020F0502020204030204" pitchFamily="34" charset="0"/>
        <a:buChar char=" "/>
        <a:defRPr sz="2000" kern="1200">
          <a:solidFill>
            <a:srgbClr val="404040"/>
          </a:solidFill>
          <a:latin typeface="+mn-lt"/>
          <a:ea typeface="+mn-ea"/>
          <a:cs typeface="+mn-cs"/>
        </a:defRPr>
      </a:lvl1pPr>
      <a:lvl2pPr marL="382588"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kern="1200">
          <a:solidFill>
            <a:srgbClr val="404040"/>
          </a:solidFill>
          <a:latin typeface="+mn-lt"/>
          <a:ea typeface="+mn-ea"/>
          <a:cs typeface="+mn-cs"/>
        </a:defRPr>
      </a:lvl2pPr>
      <a:lvl3pPr marL="566738"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3pPr>
      <a:lvl4pPr marL="749300"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4pPr>
      <a:lvl5pPr marL="931863"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jpeg"/><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jpeg"/><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jpeg"/><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jpe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jpe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jpe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4.jpeg"/></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4" Type="http://schemas.openxmlformats.org/officeDocument/2006/relationships/image" Target="../media/image26.jpeg"/><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27.jpeg"/></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29.jpeg"/><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4" Type="http://schemas.openxmlformats.org/officeDocument/2006/relationships/image" Target="../media/image31.jpeg"/><Relationship Id="rId5" Type="http://schemas.openxmlformats.org/officeDocument/2006/relationships/image" Target="../media/image32.jpeg"/><Relationship Id="rId6" Type="http://schemas.openxmlformats.org/officeDocument/2006/relationships/image" Target="../media/image33.jpeg"/><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4" Type="http://schemas.openxmlformats.org/officeDocument/2006/relationships/image" Target="../media/image35.jpeg"/><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36.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3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3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3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40.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4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2.png"/><Relationship Id="rId3" Type="http://schemas.openxmlformats.org/officeDocument/2006/relationships/image" Target="../media/image4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4.png"/><Relationship Id="rId3" Type="http://schemas.openxmlformats.org/officeDocument/2006/relationships/image" Target="../media/image4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6.png"/><Relationship Id="rId3" Type="http://schemas.openxmlformats.org/officeDocument/2006/relationships/image" Target="../media/image4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8.png"/><Relationship Id="rId3" Type="http://schemas.openxmlformats.org/officeDocument/2006/relationships/image" Target="../media/image4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0.png"/></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4" Type="http://schemas.openxmlformats.org/officeDocument/2006/relationships/image" Target="../media/image52.png"/><Relationship Id="rId1" Type="http://schemas.openxmlformats.org/officeDocument/2006/relationships/slideLayout" Target="../slideLayouts/slideLayout6.xml"/><Relationship Id="rId2" Type="http://schemas.openxmlformats.org/officeDocument/2006/relationships/image" Target="../media/image5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54.png"/><Relationship Id="rId4" Type="http://schemas.openxmlformats.org/officeDocument/2006/relationships/image" Target="../media/image55.png"/><Relationship Id="rId1" Type="http://schemas.openxmlformats.org/officeDocument/2006/relationships/slideLayout" Target="../slideLayouts/slideLayout6.xml"/><Relationship Id="rId2" Type="http://schemas.openxmlformats.org/officeDocument/2006/relationships/image" Target="../media/image5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6.png"/><Relationship Id="rId3" Type="http://schemas.openxmlformats.org/officeDocument/2006/relationships/image" Target="../media/image5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1.png"/><Relationship Id="rId3" Type="http://schemas.openxmlformats.org/officeDocument/2006/relationships/image" Target="../media/image6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5.png"/><Relationship Id="rId3" Type="http://schemas.openxmlformats.org/officeDocument/2006/relationships/image" Target="../media/image66.png"/></Relationships>
</file>

<file path=ppt/slides/_rels/slide47.xml.rels><?xml version="1.0" encoding="UTF-8" standalone="yes"?>
<Relationships xmlns="http://schemas.openxmlformats.org/package/2006/relationships"><Relationship Id="rId3" Type="http://schemas.openxmlformats.org/officeDocument/2006/relationships/image" Target="../media/image68.png"/><Relationship Id="rId4" Type="http://schemas.openxmlformats.org/officeDocument/2006/relationships/image" Target="../media/image69.png"/><Relationship Id="rId5" Type="http://schemas.openxmlformats.org/officeDocument/2006/relationships/image" Target="../media/image70.png"/><Relationship Id="rId1" Type="http://schemas.openxmlformats.org/officeDocument/2006/relationships/slideLayout" Target="../slideLayouts/slideLayout6.xml"/><Relationship Id="rId2" Type="http://schemas.openxmlformats.org/officeDocument/2006/relationships/image" Target="../media/image6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2120900" y="2298701"/>
            <a:ext cx="5372100" cy="1549400"/>
          </a:xfrm>
        </p:spPr>
        <p:txBody>
          <a:bodyPr>
            <a:noAutofit/>
          </a:bodyPr>
          <a:lstStyle/>
          <a:p>
            <a:pPr eaLnBrk="1" fontAlgn="auto" hangingPunct="1">
              <a:spcAft>
                <a:spcPts val="0"/>
              </a:spcAft>
              <a:defRPr/>
            </a:pPr>
            <a:r>
              <a:rPr lang="en-US" altLang="en-US" sz="3600" b="1" dirty="0" smtClean="0"/>
              <a:t>Dimensions and Tolerances</a:t>
            </a:r>
          </a:p>
        </p:txBody>
      </p:sp>
      <p:sp>
        <p:nvSpPr>
          <p:cNvPr id="3" name="TextBox 2"/>
          <p:cNvSpPr txBox="1"/>
          <p:nvPr/>
        </p:nvSpPr>
        <p:spPr>
          <a:xfrm>
            <a:off x="3238500" y="4443582"/>
            <a:ext cx="3657600" cy="461665"/>
          </a:xfrm>
          <a:prstGeom prst="rect">
            <a:avLst/>
          </a:prstGeom>
          <a:noFill/>
        </p:spPr>
        <p:txBody>
          <a:bodyPr wrap="square" rtlCol="0">
            <a:spAutoFit/>
          </a:bodyPr>
          <a:lstStyle/>
          <a:p>
            <a:r>
              <a:rPr lang="en-US" i="1" dirty="0" smtClean="0"/>
              <a:t>Making things fit</a:t>
            </a:r>
            <a:endParaRPr lang="en-US" i="1" dirty="0"/>
          </a:p>
        </p:txBody>
      </p:sp>
      <p:pic>
        <p:nvPicPr>
          <p:cNvPr id="4" name="Picture 3"/>
          <p:cNvPicPr>
            <a:picLocks noChangeAspect="1"/>
          </p:cNvPicPr>
          <p:nvPr/>
        </p:nvPicPr>
        <p:blipFill>
          <a:blip r:embed="rId3"/>
          <a:stretch>
            <a:fillRect/>
          </a:stretch>
        </p:blipFill>
        <p:spPr>
          <a:xfrm>
            <a:off x="2177034" y="302505"/>
            <a:ext cx="4873053" cy="2466821"/>
          </a:xfrm>
          <a:prstGeom prst="rect">
            <a:avLst/>
          </a:prstGeom>
          <a:ln>
            <a:solidFill>
              <a:schemeClr val="accent1"/>
            </a:solidFill>
          </a:ln>
        </p:spPr>
      </p:pic>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a:bodyPr>
          <a:lstStyle/>
          <a:p>
            <a:pPr eaLnBrk="1" fontAlgn="auto" hangingPunct="1">
              <a:spcAft>
                <a:spcPts val="0"/>
              </a:spcAft>
              <a:defRPr/>
            </a:pPr>
            <a:r>
              <a:rPr lang="en-US" altLang="en-US" sz="4400" dirty="0" smtClean="0">
                <a:solidFill>
                  <a:schemeClr val="tx1">
                    <a:lumMod val="75000"/>
                    <a:lumOff val="25000"/>
                  </a:schemeClr>
                </a:solidFill>
              </a:rPr>
              <a:t>General rules of dimensioning (1)</a:t>
            </a:r>
          </a:p>
        </p:txBody>
      </p:sp>
      <p:sp>
        <p:nvSpPr>
          <p:cNvPr id="17411" name="Rectangle 3"/>
          <p:cNvSpPr>
            <a:spLocks noGrp="1" noChangeArrowheads="1"/>
          </p:cNvSpPr>
          <p:nvPr>
            <p:ph idx="1"/>
          </p:nvPr>
        </p:nvSpPr>
        <p:spPr>
          <a:xfrm>
            <a:off x="822325" y="1846263"/>
            <a:ext cx="7543800" cy="4237037"/>
          </a:xfrm>
        </p:spPr>
        <p:txBody>
          <a:bodyPr/>
          <a:lstStyle/>
          <a:p>
            <a:pPr lvl="3" eaLnBrk="1" hangingPunct="1">
              <a:buFont typeface="Calibri" panose="020F0502020204030204" pitchFamily="34" charset="0"/>
              <a:buChar char="•"/>
            </a:pPr>
            <a:r>
              <a:rPr lang="en-US" sz="2000" dirty="0" smtClean="0"/>
              <a:t>Dimensions </a:t>
            </a:r>
            <a:r>
              <a:rPr lang="en-US" sz="2000" dirty="0"/>
              <a:t>should NOT be duplicated, or the same information be given in two different </a:t>
            </a:r>
            <a:r>
              <a:rPr lang="en-US" sz="2000" dirty="0" smtClean="0"/>
              <a:t>ways.</a:t>
            </a:r>
          </a:p>
          <a:p>
            <a:pPr lvl="3" eaLnBrk="1" hangingPunct="1">
              <a:buFont typeface="Calibri" panose="020F0502020204030204" pitchFamily="34" charset="0"/>
              <a:buChar char="•"/>
            </a:pPr>
            <a:r>
              <a:rPr lang="en-US" sz="2000" dirty="0" smtClean="0"/>
              <a:t>No </a:t>
            </a:r>
            <a:r>
              <a:rPr lang="en-US" sz="2000" dirty="0"/>
              <a:t>unnecessary dimensions should be used - only those needed to produce or inspect the </a:t>
            </a:r>
            <a:r>
              <a:rPr lang="en-US" sz="2000" dirty="0" smtClean="0"/>
              <a:t>part.</a:t>
            </a:r>
          </a:p>
          <a:p>
            <a:pPr lvl="3" eaLnBrk="1" hangingPunct="1">
              <a:buFont typeface="Calibri" panose="020F0502020204030204" pitchFamily="34" charset="0"/>
              <a:buChar char="•"/>
            </a:pPr>
            <a:r>
              <a:rPr lang="en-US" sz="2000" dirty="0" smtClean="0"/>
              <a:t>Dimensions </a:t>
            </a:r>
            <a:r>
              <a:rPr lang="en-US" sz="2000" dirty="0"/>
              <a:t>should be placed at finished surfaces or important center </a:t>
            </a:r>
            <a:r>
              <a:rPr lang="en-US" sz="2000" dirty="0" smtClean="0"/>
              <a:t>lines.</a:t>
            </a:r>
          </a:p>
          <a:p>
            <a:pPr lvl="3" eaLnBrk="1" hangingPunct="1">
              <a:buFont typeface="Calibri" panose="020F0502020204030204" pitchFamily="34" charset="0"/>
              <a:buChar char="•"/>
            </a:pPr>
            <a:r>
              <a:rPr lang="en-US" sz="2000" dirty="0" smtClean="0"/>
              <a:t>Dimensions </a:t>
            </a:r>
            <a:r>
              <a:rPr lang="en-US" sz="2000" dirty="0"/>
              <a:t>should be placed so that it is not necessary for the observer to calculate, scale, or assume any </a:t>
            </a:r>
            <a:r>
              <a:rPr lang="en-US" sz="2000" dirty="0" smtClean="0"/>
              <a:t>measurement.</a:t>
            </a:r>
          </a:p>
          <a:p>
            <a:pPr lvl="3" eaLnBrk="1" hangingPunct="1">
              <a:buFont typeface="Calibri" panose="020F0502020204030204" pitchFamily="34" charset="0"/>
              <a:buChar char="•"/>
            </a:pPr>
            <a:r>
              <a:rPr lang="en-US" sz="2000" dirty="0" smtClean="0"/>
              <a:t>Dimensions </a:t>
            </a:r>
            <a:r>
              <a:rPr lang="en-US" sz="2000" dirty="0"/>
              <a:t>should be attached to the view that best shows the shape of the feature to be dimensioned. </a:t>
            </a:r>
            <a:endParaRPr lang="en-US" sz="2000" dirty="0" smtClean="0"/>
          </a:p>
          <a:p>
            <a:pPr lvl="3" eaLnBrk="1" hangingPunct="1">
              <a:buFont typeface="Calibri" panose="020F0502020204030204" pitchFamily="34" charset="0"/>
              <a:buChar char="•"/>
            </a:pPr>
            <a:r>
              <a:rPr lang="en-US" sz="2000" dirty="0" smtClean="0"/>
              <a:t>Avoid </a:t>
            </a:r>
            <a:r>
              <a:rPr lang="en-US" sz="2000" dirty="0"/>
              <a:t>dimensioning to hidden lines wherever </a:t>
            </a:r>
            <a:r>
              <a:rPr lang="en-US" sz="2000" dirty="0" smtClean="0"/>
              <a:t>possible.</a:t>
            </a:r>
          </a:p>
          <a:p>
            <a:pPr lvl="3" eaLnBrk="1" hangingPunct="1">
              <a:buFont typeface="Calibri" panose="020F0502020204030204" pitchFamily="34" charset="0"/>
              <a:buChar char="•"/>
            </a:pPr>
            <a:r>
              <a:rPr lang="en-US" sz="2000" dirty="0" smtClean="0"/>
              <a:t>Dimensions </a:t>
            </a:r>
            <a:r>
              <a:rPr lang="en-US" sz="2000" dirty="0"/>
              <a:t>should not be placed on the object unless that is the only clear option. </a:t>
            </a:r>
            <a:endParaRPr lang="en-US" sz="2000" dirty="0" smtClean="0"/>
          </a:p>
        </p:txBody>
      </p:sp>
    </p:spTree>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4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4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4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4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41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4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a:bodyPr>
          <a:lstStyle/>
          <a:p>
            <a:pPr eaLnBrk="1" fontAlgn="auto" hangingPunct="1">
              <a:spcAft>
                <a:spcPts val="0"/>
              </a:spcAft>
              <a:defRPr/>
            </a:pPr>
            <a:r>
              <a:rPr lang="en-US" altLang="en-US" sz="4400" dirty="0" smtClean="0">
                <a:solidFill>
                  <a:schemeClr val="tx1">
                    <a:lumMod val="75000"/>
                    <a:lumOff val="25000"/>
                  </a:schemeClr>
                </a:solidFill>
              </a:rPr>
              <a:t>General rules of dimensioning (2)</a:t>
            </a:r>
          </a:p>
        </p:txBody>
      </p:sp>
      <p:sp>
        <p:nvSpPr>
          <p:cNvPr id="17411" name="Rectangle 3"/>
          <p:cNvSpPr>
            <a:spLocks noGrp="1" noChangeArrowheads="1"/>
          </p:cNvSpPr>
          <p:nvPr>
            <p:ph idx="1"/>
          </p:nvPr>
        </p:nvSpPr>
        <p:spPr>
          <a:xfrm>
            <a:off x="822325" y="2006600"/>
            <a:ext cx="7543800" cy="4076700"/>
          </a:xfrm>
        </p:spPr>
        <p:txBody>
          <a:bodyPr/>
          <a:lstStyle/>
          <a:p>
            <a:pPr lvl="3" eaLnBrk="1" hangingPunct="1">
              <a:buFont typeface="Calibri" panose="020F0502020204030204" pitchFamily="34" charset="0"/>
              <a:buChar char="•"/>
            </a:pPr>
            <a:r>
              <a:rPr lang="en-US" sz="2000" dirty="0" smtClean="0"/>
              <a:t>Overall </a:t>
            </a:r>
            <a:r>
              <a:rPr lang="en-US" sz="2000" dirty="0"/>
              <a:t>dimensions should be placed the greatest distance away from the object so that intermediate dimension can nest closer to the object to avoid crossing extension </a:t>
            </a:r>
            <a:r>
              <a:rPr lang="en-US" sz="2000" dirty="0" smtClean="0"/>
              <a:t>lines.</a:t>
            </a:r>
          </a:p>
          <a:p>
            <a:pPr lvl="3" eaLnBrk="1" hangingPunct="1">
              <a:buFont typeface="Calibri" panose="020F0502020204030204" pitchFamily="34" charset="0"/>
              <a:buChar char="•"/>
            </a:pPr>
            <a:r>
              <a:rPr lang="en-US" sz="2000" dirty="0" smtClean="0"/>
              <a:t>A </a:t>
            </a:r>
            <a:r>
              <a:rPr lang="en-US" sz="2000" dirty="0"/>
              <a:t>dimension should be attached to only one view (i.e., extension lines should not connect two </a:t>
            </a:r>
            <a:r>
              <a:rPr lang="en-US" sz="2000" dirty="0" smtClean="0"/>
              <a:t>views)</a:t>
            </a:r>
          </a:p>
          <a:p>
            <a:pPr lvl="3" eaLnBrk="1" hangingPunct="1">
              <a:buFont typeface="Calibri" panose="020F0502020204030204" pitchFamily="34" charset="0"/>
              <a:buChar char="•"/>
            </a:pPr>
            <a:r>
              <a:rPr lang="en-US" sz="2000" dirty="0" smtClean="0"/>
              <a:t>When possible, avoid crossing </a:t>
            </a:r>
            <a:r>
              <a:rPr lang="en-US" sz="2000" dirty="0"/>
              <a:t>dimension </a:t>
            </a:r>
            <a:r>
              <a:rPr lang="en-US" sz="2000" dirty="0" smtClean="0"/>
              <a:t>lines.</a:t>
            </a:r>
          </a:p>
          <a:p>
            <a:pPr lvl="3" eaLnBrk="1" hangingPunct="1">
              <a:buFont typeface="Calibri" panose="020F0502020204030204" pitchFamily="34" charset="0"/>
              <a:buChar char="•"/>
            </a:pPr>
            <a:r>
              <a:rPr lang="en-US" sz="2000" dirty="0" smtClean="0"/>
              <a:t>When possible, avoid crossing </a:t>
            </a:r>
            <a:r>
              <a:rPr lang="en-US" sz="2000" dirty="0"/>
              <a:t>extension lines. </a:t>
            </a:r>
          </a:p>
          <a:p>
            <a:pPr lvl="3" eaLnBrk="1" hangingPunct="1">
              <a:buFont typeface="Calibri" panose="020F0502020204030204" pitchFamily="34" charset="0"/>
              <a:buChar char="•"/>
            </a:pPr>
            <a:r>
              <a:rPr lang="en-US" sz="2000" dirty="0" smtClean="0"/>
              <a:t>A </a:t>
            </a:r>
            <a:r>
              <a:rPr lang="en-US" sz="2000" dirty="0"/>
              <a:t>center line may be extended and used as an extension line. </a:t>
            </a:r>
            <a:endParaRPr lang="en-US" sz="2000" dirty="0" smtClean="0"/>
          </a:p>
          <a:p>
            <a:pPr lvl="3" eaLnBrk="1" hangingPunct="1">
              <a:buFont typeface="Calibri" panose="020F0502020204030204" pitchFamily="34" charset="0"/>
              <a:buChar char="•"/>
            </a:pPr>
            <a:r>
              <a:rPr lang="en-US" sz="2000" dirty="0" smtClean="0"/>
              <a:t>Leaders </a:t>
            </a:r>
            <a:r>
              <a:rPr lang="en-US" sz="2000" dirty="0"/>
              <a:t>should slope at a 30, 45 or 60 degree angle. </a:t>
            </a:r>
            <a:endParaRPr lang="en-US" sz="2000" dirty="0" smtClean="0"/>
          </a:p>
          <a:p>
            <a:pPr lvl="3" eaLnBrk="1" hangingPunct="1">
              <a:buFont typeface="Calibri" panose="020F0502020204030204" pitchFamily="34" charset="0"/>
              <a:buChar char="•"/>
            </a:pPr>
            <a:r>
              <a:rPr lang="en-US" sz="2000" dirty="0" smtClean="0"/>
              <a:t>Dimension </a:t>
            </a:r>
            <a:r>
              <a:rPr lang="en-US" sz="2000" dirty="0"/>
              <a:t>numbers should be centered between arrowheads, except when using stacked dimensions then the numbers should be staggered. </a:t>
            </a:r>
            <a:endParaRPr lang="en-US" sz="2000" dirty="0" smtClean="0"/>
          </a:p>
        </p:txBody>
      </p:sp>
    </p:spTree>
    <p:extLst>
      <p:ext uri="{BB962C8B-B14F-4D97-AF65-F5344CB8AC3E}">
        <p14:creationId xmlns:p14="http://schemas.microsoft.com/office/powerpoint/2010/main" val="3874234655"/>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4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4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4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4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41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4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a:bodyPr>
          <a:lstStyle/>
          <a:p>
            <a:pPr eaLnBrk="1" fontAlgn="auto" hangingPunct="1">
              <a:spcAft>
                <a:spcPts val="0"/>
              </a:spcAft>
              <a:defRPr/>
            </a:pPr>
            <a:r>
              <a:rPr lang="en-US" altLang="en-US" sz="4400" dirty="0" smtClean="0">
                <a:solidFill>
                  <a:schemeClr val="tx1">
                    <a:lumMod val="75000"/>
                    <a:lumOff val="25000"/>
                  </a:schemeClr>
                </a:solidFill>
              </a:rPr>
              <a:t>General rules of dimensioning (3)</a:t>
            </a:r>
          </a:p>
        </p:txBody>
      </p:sp>
      <p:sp>
        <p:nvSpPr>
          <p:cNvPr id="17411" name="Rectangle 3"/>
          <p:cNvSpPr>
            <a:spLocks noGrp="1" noChangeArrowheads="1"/>
          </p:cNvSpPr>
          <p:nvPr>
            <p:ph idx="1"/>
          </p:nvPr>
        </p:nvSpPr>
        <p:spPr>
          <a:xfrm>
            <a:off x="570547" y="2287088"/>
            <a:ext cx="8047355" cy="3835400"/>
          </a:xfrm>
        </p:spPr>
        <p:txBody>
          <a:bodyPr/>
          <a:lstStyle/>
          <a:p>
            <a:pPr lvl="3" eaLnBrk="1" hangingPunct="1">
              <a:buFont typeface="Calibri" panose="020F0502020204030204" pitchFamily="34" charset="0"/>
              <a:buChar char="•"/>
            </a:pPr>
            <a:r>
              <a:rPr lang="en-US" sz="2000" dirty="0" smtClean="0"/>
              <a:t>In </a:t>
            </a:r>
            <a:r>
              <a:rPr lang="en-US" sz="2000" dirty="0"/>
              <a:t>general, a circle is dimensioned by its diameter, an arc by its </a:t>
            </a:r>
            <a:r>
              <a:rPr lang="en-US" sz="2000" dirty="0" smtClean="0"/>
              <a:t>radius.</a:t>
            </a:r>
          </a:p>
          <a:p>
            <a:pPr lvl="3" eaLnBrk="1" hangingPunct="1">
              <a:buFont typeface="Calibri" panose="020F0502020204030204" pitchFamily="34" charset="0"/>
              <a:buChar char="•"/>
            </a:pPr>
            <a:r>
              <a:rPr lang="en-US" sz="2000" dirty="0" smtClean="0"/>
              <a:t>Holes </a:t>
            </a:r>
            <a:r>
              <a:rPr lang="en-US" sz="2000" dirty="0"/>
              <a:t>should be located by their center </a:t>
            </a:r>
            <a:r>
              <a:rPr lang="en-US" sz="2000" dirty="0" smtClean="0"/>
              <a:t>lines.</a:t>
            </a:r>
          </a:p>
          <a:p>
            <a:pPr lvl="3" eaLnBrk="1" hangingPunct="1">
              <a:buFont typeface="Calibri" panose="020F0502020204030204" pitchFamily="34" charset="0"/>
              <a:buChar char="•"/>
            </a:pPr>
            <a:r>
              <a:rPr lang="en-US" sz="2000" dirty="0" smtClean="0"/>
              <a:t>Holes </a:t>
            </a:r>
            <a:r>
              <a:rPr lang="en-US" sz="2000" dirty="0"/>
              <a:t>should be </a:t>
            </a:r>
            <a:r>
              <a:rPr lang="en-US" sz="2000" dirty="0" smtClean="0"/>
              <a:t>dimensioned in </a:t>
            </a:r>
            <a:r>
              <a:rPr lang="en-US" sz="2000" dirty="0"/>
              <a:t>the view that shows the feature as a </a:t>
            </a:r>
            <a:r>
              <a:rPr lang="en-US" sz="2000" dirty="0" smtClean="0"/>
              <a:t>circle.</a:t>
            </a:r>
          </a:p>
          <a:p>
            <a:pPr lvl="3" eaLnBrk="1" hangingPunct="1">
              <a:buFont typeface="Calibri" panose="020F0502020204030204" pitchFamily="34" charset="0"/>
              <a:buChar char="•"/>
            </a:pPr>
            <a:r>
              <a:rPr lang="en-US" sz="2000" dirty="0" smtClean="0"/>
              <a:t>Extension </a:t>
            </a:r>
            <a:r>
              <a:rPr lang="en-US" sz="2000" dirty="0"/>
              <a:t>lines start approximately 1/16" from the object and extend 1/8" past the last dimension. </a:t>
            </a:r>
            <a:endParaRPr lang="en-US" sz="2000" dirty="0" smtClean="0"/>
          </a:p>
          <a:p>
            <a:pPr lvl="3" eaLnBrk="1" hangingPunct="1">
              <a:buFont typeface="Calibri" panose="020F0502020204030204" pitchFamily="34" charset="0"/>
              <a:buChar char="•"/>
            </a:pPr>
            <a:r>
              <a:rPr lang="en-US" sz="2000" dirty="0" smtClean="0"/>
              <a:t>The </a:t>
            </a:r>
            <a:r>
              <a:rPr lang="en-US" sz="2000" dirty="0"/>
              <a:t>first dimension is </a:t>
            </a:r>
            <a:r>
              <a:rPr lang="en-US" sz="2000" dirty="0" smtClean="0"/>
              <a:t>approximately </a:t>
            </a:r>
            <a:r>
              <a:rPr lang="en-US" sz="2000" dirty="0"/>
              <a:t>½" from the object and spaced uniformly </a:t>
            </a:r>
            <a:r>
              <a:rPr lang="en-US" sz="2000" dirty="0" smtClean="0"/>
              <a:t>approximately </a:t>
            </a:r>
            <a:r>
              <a:rPr lang="en-US" sz="2000" dirty="0"/>
              <a:t>3/8" apart. </a:t>
            </a:r>
            <a:endParaRPr lang="en-US" sz="2000" dirty="0" smtClean="0"/>
          </a:p>
          <a:p>
            <a:pPr marL="0" indent="0" eaLnBrk="1" hangingPunct="1">
              <a:buNone/>
            </a:pPr>
            <a:endParaRPr lang="en-US" altLang="en-US" b="1" dirty="0" smtClean="0"/>
          </a:p>
        </p:txBody>
      </p:sp>
    </p:spTree>
    <p:extLst>
      <p:ext uri="{BB962C8B-B14F-4D97-AF65-F5344CB8AC3E}">
        <p14:creationId xmlns:p14="http://schemas.microsoft.com/office/powerpoint/2010/main" val="4149962995"/>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4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4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4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4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304800" y="228601"/>
            <a:ext cx="7281333"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a:solidFill>
                  <a:schemeClr val="tx1"/>
                </a:solidFill>
                <a:latin typeface="Arial" panose="020B0604020202020204" pitchFamily="34" charset="0"/>
              </a:defRPr>
            </a:lvl1pPr>
            <a:lvl2pPr marL="57150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eaLnBrk="0" hangingPunct="0">
              <a:spcBef>
                <a:spcPct val="50000"/>
              </a:spcBef>
            </a:pPr>
            <a:r>
              <a:rPr lang="en-US" altLang="en-US" sz="3200" dirty="0" smtClean="0">
                <a:solidFill>
                  <a:schemeClr val="tx2"/>
                </a:solidFill>
              </a:rPr>
              <a:t>1. Dimensions </a:t>
            </a:r>
            <a:r>
              <a:rPr lang="en-US" altLang="en-US" sz="3200" dirty="0">
                <a:solidFill>
                  <a:schemeClr val="tx2"/>
                </a:solidFill>
              </a:rPr>
              <a:t>should NOT be duplicated, or the same information given in two different ways.</a:t>
            </a:r>
          </a:p>
        </p:txBody>
      </p:sp>
      <p:pic>
        <p:nvPicPr>
          <p:cNvPr id="6147" name="Picture 3" descr="dimensionrules1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860550"/>
            <a:ext cx="6553200" cy="4341219"/>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dimensionrules1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860550"/>
            <a:ext cx="6553200" cy="4341219"/>
          </a:xfrm>
          <a:prstGeom prst="rect">
            <a:avLst/>
          </a:prstGeom>
          <a:noFill/>
          <a:extLst>
            <a:ext uri="{909E8E84-426E-40dd-AFC4-6F175D3DCCD1}">
              <a14:hiddenFill xmlns:a14="http://schemas.microsoft.com/office/drawing/2010/main">
                <a:solidFill>
                  <a:srgbClr val="FFFFFF"/>
                </a:solidFill>
              </a14:hiddenFill>
            </a:ext>
          </a:extLst>
        </p:spPr>
      </p:pic>
      <p:sp>
        <p:nvSpPr>
          <p:cNvPr id="6149" name="Text Box 5"/>
          <p:cNvSpPr txBox="1">
            <a:spLocks noChangeArrowheads="1"/>
          </p:cNvSpPr>
          <p:nvPr/>
        </p:nvSpPr>
        <p:spPr bwMode="auto">
          <a:xfrm>
            <a:off x="4343400" y="4419600"/>
            <a:ext cx="185343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spcBef>
                <a:spcPct val="50000"/>
              </a:spcBef>
            </a:pPr>
            <a:r>
              <a:rPr lang="en-US" altLang="en-US" sz="2800" b="1" dirty="0">
                <a:solidFill>
                  <a:srgbClr val="E60702"/>
                </a:solidFill>
              </a:rPr>
              <a:t>Incorrect</a:t>
            </a:r>
          </a:p>
        </p:txBody>
      </p:sp>
    </p:spTree>
    <p:extLst>
      <p:ext uri="{BB962C8B-B14F-4D97-AF65-F5344CB8AC3E}">
        <p14:creationId xmlns:p14="http://schemas.microsoft.com/office/powerpoint/2010/main" val="3929695586"/>
      </p:ext>
    </p:extLst>
  </p:cSld>
  <p:clrMapOvr>
    <a:masterClrMapping/>
  </p:clrMapOvr>
  <p:transition xmlns:p14="http://schemas.microsoft.com/office/powerpoint/2010/main">
    <p:randomBa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wipe(up)">
                                      <p:cBhvr>
                                        <p:cTn id="7" dur="500"/>
                                        <p:tgtEl>
                                          <p:spTgt spid="6146"/>
                                        </p:tgtEl>
                                      </p:cBhvr>
                                    </p:animEffect>
                                  </p:childTnLst>
                                </p:cTn>
                              </p:par>
                            </p:childTnLst>
                          </p:cTn>
                        </p:par>
                        <p:par>
                          <p:cTn id="8" fill="hold" nodeType="afterGroup">
                            <p:stCondLst>
                              <p:cond delay="500"/>
                            </p:stCondLst>
                            <p:childTnLst>
                              <p:par>
                                <p:cTn id="9" presetID="14" presetClass="entr" presetSubtype="10" fill="hold" nodeType="afterEffect">
                                  <p:stCondLst>
                                    <p:cond delay="0"/>
                                  </p:stCondLst>
                                  <p:childTnLst>
                                    <p:set>
                                      <p:cBhvr>
                                        <p:cTn id="10" dur="1" fill="hold">
                                          <p:stCondLst>
                                            <p:cond delay="0"/>
                                          </p:stCondLst>
                                        </p:cTn>
                                        <p:tgtEl>
                                          <p:spTgt spid="6147"/>
                                        </p:tgtEl>
                                        <p:attrNameLst>
                                          <p:attrName>style.visibility</p:attrName>
                                        </p:attrNameLst>
                                      </p:cBhvr>
                                      <p:to>
                                        <p:strVal val="visible"/>
                                      </p:to>
                                    </p:set>
                                    <p:animEffect transition="in" filter="randombar(horizontal)">
                                      <p:cBhvr>
                                        <p:cTn id="11" dur="500"/>
                                        <p:tgtEl>
                                          <p:spTgt spid="614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6149"/>
                                        </p:tgtEl>
                                        <p:attrNameLst>
                                          <p:attrName>style.visibility</p:attrName>
                                        </p:attrNameLst>
                                      </p:cBhvr>
                                      <p:to>
                                        <p:strVal val="visible"/>
                                      </p:to>
                                    </p:set>
                                    <p:animEffect transition="in" filter="wipe(left)">
                                      <p:cBhvr>
                                        <p:cTn id="16" dur="500"/>
                                        <p:tgtEl>
                                          <p:spTgt spid="6149"/>
                                        </p:tgtEl>
                                      </p:cBhvr>
                                    </p:animEffect>
                                  </p:childTnLst>
                                </p:cTn>
                              </p:par>
                            </p:childTnLst>
                          </p:cTn>
                        </p:par>
                        <p:par>
                          <p:cTn id="17" fill="hold" nodeType="afterGroup">
                            <p:stCondLst>
                              <p:cond delay="500"/>
                            </p:stCondLst>
                            <p:childTnLst>
                              <p:par>
                                <p:cTn id="18" presetID="14" presetClass="entr" presetSubtype="10" fill="hold" nodeType="afterEffect">
                                  <p:stCondLst>
                                    <p:cond delay="0"/>
                                  </p:stCondLst>
                                  <p:childTnLst>
                                    <p:set>
                                      <p:cBhvr>
                                        <p:cTn id="19" dur="1" fill="hold">
                                          <p:stCondLst>
                                            <p:cond delay="0"/>
                                          </p:stCondLst>
                                        </p:cTn>
                                        <p:tgtEl>
                                          <p:spTgt spid="6148"/>
                                        </p:tgtEl>
                                        <p:attrNameLst>
                                          <p:attrName>style.visibility</p:attrName>
                                        </p:attrNameLst>
                                      </p:cBhvr>
                                      <p:to>
                                        <p:strVal val="visible"/>
                                      </p:to>
                                    </p:set>
                                    <p:animEffect transition="in" filter="randombar(horizontal)">
                                      <p:cBhvr>
                                        <p:cTn id="20" dur="5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304800" y="228600"/>
            <a:ext cx="8382000" cy="155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a:solidFill>
                  <a:schemeClr val="tx1"/>
                </a:solidFill>
                <a:latin typeface="Arial" panose="020B0604020202020204" pitchFamily="34" charset="0"/>
              </a:defRPr>
            </a:lvl1pPr>
            <a:lvl2pPr marL="57150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eaLnBrk="0" hangingPunct="0">
              <a:spcBef>
                <a:spcPct val="50000"/>
              </a:spcBef>
            </a:pPr>
            <a:r>
              <a:rPr lang="en-US" altLang="en-US" sz="3200">
                <a:solidFill>
                  <a:schemeClr val="tx2"/>
                </a:solidFill>
              </a:rPr>
              <a:t>1. Dimensions should NOT be duplicated, or the same information given in two different ways.</a:t>
            </a:r>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9754" y="1881053"/>
            <a:ext cx="6392091" cy="4237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5724476"/>
      </p:ext>
    </p:extLst>
  </p:cSld>
  <p:clrMapOvr>
    <a:masterClrMapping/>
  </p:clrMapOvr>
  <p:transition xmlns:p14="http://schemas.microsoft.com/office/powerpoint/2010/main">
    <p:randomBar/>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1137644" y="228600"/>
            <a:ext cx="7549156"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a:solidFill>
                  <a:schemeClr val="tx1"/>
                </a:solidFill>
                <a:latin typeface="Arial" panose="020B0604020202020204" pitchFamily="34" charset="0"/>
              </a:defRPr>
            </a:lvl1pPr>
            <a:lvl2pPr marL="57150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eaLnBrk="0" hangingPunct="0">
              <a:spcBef>
                <a:spcPct val="50000"/>
              </a:spcBef>
            </a:pPr>
            <a:r>
              <a:rPr lang="en-US" altLang="en-US" sz="3200">
                <a:solidFill>
                  <a:schemeClr val="tx2"/>
                </a:solidFill>
              </a:rPr>
              <a:t>2. No unnecessary dimensions should be used – only those needed to produce or inspect the part.</a:t>
            </a:r>
          </a:p>
        </p:txBody>
      </p:sp>
      <p:pic>
        <p:nvPicPr>
          <p:cNvPr id="10243" name="Picture 3" descr="dimensionrules2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1300" y="1846264"/>
            <a:ext cx="6489700" cy="430788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dimensionrules2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1300" y="1846264"/>
            <a:ext cx="6489700" cy="4307880"/>
          </a:xfrm>
          <a:prstGeom prst="rect">
            <a:avLst/>
          </a:prstGeom>
          <a:noFill/>
          <a:extLst>
            <a:ext uri="{909E8E84-426E-40dd-AFC4-6F175D3DCCD1}">
              <a14:hiddenFill xmlns:a14="http://schemas.microsoft.com/office/drawing/2010/main">
                <a:solidFill>
                  <a:srgbClr val="FFFFFF"/>
                </a:solidFill>
              </a14:hiddenFill>
            </a:ext>
          </a:extLst>
        </p:spPr>
      </p:pic>
      <p:sp>
        <p:nvSpPr>
          <p:cNvPr id="10245" name="Text Box 5"/>
          <p:cNvSpPr txBox="1">
            <a:spLocks noChangeArrowheads="1"/>
          </p:cNvSpPr>
          <p:nvPr/>
        </p:nvSpPr>
        <p:spPr bwMode="auto">
          <a:xfrm>
            <a:off x="4860196" y="4419600"/>
            <a:ext cx="192160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spcBef>
                <a:spcPct val="50000"/>
              </a:spcBef>
            </a:pPr>
            <a:r>
              <a:rPr lang="en-US" altLang="en-US" sz="2800" b="1" dirty="0">
                <a:solidFill>
                  <a:srgbClr val="E60702"/>
                </a:solidFill>
              </a:rPr>
              <a:t>Incorrect</a:t>
            </a:r>
          </a:p>
        </p:txBody>
      </p:sp>
    </p:spTree>
    <p:extLst>
      <p:ext uri="{BB962C8B-B14F-4D97-AF65-F5344CB8AC3E}">
        <p14:creationId xmlns:p14="http://schemas.microsoft.com/office/powerpoint/2010/main" val="3596345966"/>
      </p:ext>
    </p:extLst>
  </p:cSld>
  <p:clrMapOvr>
    <a:masterClrMapping/>
  </p:clrMapOvr>
  <p:transition xmlns:p14="http://schemas.microsoft.com/office/powerpoint/2010/main">
    <p:randomBa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wipe(up)">
                                      <p:cBhvr>
                                        <p:cTn id="7" dur="500"/>
                                        <p:tgtEl>
                                          <p:spTgt spid="10242"/>
                                        </p:tgtEl>
                                      </p:cBhvr>
                                    </p:animEffect>
                                  </p:childTnLst>
                                </p:cTn>
                              </p:par>
                            </p:childTnLst>
                          </p:cTn>
                        </p:par>
                        <p:par>
                          <p:cTn id="8" fill="hold" nodeType="afterGroup">
                            <p:stCondLst>
                              <p:cond delay="500"/>
                            </p:stCondLst>
                            <p:childTnLst>
                              <p:par>
                                <p:cTn id="9" presetID="14" presetClass="entr" presetSubtype="10" fill="hold" nodeType="afterEffect">
                                  <p:stCondLst>
                                    <p:cond delay="0"/>
                                  </p:stCondLst>
                                  <p:childTnLst>
                                    <p:set>
                                      <p:cBhvr>
                                        <p:cTn id="10" dur="1" fill="hold">
                                          <p:stCondLst>
                                            <p:cond delay="0"/>
                                          </p:stCondLst>
                                        </p:cTn>
                                        <p:tgtEl>
                                          <p:spTgt spid="10243"/>
                                        </p:tgtEl>
                                        <p:attrNameLst>
                                          <p:attrName>style.visibility</p:attrName>
                                        </p:attrNameLst>
                                      </p:cBhvr>
                                      <p:to>
                                        <p:strVal val="visible"/>
                                      </p:to>
                                    </p:set>
                                    <p:animEffect transition="in" filter="randombar(horizontal)">
                                      <p:cBhvr>
                                        <p:cTn id="11" dur="500"/>
                                        <p:tgtEl>
                                          <p:spTgt spid="1024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0245"/>
                                        </p:tgtEl>
                                        <p:attrNameLst>
                                          <p:attrName>style.visibility</p:attrName>
                                        </p:attrNameLst>
                                      </p:cBhvr>
                                      <p:to>
                                        <p:strVal val="visible"/>
                                      </p:to>
                                    </p:set>
                                    <p:animEffect transition="in" filter="wipe(left)">
                                      <p:cBhvr>
                                        <p:cTn id="16" dur="500"/>
                                        <p:tgtEl>
                                          <p:spTgt spid="10245"/>
                                        </p:tgtEl>
                                      </p:cBhvr>
                                    </p:animEffect>
                                  </p:childTnLst>
                                </p:cTn>
                              </p:par>
                            </p:childTnLst>
                          </p:cTn>
                        </p:par>
                        <p:par>
                          <p:cTn id="17" fill="hold" nodeType="afterGroup">
                            <p:stCondLst>
                              <p:cond delay="500"/>
                            </p:stCondLst>
                            <p:childTnLst>
                              <p:par>
                                <p:cTn id="18" presetID="14" presetClass="entr" presetSubtype="10" fill="hold" nodeType="afterEffect">
                                  <p:stCondLst>
                                    <p:cond delay="0"/>
                                  </p:stCondLst>
                                  <p:childTnLst>
                                    <p:set>
                                      <p:cBhvr>
                                        <p:cTn id="19" dur="1" fill="hold">
                                          <p:stCondLst>
                                            <p:cond delay="0"/>
                                          </p:stCondLst>
                                        </p:cTn>
                                        <p:tgtEl>
                                          <p:spTgt spid="10244"/>
                                        </p:tgtEl>
                                        <p:attrNameLst>
                                          <p:attrName>style.visibility</p:attrName>
                                        </p:attrNameLst>
                                      </p:cBhvr>
                                      <p:to>
                                        <p:strVal val="visible"/>
                                      </p:to>
                                    </p:set>
                                    <p:animEffect transition="in" filter="randombar(horizontal)">
                                      <p:cBhvr>
                                        <p:cTn id="20" dur="500"/>
                                        <p:tgtEl>
                                          <p:spTgt spid="10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304800" y="228601"/>
            <a:ext cx="7495016"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a:solidFill>
                  <a:schemeClr val="tx1"/>
                </a:solidFill>
                <a:latin typeface="Arial" panose="020B0604020202020204" pitchFamily="34" charset="0"/>
              </a:defRPr>
            </a:lvl1pPr>
            <a:lvl2pPr marL="57150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eaLnBrk="0" hangingPunct="0">
              <a:spcBef>
                <a:spcPct val="50000"/>
              </a:spcBef>
            </a:pPr>
            <a:r>
              <a:rPr lang="en-US" altLang="en-US" sz="3200">
                <a:solidFill>
                  <a:schemeClr val="tx2"/>
                </a:solidFill>
              </a:rPr>
              <a:t>2. No unnecessary dimensions should be used – only those needed to produce or inspect the part.</a:t>
            </a:r>
          </a:p>
        </p:txBody>
      </p:sp>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9400" y="1828800"/>
            <a:ext cx="6438900" cy="42755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1586622"/>
      </p:ext>
    </p:extLst>
  </p:cSld>
  <p:clrMapOvr>
    <a:masterClrMapping/>
  </p:clrMapOvr>
  <p:transition xmlns:p14="http://schemas.microsoft.com/office/powerpoint/2010/main">
    <p:randomBar/>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1392066" y="228601"/>
            <a:ext cx="729473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a:solidFill>
                  <a:schemeClr val="tx1"/>
                </a:solidFill>
                <a:latin typeface="Arial" panose="020B0604020202020204" pitchFamily="34" charset="0"/>
              </a:defRPr>
            </a:lvl1pPr>
            <a:lvl2pPr marL="57150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eaLnBrk="0" hangingPunct="0">
              <a:spcBef>
                <a:spcPct val="50000"/>
              </a:spcBef>
            </a:pPr>
            <a:r>
              <a:rPr lang="en-US" altLang="en-US" sz="2800" dirty="0">
                <a:solidFill>
                  <a:schemeClr val="tx2"/>
                </a:solidFill>
              </a:rPr>
              <a:t>3. Dimensions should be attached to the view that best shows the </a:t>
            </a:r>
            <a:r>
              <a:rPr lang="en-US" altLang="en-US" sz="2800" b="1" i="1" dirty="0">
                <a:solidFill>
                  <a:schemeClr val="tx2"/>
                </a:solidFill>
              </a:rPr>
              <a:t>contour</a:t>
            </a:r>
            <a:r>
              <a:rPr lang="en-US" altLang="en-US" sz="2800" dirty="0">
                <a:solidFill>
                  <a:schemeClr val="tx2"/>
                </a:solidFill>
              </a:rPr>
              <a:t> of the feature to be dimensioned.</a:t>
            </a:r>
          </a:p>
        </p:txBody>
      </p:sp>
      <p:pic>
        <p:nvPicPr>
          <p:cNvPr id="14339" name="Picture 3" descr="dimensionrules3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750" y="1789113"/>
            <a:ext cx="6449649" cy="4281487"/>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dimensionrules3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3750" y="1789113"/>
            <a:ext cx="6449649" cy="4281487"/>
          </a:xfrm>
          <a:prstGeom prst="rect">
            <a:avLst/>
          </a:prstGeom>
          <a:noFill/>
          <a:extLst>
            <a:ext uri="{909E8E84-426E-40dd-AFC4-6F175D3DCCD1}">
              <a14:hiddenFill xmlns:a14="http://schemas.microsoft.com/office/drawing/2010/main">
                <a:solidFill>
                  <a:srgbClr val="FFFFFF"/>
                </a:solidFill>
              </a14:hiddenFill>
            </a:ext>
          </a:extLst>
        </p:spPr>
      </p:pic>
      <p:sp>
        <p:nvSpPr>
          <p:cNvPr id="14341" name="Text Box 5"/>
          <p:cNvSpPr txBox="1">
            <a:spLocks noChangeArrowheads="1"/>
          </p:cNvSpPr>
          <p:nvPr/>
        </p:nvSpPr>
        <p:spPr bwMode="auto">
          <a:xfrm>
            <a:off x="4620158" y="4419600"/>
            <a:ext cx="185684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spcBef>
                <a:spcPct val="50000"/>
              </a:spcBef>
            </a:pPr>
            <a:r>
              <a:rPr lang="en-US" altLang="en-US" sz="2800" b="1" dirty="0">
                <a:solidFill>
                  <a:srgbClr val="E60702"/>
                </a:solidFill>
              </a:rPr>
              <a:t>Incorrect</a:t>
            </a:r>
          </a:p>
        </p:txBody>
      </p:sp>
    </p:spTree>
    <p:extLst>
      <p:ext uri="{BB962C8B-B14F-4D97-AF65-F5344CB8AC3E}">
        <p14:creationId xmlns:p14="http://schemas.microsoft.com/office/powerpoint/2010/main" val="2164919025"/>
      </p:ext>
    </p:extLst>
  </p:cSld>
  <p:clrMapOvr>
    <a:masterClrMapping/>
  </p:clrMapOvr>
  <p:transition xmlns:p14="http://schemas.microsoft.com/office/powerpoint/2010/main">
    <p:randomBa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wipe(up)">
                                      <p:cBhvr>
                                        <p:cTn id="7" dur="500"/>
                                        <p:tgtEl>
                                          <p:spTgt spid="14338"/>
                                        </p:tgtEl>
                                      </p:cBhvr>
                                    </p:animEffect>
                                  </p:childTnLst>
                                </p:cTn>
                              </p:par>
                            </p:childTnLst>
                          </p:cTn>
                        </p:par>
                        <p:par>
                          <p:cTn id="8" fill="hold" nodeType="afterGroup">
                            <p:stCondLst>
                              <p:cond delay="500"/>
                            </p:stCondLst>
                            <p:childTnLst>
                              <p:par>
                                <p:cTn id="9" presetID="14" presetClass="entr" presetSubtype="10" fill="hold" nodeType="afterEffect">
                                  <p:stCondLst>
                                    <p:cond delay="0"/>
                                  </p:stCondLst>
                                  <p:childTnLst>
                                    <p:set>
                                      <p:cBhvr>
                                        <p:cTn id="10" dur="1" fill="hold">
                                          <p:stCondLst>
                                            <p:cond delay="0"/>
                                          </p:stCondLst>
                                        </p:cTn>
                                        <p:tgtEl>
                                          <p:spTgt spid="14339"/>
                                        </p:tgtEl>
                                        <p:attrNameLst>
                                          <p:attrName>style.visibility</p:attrName>
                                        </p:attrNameLst>
                                      </p:cBhvr>
                                      <p:to>
                                        <p:strVal val="visible"/>
                                      </p:to>
                                    </p:set>
                                    <p:animEffect transition="in" filter="randombar(horizontal)">
                                      <p:cBhvr>
                                        <p:cTn id="11" dur="500"/>
                                        <p:tgtEl>
                                          <p:spTgt spid="1433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4341"/>
                                        </p:tgtEl>
                                        <p:attrNameLst>
                                          <p:attrName>style.visibility</p:attrName>
                                        </p:attrNameLst>
                                      </p:cBhvr>
                                      <p:to>
                                        <p:strVal val="visible"/>
                                      </p:to>
                                    </p:set>
                                    <p:animEffect transition="in" filter="wipe(left)">
                                      <p:cBhvr>
                                        <p:cTn id="16" dur="500"/>
                                        <p:tgtEl>
                                          <p:spTgt spid="14341"/>
                                        </p:tgtEl>
                                      </p:cBhvr>
                                    </p:animEffect>
                                  </p:childTnLst>
                                </p:cTn>
                              </p:par>
                            </p:childTnLst>
                          </p:cTn>
                        </p:par>
                        <p:par>
                          <p:cTn id="17" fill="hold" nodeType="afterGroup">
                            <p:stCondLst>
                              <p:cond delay="500"/>
                            </p:stCondLst>
                            <p:childTnLst>
                              <p:par>
                                <p:cTn id="18" presetID="14" presetClass="entr" presetSubtype="10" fill="hold" nodeType="afterEffect">
                                  <p:stCondLst>
                                    <p:cond delay="0"/>
                                  </p:stCondLst>
                                  <p:childTnLst>
                                    <p:set>
                                      <p:cBhvr>
                                        <p:cTn id="19" dur="1" fill="hold">
                                          <p:stCondLst>
                                            <p:cond delay="0"/>
                                          </p:stCondLst>
                                        </p:cTn>
                                        <p:tgtEl>
                                          <p:spTgt spid="14340"/>
                                        </p:tgtEl>
                                        <p:attrNameLst>
                                          <p:attrName>style.visibility</p:attrName>
                                        </p:attrNameLst>
                                      </p:cBhvr>
                                      <p:to>
                                        <p:strVal val="visible"/>
                                      </p:to>
                                    </p:set>
                                    <p:animEffect transition="in" filter="randombar(horizontal)">
                                      <p:cBhvr>
                                        <p:cTn id="20" dur="500"/>
                                        <p:tgtEl>
                                          <p:spTgt spid="14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4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304800" y="228601"/>
            <a:ext cx="753356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a:solidFill>
                  <a:schemeClr val="tx1"/>
                </a:solidFill>
                <a:latin typeface="Arial" panose="020B0604020202020204" pitchFamily="34" charset="0"/>
              </a:defRPr>
            </a:lvl1pPr>
            <a:lvl2pPr marL="57150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eaLnBrk="0" hangingPunct="0">
              <a:spcBef>
                <a:spcPct val="50000"/>
              </a:spcBef>
            </a:pPr>
            <a:r>
              <a:rPr lang="en-US" altLang="en-US" sz="3200">
                <a:solidFill>
                  <a:schemeClr val="tx2"/>
                </a:solidFill>
              </a:rPr>
              <a:t>3. Dimensions should be attached to the view that best shows the </a:t>
            </a:r>
            <a:r>
              <a:rPr lang="en-US" altLang="en-US" sz="3200" b="1" i="1">
                <a:solidFill>
                  <a:schemeClr val="tx2"/>
                </a:solidFill>
              </a:rPr>
              <a:t>contour</a:t>
            </a:r>
            <a:r>
              <a:rPr lang="en-US" altLang="en-US" sz="3200">
                <a:solidFill>
                  <a:schemeClr val="tx2"/>
                </a:solidFill>
              </a:rPr>
              <a:t> of the feature to be dimensioned.</a:t>
            </a:r>
          </a:p>
        </p:txBody>
      </p:sp>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828800"/>
            <a:ext cx="6570400" cy="436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677710"/>
      </p:ext>
    </p:extLst>
  </p:cSld>
  <p:clrMapOvr>
    <a:masterClrMapping/>
  </p:clrMapOvr>
  <p:transition xmlns:p14="http://schemas.microsoft.com/office/powerpoint/2010/main">
    <p:randomBar/>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304800" y="228600"/>
            <a:ext cx="7455277"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a:solidFill>
                  <a:schemeClr val="tx1"/>
                </a:solidFill>
                <a:latin typeface="Arial" panose="020B0604020202020204" pitchFamily="34" charset="0"/>
              </a:defRPr>
            </a:lvl1pPr>
            <a:lvl2pPr marL="57150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eaLnBrk="0" hangingPunct="0">
              <a:spcBef>
                <a:spcPct val="50000"/>
              </a:spcBef>
            </a:pPr>
            <a:r>
              <a:rPr lang="en-US" altLang="en-US" sz="3200">
                <a:solidFill>
                  <a:schemeClr val="tx2"/>
                </a:solidFill>
              </a:rPr>
              <a:t>4. Whenever possible, avoid dimensioning to hidden lines and features.</a:t>
            </a:r>
          </a:p>
        </p:txBody>
      </p:sp>
      <p:pic>
        <p:nvPicPr>
          <p:cNvPr id="18435" name="Picture 3" descr="dimensionrules4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803400"/>
            <a:ext cx="6845300" cy="4518350"/>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dimensionrules4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1803400"/>
            <a:ext cx="6845300" cy="4518350"/>
          </a:xfrm>
          <a:prstGeom prst="rect">
            <a:avLst/>
          </a:prstGeom>
          <a:noFill/>
          <a:extLst>
            <a:ext uri="{909E8E84-426E-40dd-AFC4-6F175D3DCCD1}">
              <a14:hiddenFill xmlns:a14="http://schemas.microsoft.com/office/drawing/2010/main">
                <a:solidFill>
                  <a:srgbClr val="FFFFFF"/>
                </a:solidFill>
              </a14:hiddenFill>
            </a:ext>
          </a:extLst>
        </p:spPr>
      </p:pic>
      <p:sp>
        <p:nvSpPr>
          <p:cNvPr id="18437" name="Text Box 5"/>
          <p:cNvSpPr txBox="1">
            <a:spLocks noChangeArrowheads="1"/>
          </p:cNvSpPr>
          <p:nvPr/>
        </p:nvSpPr>
        <p:spPr bwMode="auto">
          <a:xfrm>
            <a:off x="4953000" y="4699000"/>
            <a:ext cx="189770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spcBef>
                <a:spcPct val="50000"/>
              </a:spcBef>
            </a:pPr>
            <a:r>
              <a:rPr lang="en-US" altLang="en-US" sz="2800" b="1" dirty="0">
                <a:solidFill>
                  <a:srgbClr val="E60702"/>
                </a:solidFill>
              </a:rPr>
              <a:t>Incorrect</a:t>
            </a:r>
          </a:p>
        </p:txBody>
      </p:sp>
    </p:spTree>
    <p:extLst>
      <p:ext uri="{BB962C8B-B14F-4D97-AF65-F5344CB8AC3E}">
        <p14:creationId xmlns:p14="http://schemas.microsoft.com/office/powerpoint/2010/main" val="164267676"/>
      </p:ext>
    </p:extLst>
  </p:cSld>
  <p:clrMapOvr>
    <a:masterClrMapping/>
  </p:clrMapOvr>
  <p:transition xmlns:p14="http://schemas.microsoft.com/office/powerpoint/2010/main">
    <p:randomBa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wipe(up)">
                                      <p:cBhvr>
                                        <p:cTn id="7" dur="500"/>
                                        <p:tgtEl>
                                          <p:spTgt spid="18434"/>
                                        </p:tgtEl>
                                      </p:cBhvr>
                                    </p:animEffect>
                                  </p:childTnLst>
                                </p:cTn>
                              </p:par>
                            </p:childTnLst>
                          </p:cTn>
                        </p:par>
                        <p:par>
                          <p:cTn id="8" fill="hold" nodeType="afterGroup">
                            <p:stCondLst>
                              <p:cond delay="500"/>
                            </p:stCondLst>
                            <p:childTnLst>
                              <p:par>
                                <p:cTn id="9" presetID="14" presetClass="entr" presetSubtype="10" fill="hold" nodeType="afterEffect">
                                  <p:stCondLst>
                                    <p:cond delay="0"/>
                                  </p:stCondLst>
                                  <p:childTnLst>
                                    <p:set>
                                      <p:cBhvr>
                                        <p:cTn id="10" dur="1" fill="hold">
                                          <p:stCondLst>
                                            <p:cond delay="0"/>
                                          </p:stCondLst>
                                        </p:cTn>
                                        <p:tgtEl>
                                          <p:spTgt spid="18435"/>
                                        </p:tgtEl>
                                        <p:attrNameLst>
                                          <p:attrName>style.visibility</p:attrName>
                                        </p:attrNameLst>
                                      </p:cBhvr>
                                      <p:to>
                                        <p:strVal val="visible"/>
                                      </p:to>
                                    </p:set>
                                    <p:animEffect transition="in" filter="randombar(horizontal)">
                                      <p:cBhvr>
                                        <p:cTn id="11" dur="500"/>
                                        <p:tgtEl>
                                          <p:spTgt spid="1843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8437"/>
                                        </p:tgtEl>
                                        <p:attrNameLst>
                                          <p:attrName>style.visibility</p:attrName>
                                        </p:attrNameLst>
                                      </p:cBhvr>
                                      <p:to>
                                        <p:strVal val="visible"/>
                                      </p:to>
                                    </p:set>
                                    <p:animEffect transition="in" filter="wipe(left)">
                                      <p:cBhvr>
                                        <p:cTn id="16" dur="500"/>
                                        <p:tgtEl>
                                          <p:spTgt spid="18437"/>
                                        </p:tgtEl>
                                      </p:cBhvr>
                                    </p:animEffect>
                                  </p:childTnLst>
                                </p:cTn>
                              </p:par>
                            </p:childTnLst>
                          </p:cTn>
                        </p:par>
                        <p:par>
                          <p:cTn id="17" fill="hold" nodeType="afterGroup">
                            <p:stCondLst>
                              <p:cond delay="500"/>
                            </p:stCondLst>
                            <p:childTnLst>
                              <p:par>
                                <p:cTn id="18" presetID="14" presetClass="entr" presetSubtype="10" fill="hold" nodeType="afterEffect">
                                  <p:stCondLst>
                                    <p:cond delay="0"/>
                                  </p:stCondLst>
                                  <p:childTnLst>
                                    <p:set>
                                      <p:cBhvr>
                                        <p:cTn id="19" dur="1" fill="hold">
                                          <p:stCondLst>
                                            <p:cond delay="0"/>
                                          </p:stCondLst>
                                        </p:cTn>
                                        <p:tgtEl>
                                          <p:spTgt spid="18436"/>
                                        </p:tgtEl>
                                        <p:attrNameLst>
                                          <p:attrName>style.visibility</p:attrName>
                                        </p:attrNameLst>
                                      </p:cBhvr>
                                      <p:to>
                                        <p:strVal val="visible"/>
                                      </p:to>
                                    </p:set>
                                    <p:animEffect transition="in" filter="randombar(horizontal)">
                                      <p:cBhvr>
                                        <p:cTn id="20" dur="500"/>
                                        <p:tgtEl>
                                          <p:spTgt spid="184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3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304800" y="228600"/>
            <a:ext cx="83820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a:solidFill>
                  <a:schemeClr val="tx1"/>
                </a:solidFill>
                <a:latin typeface="Arial" panose="020B0604020202020204" pitchFamily="34" charset="0"/>
              </a:defRPr>
            </a:lvl1pPr>
            <a:lvl2pPr marL="57150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eaLnBrk="0" hangingPunct="0">
              <a:spcBef>
                <a:spcPct val="50000"/>
              </a:spcBef>
            </a:pPr>
            <a:r>
              <a:rPr lang="en-US" altLang="en-US" sz="3200">
                <a:solidFill>
                  <a:schemeClr val="tx2"/>
                </a:solidFill>
              </a:rPr>
              <a:t>4. Whenever possible, avoid dimensioning to hidden lines and features.</a:t>
            </a:r>
          </a:p>
        </p:txBody>
      </p:sp>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5836" y="1816099"/>
            <a:ext cx="6539763" cy="4313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1714580"/>
      </p:ext>
    </p:extLst>
  </p:cSld>
  <p:clrMapOvr>
    <a:masterClrMapping/>
  </p:clrMapOvr>
  <p:transition xmlns:p14="http://schemas.microsoft.com/office/powerpoint/2010/main">
    <p:randomBar/>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304800" y="228600"/>
            <a:ext cx="765663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a:solidFill>
                  <a:schemeClr val="tx1"/>
                </a:solidFill>
                <a:latin typeface="Arial" panose="020B0604020202020204" pitchFamily="34" charset="0"/>
              </a:defRPr>
            </a:lvl1pPr>
            <a:lvl2pPr marL="57150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eaLnBrk="0" hangingPunct="0">
              <a:spcBef>
                <a:spcPct val="50000"/>
              </a:spcBef>
            </a:pPr>
            <a:r>
              <a:rPr lang="en-US" altLang="en-US" sz="3200">
                <a:solidFill>
                  <a:schemeClr val="tx2"/>
                </a:solidFill>
              </a:rPr>
              <a:t>5. Avoid dimensioning over or through the object.</a:t>
            </a:r>
          </a:p>
        </p:txBody>
      </p:sp>
      <p:pic>
        <p:nvPicPr>
          <p:cNvPr id="22531" name="Picture 3" descr="dimensionrules13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4100" y="1762479"/>
            <a:ext cx="6642100" cy="4349564"/>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descr="dimensionrules13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4100" y="1762479"/>
            <a:ext cx="6642100" cy="4349564"/>
          </a:xfrm>
          <a:prstGeom prst="rect">
            <a:avLst/>
          </a:prstGeom>
          <a:noFill/>
          <a:extLst>
            <a:ext uri="{909E8E84-426E-40dd-AFC4-6F175D3DCCD1}">
              <a14:hiddenFill xmlns:a14="http://schemas.microsoft.com/office/drawing/2010/main">
                <a:solidFill>
                  <a:srgbClr val="FFFFFF"/>
                </a:solidFill>
              </a14:hiddenFill>
            </a:ext>
          </a:extLst>
        </p:spPr>
      </p:pic>
      <p:sp>
        <p:nvSpPr>
          <p:cNvPr id="22533" name="Text Box 5"/>
          <p:cNvSpPr txBox="1">
            <a:spLocks noChangeArrowheads="1"/>
          </p:cNvSpPr>
          <p:nvPr/>
        </p:nvSpPr>
        <p:spPr bwMode="auto">
          <a:xfrm>
            <a:off x="4427904" y="4258190"/>
            <a:ext cx="178825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spcBef>
                <a:spcPct val="50000"/>
              </a:spcBef>
            </a:pPr>
            <a:r>
              <a:rPr lang="en-US" altLang="en-US" b="1" dirty="0">
                <a:solidFill>
                  <a:srgbClr val="E60702"/>
                </a:solidFill>
              </a:rPr>
              <a:t>Incorrect</a:t>
            </a:r>
          </a:p>
        </p:txBody>
      </p:sp>
    </p:spTree>
    <p:extLst>
      <p:ext uri="{BB962C8B-B14F-4D97-AF65-F5344CB8AC3E}">
        <p14:creationId xmlns:p14="http://schemas.microsoft.com/office/powerpoint/2010/main" val="764940824"/>
      </p:ext>
    </p:extLst>
  </p:cSld>
  <p:clrMapOvr>
    <a:masterClrMapping/>
  </p:clrMapOvr>
  <p:transition xmlns:p14="http://schemas.microsoft.com/office/powerpoint/2010/main">
    <p:randomBa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wipe(up)">
                                      <p:cBhvr>
                                        <p:cTn id="7" dur="500"/>
                                        <p:tgtEl>
                                          <p:spTgt spid="22530"/>
                                        </p:tgtEl>
                                      </p:cBhvr>
                                    </p:animEffect>
                                  </p:childTnLst>
                                </p:cTn>
                              </p:par>
                            </p:childTnLst>
                          </p:cTn>
                        </p:par>
                        <p:par>
                          <p:cTn id="8" fill="hold" nodeType="afterGroup">
                            <p:stCondLst>
                              <p:cond delay="500"/>
                            </p:stCondLst>
                            <p:childTnLst>
                              <p:par>
                                <p:cTn id="9" presetID="14" presetClass="entr" presetSubtype="10" fill="hold" nodeType="afterEffect">
                                  <p:stCondLst>
                                    <p:cond delay="0"/>
                                  </p:stCondLst>
                                  <p:childTnLst>
                                    <p:set>
                                      <p:cBhvr>
                                        <p:cTn id="10" dur="1" fill="hold">
                                          <p:stCondLst>
                                            <p:cond delay="0"/>
                                          </p:stCondLst>
                                        </p:cTn>
                                        <p:tgtEl>
                                          <p:spTgt spid="22531"/>
                                        </p:tgtEl>
                                        <p:attrNameLst>
                                          <p:attrName>style.visibility</p:attrName>
                                        </p:attrNameLst>
                                      </p:cBhvr>
                                      <p:to>
                                        <p:strVal val="visible"/>
                                      </p:to>
                                    </p:set>
                                    <p:animEffect transition="in" filter="randombar(horizontal)">
                                      <p:cBhvr>
                                        <p:cTn id="11" dur="500"/>
                                        <p:tgtEl>
                                          <p:spTgt spid="22531"/>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2533"/>
                                        </p:tgtEl>
                                        <p:attrNameLst>
                                          <p:attrName>style.visibility</p:attrName>
                                        </p:attrNameLst>
                                      </p:cBhvr>
                                      <p:to>
                                        <p:strVal val="visible"/>
                                      </p:to>
                                    </p:set>
                                    <p:animEffect transition="in" filter="wipe(left)">
                                      <p:cBhvr>
                                        <p:cTn id="16" dur="500"/>
                                        <p:tgtEl>
                                          <p:spTgt spid="22533"/>
                                        </p:tgtEl>
                                      </p:cBhvr>
                                    </p:animEffect>
                                  </p:childTnLst>
                                </p:cTn>
                              </p:par>
                            </p:childTnLst>
                          </p:cTn>
                        </p:par>
                        <p:par>
                          <p:cTn id="17" fill="hold" nodeType="afterGroup">
                            <p:stCondLst>
                              <p:cond delay="500"/>
                            </p:stCondLst>
                            <p:childTnLst>
                              <p:par>
                                <p:cTn id="18" presetID="14" presetClass="entr" presetSubtype="10" fill="hold" nodeType="afterEffect">
                                  <p:stCondLst>
                                    <p:cond delay="0"/>
                                  </p:stCondLst>
                                  <p:childTnLst>
                                    <p:set>
                                      <p:cBhvr>
                                        <p:cTn id="19" dur="1" fill="hold">
                                          <p:stCondLst>
                                            <p:cond delay="0"/>
                                          </p:stCondLst>
                                        </p:cTn>
                                        <p:tgtEl>
                                          <p:spTgt spid="22532"/>
                                        </p:tgtEl>
                                        <p:attrNameLst>
                                          <p:attrName>style.visibility</p:attrName>
                                        </p:attrNameLst>
                                      </p:cBhvr>
                                      <p:to>
                                        <p:strVal val="visible"/>
                                      </p:to>
                                    </p:set>
                                    <p:animEffect transition="in" filter="randombar(horizontal)">
                                      <p:cBhvr>
                                        <p:cTn id="20" dur="500"/>
                                        <p:tgtEl>
                                          <p:spTgt spid="225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P spid="2253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304800" y="228600"/>
            <a:ext cx="83820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a:solidFill>
                  <a:schemeClr val="tx1"/>
                </a:solidFill>
                <a:latin typeface="Arial" panose="020B0604020202020204" pitchFamily="34" charset="0"/>
              </a:defRPr>
            </a:lvl1pPr>
            <a:lvl2pPr marL="57150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eaLnBrk="0" hangingPunct="0">
              <a:spcBef>
                <a:spcPct val="50000"/>
              </a:spcBef>
            </a:pPr>
            <a:r>
              <a:rPr lang="en-US" altLang="en-US" sz="3200">
                <a:solidFill>
                  <a:schemeClr val="tx2"/>
                </a:solidFill>
              </a:rPr>
              <a:t>5. Avoid dimensioning over or through the object.</a:t>
            </a:r>
          </a:p>
        </p:txBody>
      </p:sp>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9014" y="1779237"/>
            <a:ext cx="6764486" cy="4431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5562449"/>
      </p:ext>
    </p:extLst>
  </p:cSld>
  <p:clrMapOvr>
    <a:masterClrMapping/>
  </p:clrMapOvr>
  <p:transition xmlns:p14="http://schemas.microsoft.com/office/powerpoint/2010/main">
    <p:randomBar/>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304800" y="228600"/>
            <a:ext cx="8382000" cy="155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a:solidFill>
                  <a:schemeClr val="tx1"/>
                </a:solidFill>
                <a:latin typeface="Arial" panose="020B0604020202020204" pitchFamily="34" charset="0"/>
              </a:defRPr>
            </a:lvl1pPr>
            <a:lvl2pPr marL="57150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eaLnBrk="0" hangingPunct="0">
              <a:spcBef>
                <a:spcPct val="50000"/>
              </a:spcBef>
            </a:pPr>
            <a:r>
              <a:rPr lang="en-US" altLang="en-US" sz="3200">
                <a:solidFill>
                  <a:schemeClr val="tx2"/>
                </a:solidFill>
              </a:rPr>
              <a:t>6. A dimension should be attached to only one view; for example, extension lines should not connect two views.</a:t>
            </a:r>
          </a:p>
        </p:txBody>
      </p:sp>
      <p:pic>
        <p:nvPicPr>
          <p:cNvPr id="26627" name="Picture 3" descr="dimensionrules5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2138" y="1925638"/>
            <a:ext cx="6585062" cy="4348162"/>
          </a:xfrm>
          <a:prstGeom prst="rect">
            <a:avLst/>
          </a:prstGeom>
          <a:noFill/>
          <a:extLst>
            <a:ext uri="{909E8E84-426E-40dd-AFC4-6F175D3DCCD1}">
              <a14:hiddenFill xmlns:a14="http://schemas.microsoft.com/office/drawing/2010/main">
                <a:solidFill>
                  <a:srgbClr val="FFFFFF"/>
                </a:solidFill>
              </a14:hiddenFill>
            </a:ext>
          </a:extLst>
        </p:spPr>
      </p:pic>
      <p:pic>
        <p:nvPicPr>
          <p:cNvPr id="26628" name="Picture 4" descr="dimensionrules5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2138" y="1925638"/>
            <a:ext cx="6585062" cy="4348162"/>
          </a:xfrm>
          <a:prstGeom prst="rect">
            <a:avLst/>
          </a:prstGeom>
          <a:noFill/>
          <a:extLst>
            <a:ext uri="{909E8E84-426E-40dd-AFC4-6F175D3DCCD1}">
              <a14:hiddenFill xmlns:a14="http://schemas.microsoft.com/office/drawing/2010/main">
                <a:solidFill>
                  <a:srgbClr val="FFFFFF"/>
                </a:solidFill>
              </a14:hiddenFill>
            </a:ext>
          </a:extLst>
        </p:spPr>
      </p:pic>
      <p:sp>
        <p:nvSpPr>
          <p:cNvPr id="26629" name="Text Box 5"/>
          <p:cNvSpPr txBox="1">
            <a:spLocks noChangeArrowheads="1"/>
          </p:cNvSpPr>
          <p:nvPr/>
        </p:nvSpPr>
        <p:spPr bwMode="auto">
          <a:xfrm>
            <a:off x="4627880" y="4419600"/>
            <a:ext cx="184912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spcBef>
                <a:spcPct val="50000"/>
              </a:spcBef>
            </a:pPr>
            <a:r>
              <a:rPr lang="en-US" altLang="en-US" sz="2800" b="1" dirty="0">
                <a:solidFill>
                  <a:srgbClr val="E60702"/>
                </a:solidFill>
              </a:rPr>
              <a:t>Incorrect</a:t>
            </a:r>
          </a:p>
        </p:txBody>
      </p:sp>
    </p:spTree>
    <p:extLst>
      <p:ext uri="{BB962C8B-B14F-4D97-AF65-F5344CB8AC3E}">
        <p14:creationId xmlns:p14="http://schemas.microsoft.com/office/powerpoint/2010/main" val="2558776704"/>
      </p:ext>
    </p:extLst>
  </p:cSld>
  <p:clrMapOvr>
    <a:masterClrMapping/>
  </p:clrMapOvr>
  <p:transition xmlns:p14="http://schemas.microsoft.com/office/powerpoint/2010/main">
    <p:randomBa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wipe(up)">
                                      <p:cBhvr>
                                        <p:cTn id="7" dur="500"/>
                                        <p:tgtEl>
                                          <p:spTgt spid="26626"/>
                                        </p:tgtEl>
                                      </p:cBhvr>
                                    </p:animEffect>
                                  </p:childTnLst>
                                </p:cTn>
                              </p:par>
                            </p:childTnLst>
                          </p:cTn>
                        </p:par>
                        <p:par>
                          <p:cTn id="8" fill="hold" nodeType="afterGroup">
                            <p:stCondLst>
                              <p:cond delay="500"/>
                            </p:stCondLst>
                            <p:childTnLst>
                              <p:par>
                                <p:cTn id="9" presetID="14" presetClass="entr" presetSubtype="10" fill="hold" nodeType="afterEffect">
                                  <p:stCondLst>
                                    <p:cond delay="0"/>
                                  </p:stCondLst>
                                  <p:childTnLst>
                                    <p:set>
                                      <p:cBhvr>
                                        <p:cTn id="10" dur="1" fill="hold">
                                          <p:stCondLst>
                                            <p:cond delay="0"/>
                                          </p:stCondLst>
                                        </p:cTn>
                                        <p:tgtEl>
                                          <p:spTgt spid="26627"/>
                                        </p:tgtEl>
                                        <p:attrNameLst>
                                          <p:attrName>style.visibility</p:attrName>
                                        </p:attrNameLst>
                                      </p:cBhvr>
                                      <p:to>
                                        <p:strVal val="visible"/>
                                      </p:to>
                                    </p:set>
                                    <p:animEffect transition="in" filter="randombar(horizontal)">
                                      <p:cBhvr>
                                        <p:cTn id="11" dur="500"/>
                                        <p:tgtEl>
                                          <p:spTgt spid="2662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6629"/>
                                        </p:tgtEl>
                                        <p:attrNameLst>
                                          <p:attrName>style.visibility</p:attrName>
                                        </p:attrNameLst>
                                      </p:cBhvr>
                                      <p:to>
                                        <p:strVal val="visible"/>
                                      </p:to>
                                    </p:set>
                                    <p:animEffect transition="in" filter="wipe(left)">
                                      <p:cBhvr>
                                        <p:cTn id="16" dur="500"/>
                                        <p:tgtEl>
                                          <p:spTgt spid="26629"/>
                                        </p:tgtEl>
                                      </p:cBhvr>
                                    </p:animEffect>
                                  </p:childTnLst>
                                </p:cTn>
                              </p:par>
                            </p:childTnLst>
                          </p:cTn>
                        </p:par>
                        <p:par>
                          <p:cTn id="17" fill="hold" nodeType="afterGroup">
                            <p:stCondLst>
                              <p:cond delay="500"/>
                            </p:stCondLst>
                            <p:childTnLst>
                              <p:par>
                                <p:cTn id="18" presetID="14" presetClass="entr" presetSubtype="10" fill="hold" nodeType="afterEffect">
                                  <p:stCondLst>
                                    <p:cond delay="0"/>
                                  </p:stCondLst>
                                  <p:childTnLst>
                                    <p:set>
                                      <p:cBhvr>
                                        <p:cTn id="19" dur="1" fill="hold">
                                          <p:stCondLst>
                                            <p:cond delay="0"/>
                                          </p:stCondLst>
                                        </p:cTn>
                                        <p:tgtEl>
                                          <p:spTgt spid="26628"/>
                                        </p:tgtEl>
                                        <p:attrNameLst>
                                          <p:attrName>style.visibility</p:attrName>
                                        </p:attrNameLst>
                                      </p:cBhvr>
                                      <p:to>
                                        <p:strVal val="visible"/>
                                      </p:to>
                                    </p:set>
                                    <p:animEffect transition="in" filter="randombar(horizontal)">
                                      <p:cBhvr>
                                        <p:cTn id="20" dur="500"/>
                                        <p:tgtEl>
                                          <p:spTgt spid="266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304800" y="228600"/>
            <a:ext cx="8382000" cy="155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a:solidFill>
                  <a:schemeClr val="tx1"/>
                </a:solidFill>
                <a:latin typeface="Arial" panose="020B0604020202020204" pitchFamily="34" charset="0"/>
              </a:defRPr>
            </a:lvl1pPr>
            <a:lvl2pPr marL="57150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eaLnBrk="0" hangingPunct="0">
              <a:spcBef>
                <a:spcPct val="50000"/>
              </a:spcBef>
            </a:pPr>
            <a:r>
              <a:rPr lang="en-US" altLang="en-US" sz="3200">
                <a:solidFill>
                  <a:schemeClr val="tx2"/>
                </a:solidFill>
              </a:rPr>
              <a:t>6. A dimension should be attached to only one view; for example, extension lines should not connect two views.</a:t>
            </a:r>
          </a:p>
        </p:txBody>
      </p:sp>
      <p:pic>
        <p:nvPicPr>
          <p:cNvPr id="286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3934" y="1905000"/>
            <a:ext cx="6575665"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4876119"/>
      </p:ext>
    </p:extLst>
  </p:cSld>
  <p:clrMapOvr>
    <a:masterClrMapping/>
  </p:clrMapOvr>
  <p:transition xmlns:p14="http://schemas.microsoft.com/office/powerpoint/2010/main">
    <p:randomBar/>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304800" y="228600"/>
            <a:ext cx="83820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a:solidFill>
                  <a:schemeClr val="tx1"/>
                </a:solidFill>
                <a:latin typeface="Arial" panose="020B0604020202020204" pitchFamily="34" charset="0"/>
              </a:defRPr>
            </a:lvl1pPr>
            <a:lvl2pPr marL="57150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eaLnBrk="0" hangingPunct="0">
              <a:spcBef>
                <a:spcPct val="50000"/>
              </a:spcBef>
            </a:pPr>
            <a:r>
              <a:rPr lang="en-US" altLang="en-US" sz="3200">
                <a:solidFill>
                  <a:schemeClr val="tx2"/>
                </a:solidFill>
              </a:rPr>
              <a:t>7. Whenever possible, locate dimensions between adjacent views.</a:t>
            </a:r>
          </a:p>
        </p:txBody>
      </p:sp>
      <p:pic>
        <p:nvPicPr>
          <p:cNvPr id="30723" name="Picture 3" descr="dimensionrules14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2035" y="1784290"/>
            <a:ext cx="6517666" cy="4438709"/>
          </a:xfrm>
          <a:prstGeom prst="rect">
            <a:avLst/>
          </a:prstGeom>
          <a:noFill/>
          <a:extLst>
            <a:ext uri="{909E8E84-426E-40dd-AFC4-6F175D3DCCD1}">
              <a14:hiddenFill xmlns:a14="http://schemas.microsoft.com/office/drawing/2010/main">
                <a:solidFill>
                  <a:srgbClr val="FFFFFF"/>
                </a:solidFill>
              </a14:hiddenFill>
            </a:ext>
          </a:extLst>
        </p:spPr>
      </p:pic>
      <p:pic>
        <p:nvPicPr>
          <p:cNvPr id="30724" name="Picture 4" descr="dimensionrules14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2035" y="1784290"/>
            <a:ext cx="6517666" cy="4438709"/>
          </a:xfrm>
          <a:prstGeom prst="rect">
            <a:avLst/>
          </a:prstGeom>
          <a:noFill/>
          <a:extLst>
            <a:ext uri="{909E8E84-426E-40dd-AFC4-6F175D3DCCD1}">
              <a14:hiddenFill xmlns:a14="http://schemas.microsoft.com/office/drawing/2010/main">
                <a:solidFill>
                  <a:srgbClr val="FFFFFF"/>
                </a:solidFill>
              </a14:hiddenFill>
            </a:ext>
          </a:extLst>
        </p:spPr>
      </p:pic>
      <p:sp>
        <p:nvSpPr>
          <p:cNvPr id="30725" name="Text Box 5"/>
          <p:cNvSpPr txBox="1">
            <a:spLocks noChangeArrowheads="1"/>
          </p:cNvSpPr>
          <p:nvPr/>
        </p:nvSpPr>
        <p:spPr bwMode="auto">
          <a:xfrm>
            <a:off x="4030584" y="3572196"/>
            <a:ext cx="234481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spcBef>
                <a:spcPct val="50000"/>
              </a:spcBef>
            </a:pPr>
            <a:r>
              <a:rPr lang="en-US" altLang="en-US" sz="2800" b="1" dirty="0">
                <a:solidFill>
                  <a:srgbClr val="E60702"/>
                </a:solidFill>
              </a:rPr>
              <a:t>Incorrect</a:t>
            </a:r>
          </a:p>
        </p:txBody>
      </p:sp>
    </p:spTree>
    <p:extLst>
      <p:ext uri="{BB962C8B-B14F-4D97-AF65-F5344CB8AC3E}">
        <p14:creationId xmlns:p14="http://schemas.microsoft.com/office/powerpoint/2010/main" val="3678206674"/>
      </p:ext>
    </p:extLst>
  </p:cSld>
  <p:clrMapOvr>
    <a:masterClrMapping/>
  </p:clrMapOvr>
  <p:transition xmlns:p14="http://schemas.microsoft.com/office/powerpoint/2010/main">
    <p:randomBa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wipe(up)">
                                      <p:cBhvr>
                                        <p:cTn id="7" dur="500"/>
                                        <p:tgtEl>
                                          <p:spTgt spid="30722"/>
                                        </p:tgtEl>
                                      </p:cBhvr>
                                    </p:animEffect>
                                  </p:childTnLst>
                                </p:cTn>
                              </p:par>
                            </p:childTnLst>
                          </p:cTn>
                        </p:par>
                        <p:par>
                          <p:cTn id="8" fill="hold" nodeType="afterGroup">
                            <p:stCondLst>
                              <p:cond delay="500"/>
                            </p:stCondLst>
                            <p:childTnLst>
                              <p:par>
                                <p:cTn id="9" presetID="14" presetClass="entr" presetSubtype="10" fill="hold" nodeType="afterEffect">
                                  <p:stCondLst>
                                    <p:cond delay="0"/>
                                  </p:stCondLst>
                                  <p:childTnLst>
                                    <p:set>
                                      <p:cBhvr>
                                        <p:cTn id="10" dur="1" fill="hold">
                                          <p:stCondLst>
                                            <p:cond delay="0"/>
                                          </p:stCondLst>
                                        </p:cTn>
                                        <p:tgtEl>
                                          <p:spTgt spid="30723"/>
                                        </p:tgtEl>
                                        <p:attrNameLst>
                                          <p:attrName>style.visibility</p:attrName>
                                        </p:attrNameLst>
                                      </p:cBhvr>
                                      <p:to>
                                        <p:strVal val="visible"/>
                                      </p:to>
                                    </p:set>
                                    <p:animEffect transition="in" filter="randombar(horizontal)">
                                      <p:cBhvr>
                                        <p:cTn id="11" dur="500"/>
                                        <p:tgtEl>
                                          <p:spTgt spid="3072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0725"/>
                                        </p:tgtEl>
                                        <p:attrNameLst>
                                          <p:attrName>style.visibility</p:attrName>
                                        </p:attrNameLst>
                                      </p:cBhvr>
                                      <p:to>
                                        <p:strVal val="visible"/>
                                      </p:to>
                                    </p:set>
                                    <p:animEffect transition="in" filter="wipe(left)">
                                      <p:cBhvr>
                                        <p:cTn id="16" dur="500"/>
                                        <p:tgtEl>
                                          <p:spTgt spid="30725"/>
                                        </p:tgtEl>
                                      </p:cBhvr>
                                    </p:animEffect>
                                  </p:childTnLst>
                                </p:cTn>
                              </p:par>
                            </p:childTnLst>
                          </p:cTn>
                        </p:par>
                        <p:par>
                          <p:cTn id="17" fill="hold" nodeType="afterGroup">
                            <p:stCondLst>
                              <p:cond delay="500"/>
                            </p:stCondLst>
                            <p:childTnLst>
                              <p:par>
                                <p:cTn id="18" presetID="14" presetClass="entr" presetSubtype="10" fill="hold" nodeType="afterEffect">
                                  <p:stCondLst>
                                    <p:cond delay="0"/>
                                  </p:stCondLst>
                                  <p:childTnLst>
                                    <p:set>
                                      <p:cBhvr>
                                        <p:cTn id="19" dur="1" fill="hold">
                                          <p:stCondLst>
                                            <p:cond delay="0"/>
                                          </p:stCondLst>
                                        </p:cTn>
                                        <p:tgtEl>
                                          <p:spTgt spid="30724"/>
                                        </p:tgtEl>
                                        <p:attrNameLst>
                                          <p:attrName>style.visibility</p:attrName>
                                        </p:attrNameLst>
                                      </p:cBhvr>
                                      <p:to>
                                        <p:strVal val="visible"/>
                                      </p:to>
                                    </p:set>
                                    <p:animEffect transition="in" filter="randombar(horizontal)">
                                      <p:cBhvr>
                                        <p:cTn id="20" dur="500"/>
                                        <p:tgtEl>
                                          <p:spTgt spid="30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P spid="307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304800" y="228600"/>
            <a:ext cx="83820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a:solidFill>
                  <a:schemeClr val="tx1"/>
                </a:solidFill>
                <a:latin typeface="Arial" panose="020B0604020202020204" pitchFamily="34" charset="0"/>
              </a:defRPr>
            </a:lvl1pPr>
            <a:lvl2pPr marL="57150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eaLnBrk="0" hangingPunct="0">
              <a:spcBef>
                <a:spcPct val="50000"/>
              </a:spcBef>
            </a:pPr>
            <a:r>
              <a:rPr lang="en-US" altLang="en-US" sz="3200">
                <a:solidFill>
                  <a:schemeClr val="tx2"/>
                </a:solidFill>
              </a:rPr>
              <a:t>7. Whenever possible, locate dimensions between adjacent views.</a:t>
            </a:r>
          </a:p>
        </p:txBody>
      </p:sp>
      <p:pic>
        <p:nvPicPr>
          <p:cNvPr id="327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2241" y="2006600"/>
            <a:ext cx="5887118" cy="4008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846033" y="5783865"/>
            <a:ext cx="5593326" cy="461665"/>
          </a:xfrm>
          <a:prstGeom prst="rect">
            <a:avLst/>
          </a:prstGeom>
          <a:noFill/>
        </p:spPr>
        <p:txBody>
          <a:bodyPr wrap="none" rtlCol="0">
            <a:spAutoFit/>
          </a:bodyPr>
          <a:lstStyle/>
          <a:p>
            <a:r>
              <a:rPr lang="en-US" i="1" dirty="0" smtClean="0"/>
              <a:t>Question: is there a dimension missing?</a:t>
            </a:r>
            <a:endParaRPr lang="en-US" i="1" dirty="0"/>
          </a:p>
        </p:txBody>
      </p:sp>
    </p:spTree>
    <p:extLst>
      <p:ext uri="{BB962C8B-B14F-4D97-AF65-F5344CB8AC3E}">
        <p14:creationId xmlns:p14="http://schemas.microsoft.com/office/powerpoint/2010/main" val="219838539"/>
      </p:ext>
    </p:extLst>
  </p:cSld>
  <p:clrMapOvr>
    <a:masterClrMapping/>
  </p:clrMapOvr>
  <p:transition xmlns:p14="http://schemas.microsoft.com/office/powerpoint/2010/main">
    <p:randomBar/>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304800" y="228600"/>
            <a:ext cx="86868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00050" indent="-400050">
              <a:defRPr>
                <a:solidFill>
                  <a:schemeClr val="tx1"/>
                </a:solidFill>
                <a:latin typeface="Arial" panose="020B0604020202020204" pitchFamily="34" charset="0"/>
              </a:defRPr>
            </a:lvl1pPr>
            <a:lvl2pPr marL="80010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eaLnBrk="0" hangingPunct="0">
              <a:spcBef>
                <a:spcPct val="50000"/>
              </a:spcBef>
            </a:pPr>
            <a:r>
              <a:rPr lang="en-US" altLang="en-US" sz="3200" dirty="0" smtClean="0">
                <a:solidFill>
                  <a:schemeClr val="tx2"/>
                </a:solidFill>
              </a:rPr>
              <a:t>8. </a:t>
            </a:r>
            <a:r>
              <a:rPr lang="en-US" altLang="en-US" sz="3200" dirty="0">
                <a:solidFill>
                  <a:schemeClr val="tx2"/>
                </a:solidFill>
              </a:rPr>
              <a:t>Whenever possible, avoid sending extension lines through object views.</a:t>
            </a:r>
          </a:p>
        </p:txBody>
      </p:sp>
      <p:pic>
        <p:nvPicPr>
          <p:cNvPr id="36867" name="Picture 3" descr="dimensionrules15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3380" y="1912438"/>
            <a:ext cx="6757320" cy="4285162"/>
          </a:xfrm>
          <a:prstGeom prst="rect">
            <a:avLst/>
          </a:prstGeom>
          <a:noFill/>
          <a:extLst>
            <a:ext uri="{909E8E84-426E-40dd-AFC4-6F175D3DCCD1}">
              <a14:hiddenFill xmlns:a14="http://schemas.microsoft.com/office/drawing/2010/main">
                <a:solidFill>
                  <a:srgbClr val="FFFFFF"/>
                </a:solidFill>
              </a14:hiddenFill>
            </a:ext>
          </a:extLst>
        </p:spPr>
      </p:pic>
      <p:pic>
        <p:nvPicPr>
          <p:cNvPr id="36868" name="Picture 4" descr="dimensionrules15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3380" y="1912438"/>
            <a:ext cx="6757320" cy="4285162"/>
          </a:xfrm>
          <a:prstGeom prst="rect">
            <a:avLst/>
          </a:prstGeom>
          <a:noFill/>
          <a:extLst>
            <a:ext uri="{909E8E84-426E-40dd-AFC4-6F175D3DCCD1}">
              <a14:hiddenFill xmlns:a14="http://schemas.microsoft.com/office/drawing/2010/main">
                <a:solidFill>
                  <a:srgbClr val="FFFFFF"/>
                </a:solidFill>
              </a14:hiddenFill>
            </a:ext>
          </a:extLst>
        </p:spPr>
      </p:pic>
      <p:sp>
        <p:nvSpPr>
          <p:cNvPr id="36869" name="Text Box 5"/>
          <p:cNvSpPr txBox="1">
            <a:spLocks noChangeArrowheads="1"/>
          </p:cNvSpPr>
          <p:nvPr/>
        </p:nvSpPr>
        <p:spPr bwMode="auto">
          <a:xfrm>
            <a:off x="4914306" y="3629604"/>
            <a:ext cx="201841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spcBef>
                <a:spcPct val="50000"/>
              </a:spcBef>
            </a:pPr>
            <a:r>
              <a:rPr lang="en-US" altLang="en-US" sz="2800" b="1" dirty="0">
                <a:solidFill>
                  <a:srgbClr val="E60702"/>
                </a:solidFill>
              </a:rPr>
              <a:t>Incorrect</a:t>
            </a:r>
          </a:p>
        </p:txBody>
      </p:sp>
    </p:spTree>
    <p:extLst>
      <p:ext uri="{BB962C8B-B14F-4D97-AF65-F5344CB8AC3E}">
        <p14:creationId xmlns:p14="http://schemas.microsoft.com/office/powerpoint/2010/main" val="741875541"/>
      </p:ext>
    </p:extLst>
  </p:cSld>
  <p:clrMapOvr>
    <a:masterClrMapping/>
  </p:clrMapOvr>
  <p:transition xmlns:p14="http://schemas.microsoft.com/office/powerpoint/2010/main">
    <p:randomBa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6866"/>
                                        </p:tgtEl>
                                        <p:attrNameLst>
                                          <p:attrName>style.visibility</p:attrName>
                                        </p:attrNameLst>
                                      </p:cBhvr>
                                      <p:to>
                                        <p:strVal val="visible"/>
                                      </p:to>
                                    </p:set>
                                    <p:animEffect transition="in" filter="wipe(up)">
                                      <p:cBhvr>
                                        <p:cTn id="7" dur="500"/>
                                        <p:tgtEl>
                                          <p:spTgt spid="36866"/>
                                        </p:tgtEl>
                                      </p:cBhvr>
                                    </p:animEffect>
                                  </p:childTnLst>
                                </p:cTn>
                              </p:par>
                            </p:childTnLst>
                          </p:cTn>
                        </p:par>
                        <p:par>
                          <p:cTn id="8" fill="hold" nodeType="afterGroup">
                            <p:stCondLst>
                              <p:cond delay="500"/>
                            </p:stCondLst>
                            <p:childTnLst>
                              <p:par>
                                <p:cTn id="9" presetID="14" presetClass="entr" presetSubtype="10" fill="hold" nodeType="afterEffect">
                                  <p:stCondLst>
                                    <p:cond delay="0"/>
                                  </p:stCondLst>
                                  <p:childTnLst>
                                    <p:set>
                                      <p:cBhvr>
                                        <p:cTn id="10" dur="1" fill="hold">
                                          <p:stCondLst>
                                            <p:cond delay="0"/>
                                          </p:stCondLst>
                                        </p:cTn>
                                        <p:tgtEl>
                                          <p:spTgt spid="36867"/>
                                        </p:tgtEl>
                                        <p:attrNameLst>
                                          <p:attrName>style.visibility</p:attrName>
                                        </p:attrNameLst>
                                      </p:cBhvr>
                                      <p:to>
                                        <p:strVal val="visible"/>
                                      </p:to>
                                    </p:set>
                                    <p:animEffect transition="in" filter="randombar(horizontal)">
                                      <p:cBhvr>
                                        <p:cTn id="11" dur="500"/>
                                        <p:tgtEl>
                                          <p:spTgt spid="3686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6869"/>
                                        </p:tgtEl>
                                        <p:attrNameLst>
                                          <p:attrName>style.visibility</p:attrName>
                                        </p:attrNameLst>
                                      </p:cBhvr>
                                      <p:to>
                                        <p:strVal val="visible"/>
                                      </p:to>
                                    </p:set>
                                    <p:animEffect transition="in" filter="wipe(left)">
                                      <p:cBhvr>
                                        <p:cTn id="16" dur="500"/>
                                        <p:tgtEl>
                                          <p:spTgt spid="36869"/>
                                        </p:tgtEl>
                                      </p:cBhvr>
                                    </p:animEffect>
                                  </p:childTnLst>
                                </p:cTn>
                              </p:par>
                            </p:childTnLst>
                          </p:cTn>
                        </p:par>
                        <p:par>
                          <p:cTn id="17" fill="hold" nodeType="afterGroup">
                            <p:stCondLst>
                              <p:cond delay="500"/>
                            </p:stCondLst>
                            <p:childTnLst>
                              <p:par>
                                <p:cTn id="18" presetID="14" presetClass="entr" presetSubtype="10" fill="hold" nodeType="afterEffect">
                                  <p:stCondLst>
                                    <p:cond delay="0"/>
                                  </p:stCondLst>
                                  <p:childTnLst>
                                    <p:set>
                                      <p:cBhvr>
                                        <p:cTn id="19" dur="1" fill="hold">
                                          <p:stCondLst>
                                            <p:cond delay="0"/>
                                          </p:stCondLst>
                                        </p:cTn>
                                        <p:tgtEl>
                                          <p:spTgt spid="36868"/>
                                        </p:tgtEl>
                                        <p:attrNameLst>
                                          <p:attrName>style.visibility</p:attrName>
                                        </p:attrNameLst>
                                      </p:cBhvr>
                                      <p:to>
                                        <p:strVal val="visible"/>
                                      </p:to>
                                    </p:set>
                                    <p:animEffect transition="in" filter="randombar(horizontal)">
                                      <p:cBhvr>
                                        <p:cTn id="20" dur="500"/>
                                        <p:tgtEl>
                                          <p:spTgt spid="368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3686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304800" y="228600"/>
            <a:ext cx="86868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a:solidFill>
                  <a:schemeClr val="tx1"/>
                </a:solidFill>
                <a:latin typeface="Arial" panose="020B0604020202020204" pitchFamily="34" charset="0"/>
              </a:defRPr>
            </a:lvl1pPr>
            <a:lvl2pPr marL="80010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eaLnBrk="0" hangingPunct="0">
              <a:spcBef>
                <a:spcPct val="50000"/>
              </a:spcBef>
            </a:pPr>
            <a:r>
              <a:rPr lang="en-US" altLang="en-US" sz="3200" dirty="0" smtClean="0">
                <a:solidFill>
                  <a:schemeClr val="tx2"/>
                </a:solidFill>
              </a:rPr>
              <a:t>8. </a:t>
            </a:r>
            <a:r>
              <a:rPr lang="en-US" altLang="en-US" sz="3200" dirty="0">
                <a:solidFill>
                  <a:schemeClr val="tx2"/>
                </a:solidFill>
              </a:rPr>
              <a:t>Whenever possible, avoid sending extension lines through object views.</a:t>
            </a:r>
          </a:p>
        </p:txBody>
      </p:sp>
      <p:pic>
        <p:nvPicPr>
          <p:cNvPr id="389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8981" y="1930400"/>
            <a:ext cx="6756120" cy="4285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466819"/>
      </p:ext>
    </p:extLst>
  </p:cSld>
  <p:clrMapOvr>
    <a:masterClrMapping/>
  </p:clrMapOvr>
  <p:transition xmlns:p14="http://schemas.microsoft.com/office/powerpoint/2010/main">
    <p:randomBar/>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304800" y="228600"/>
            <a:ext cx="83820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685800" indent="-685800">
              <a:defRPr>
                <a:solidFill>
                  <a:schemeClr val="tx1"/>
                </a:solidFill>
                <a:latin typeface="Arial" panose="020B0604020202020204" pitchFamily="34" charset="0"/>
              </a:defRPr>
            </a:lvl1pPr>
            <a:lvl2pPr marL="80010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eaLnBrk="0" hangingPunct="0">
              <a:spcBef>
                <a:spcPct val="50000"/>
              </a:spcBef>
            </a:pPr>
            <a:r>
              <a:rPr lang="en-US" altLang="en-US" sz="3200" dirty="0">
                <a:solidFill>
                  <a:schemeClr val="tx2"/>
                </a:solidFill>
              </a:rPr>
              <a:t>9</a:t>
            </a:r>
            <a:r>
              <a:rPr lang="en-US" altLang="en-US" sz="3200" dirty="0" smtClean="0">
                <a:solidFill>
                  <a:schemeClr val="tx2"/>
                </a:solidFill>
              </a:rPr>
              <a:t>. </a:t>
            </a:r>
            <a:r>
              <a:rPr lang="en-US" altLang="en-US" sz="3200" dirty="0">
                <a:solidFill>
                  <a:schemeClr val="tx2"/>
                </a:solidFill>
              </a:rPr>
              <a:t>In general, a circle is dimensioned by its diameter and an arc by its radius.</a:t>
            </a:r>
          </a:p>
        </p:txBody>
      </p:sp>
      <p:pic>
        <p:nvPicPr>
          <p:cNvPr id="40963" name="Picture 3" descr="dimensionrules6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994014"/>
            <a:ext cx="4954832" cy="4140086"/>
          </a:xfrm>
          <a:prstGeom prst="rect">
            <a:avLst/>
          </a:prstGeom>
          <a:noFill/>
          <a:extLst>
            <a:ext uri="{909E8E84-426E-40dd-AFC4-6F175D3DCCD1}">
              <a14:hiddenFill xmlns:a14="http://schemas.microsoft.com/office/drawing/2010/main">
                <a:solidFill>
                  <a:srgbClr val="FFFFFF"/>
                </a:solidFill>
              </a14:hiddenFill>
            </a:ext>
          </a:extLst>
        </p:spPr>
      </p:pic>
      <p:pic>
        <p:nvPicPr>
          <p:cNvPr id="40964" name="Picture 4" descr="dimensionrules6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1994014"/>
            <a:ext cx="4954832" cy="4140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0865754"/>
      </p:ext>
    </p:extLst>
  </p:cSld>
  <p:clrMapOvr>
    <a:masterClrMapping/>
  </p:clrMapOvr>
  <p:transition xmlns:p14="http://schemas.microsoft.com/office/powerpoint/2010/main">
    <p:randomBa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0962"/>
                                        </p:tgtEl>
                                        <p:attrNameLst>
                                          <p:attrName>style.visibility</p:attrName>
                                        </p:attrNameLst>
                                      </p:cBhvr>
                                      <p:to>
                                        <p:strVal val="visible"/>
                                      </p:to>
                                    </p:set>
                                    <p:animEffect transition="in" filter="wipe(up)">
                                      <p:cBhvr>
                                        <p:cTn id="7" dur="500"/>
                                        <p:tgtEl>
                                          <p:spTgt spid="40962"/>
                                        </p:tgtEl>
                                      </p:cBhvr>
                                    </p:animEffect>
                                  </p:childTnLst>
                                </p:cTn>
                              </p:par>
                            </p:childTnLst>
                          </p:cTn>
                        </p:par>
                        <p:par>
                          <p:cTn id="8" fill="hold" nodeType="afterGroup">
                            <p:stCondLst>
                              <p:cond delay="500"/>
                            </p:stCondLst>
                            <p:childTnLst>
                              <p:par>
                                <p:cTn id="9" presetID="14" presetClass="entr" presetSubtype="10" fill="hold" nodeType="afterEffect">
                                  <p:stCondLst>
                                    <p:cond delay="0"/>
                                  </p:stCondLst>
                                  <p:childTnLst>
                                    <p:set>
                                      <p:cBhvr>
                                        <p:cTn id="10" dur="1" fill="hold">
                                          <p:stCondLst>
                                            <p:cond delay="0"/>
                                          </p:stCondLst>
                                        </p:cTn>
                                        <p:tgtEl>
                                          <p:spTgt spid="40963"/>
                                        </p:tgtEl>
                                        <p:attrNameLst>
                                          <p:attrName>style.visibility</p:attrName>
                                        </p:attrNameLst>
                                      </p:cBhvr>
                                      <p:to>
                                        <p:strVal val="visible"/>
                                      </p:to>
                                    </p:set>
                                    <p:animEffect transition="in" filter="randombar(horizontal)">
                                      <p:cBhvr>
                                        <p:cTn id="11" dur="500"/>
                                        <p:tgtEl>
                                          <p:spTgt spid="4096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4" presetClass="entr" presetSubtype="10" fill="hold" nodeType="clickEffect">
                                  <p:stCondLst>
                                    <p:cond delay="0"/>
                                  </p:stCondLst>
                                  <p:childTnLst>
                                    <p:set>
                                      <p:cBhvr>
                                        <p:cTn id="15" dur="1" fill="hold">
                                          <p:stCondLst>
                                            <p:cond delay="0"/>
                                          </p:stCondLst>
                                        </p:cTn>
                                        <p:tgtEl>
                                          <p:spTgt spid="40964"/>
                                        </p:tgtEl>
                                        <p:attrNameLst>
                                          <p:attrName>style.visibility</p:attrName>
                                        </p:attrNameLst>
                                      </p:cBhvr>
                                      <p:to>
                                        <p:strVal val="visible"/>
                                      </p:to>
                                    </p:set>
                                    <p:animEffect transition="in" filter="randombar(horizontal)">
                                      <p:cBhvr>
                                        <p:cTn id="16" dur="500"/>
                                        <p:tgtEl>
                                          <p:spTgt spid="409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dimensionrules7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4666" y="1884363"/>
            <a:ext cx="5256053" cy="4325938"/>
          </a:xfrm>
          <a:prstGeom prst="rect">
            <a:avLst/>
          </a:prstGeom>
          <a:noFill/>
          <a:extLst>
            <a:ext uri="{909E8E84-426E-40dd-AFC4-6F175D3DCCD1}">
              <a14:hiddenFill xmlns:a14="http://schemas.microsoft.com/office/drawing/2010/main">
                <a:solidFill>
                  <a:srgbClr val="FFFFFF"/>
                </a:solidFill>
              </a14:hiddenFill>
            </a:ext>
          </a:extLst>
        </p:spPr>
      </p:pic>
      <p:pic>
        <p:nvPicPr>
          <p:cNvPr id="43011" name="Picture 3" descr="dimensionrules7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4666" y="1884363"/>
            <a:ext cx="5256053" cy="4325938"/>
          </a:xfrm>
          <a:prstGeom prst="rect">
            <a:avLst/>
          </a:prstGeom>
          <a:noFill/>
          <a:extLst>
            <a:ext uri="{909E8E84-426E-40dd-AFC4-6F175D3DCCD1}">
              <a14:hiddenFill xmlns:a14="http://schemas.microsoft.com/office/drawing/2010/main">
                <a:solidFill>
                  <a:srgbClr val="FFFFFF"/>
                </a:solidFill>
              </a14:hiddenFill>
            </a:ext>
          </a:extLst>
        </p:spPr>
      </p:pic>
      <p:pic>
        <p:nvPicPr>
          <p:cNvPr id="43012" name="Picture 4" descr="dimensionrules7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34666" y="1884363"/>
            <a:ext cx="5256053" cy="4325938"/>
          </a:xfrm>
          <a:prstGeom prst="rect">
            <a:avLst/>
          </a:prstGeom>
          <a:noFill/>
          <a:extLst>
            <a:ext uri="{909E8E84-426E-40dd-AFC4-6F175D3DCCD1}">
              <a14:hiddenFill xmlns:a14="http://schemas.microsoft.com/office/drawing/2010/main">
                <a:solidFill>
                  <a:srgbClr val="FFFFFF"/>
                </a:solidFill>
              </a14:hiddenFill>
            </a:ext>
          </a:extLst>
        </p:spPr>
      </p:pic>
      <p:pic>
        <p:nvPicPr>
          <p:cNvPr id="43013" name="Picture 5" descr="dimensionrules7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34666" y="1884363"/>
            <a:ext cx="5256053" cy="4325938"/>
          </a:xfrm>
          <a:prstGeom prst="rect">
            <a:avLst/>
          </a:prstGeom>
          <a:noFill/>
          <a:extLst>
            <a:ext uri="{909E8E84-426E-40dd-AFC4-6F175D3DCCD1}">
              <a14:hiddenFill xmlns:a14="http://schemas.microsoft.com/office/drawing/2010/main">
                <a:solidFill>
                  <a:srgbClr val="FFFFFF"/>
                </a:solidFill>
              </a14:hiddenFill>
            </a:ext>
          </a:extLst>
        </p:spPr>
      </p:pic>
      <p:sp>
        <p:nvSpPr>
          <p:cNvPr id="43014" name="Text Box 6"/>
          <p:cNvSpPr txBox="1">
            <a:spLocks noChangeArrowheads="1"/>
          </p:cNvSpPr>
          <p:nvPr/>
        </p:nvSpPr>
        <p:spPr bwMode="auto">
          <a:xfrm>
            <a:off x="304800" y="228600"/>
            <a:ext cx="86106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685800" indent="-685800">
              <a:defRPr>
                <a:solidFill>
                  <a:schemeClr val="tx1"/>
                </a:solidFill>
                <a:latin typeface="Arial" panose="020B0604020202020204" pitchFamily="34" charset="0"/>
              </a:defRPr>
            </a:lvl1pPr>
            <a:lvl2pPr marL="80010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eaLnBrk="0" hangingPunct="0">
              <a:spcBef>
                <a:spcPct val="50000"/>
              </a:spcBef>
            </a:pPr>
            <a:r>
              <a:rPr lang="en-US" altLang="en-US" sz="3200" dirty="0" smtClean="0">
                <a:solidFill>
                  <a:schemeClr val="tx2"/>
                </a:solidFill>
              </a:rPr>
              <a:t>10. </a:t>
            </a:r>
            <a:r>
              <a:rPr lang="en-US" altLang="en-US" sz="3200" dirty="0">
                <a:solidFill>
                  <a:schemeClr val="tx2"/>
                </a:solidFill>
              </a:rPr>
              <a:t>Holes are located by their centerlines, which may be extended and used as extension lines.</a:t>
            </a:r>
          </a:p>
        </p:txBody>
      </p:sp>
    </p:spTree>
    <p:extLst>
      <p:ext uri="{BB962C8B-B14F-4D97-AF65-F5344CB8AC3E}">
        <p14:creationId xmlns:p14="http://schemas.microsoft.com/office/powerpoint/2010/main" val="3982951026"/>
      </p:ext>
    </p:extLst>
  </p:cSld>
  <p:clrMapOvr>
    <a:masterClrMapping/>
  </p:clrMapOvr>
  <p:transition xmlns:p14="http://schemas.microsoft.com/office/powerpoint/2010/main">
    <p:randomBa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3014"/>
                                        </p:tgtEl>
                                        <p:attrNameLst>
                                          <p:attrName>style.visibility</p:attrName>
                                        </p:attrNameLst>
                                      </p:cBhvr>
                                      <p:to>
                                        <p:strVal val="visible"/>
                                      </p:to>
                                    </p:set>
                                    <p:animEffect transition="in" filter="wipe(up)">
                                      <p:cBhvr>
                                        <p:cTn id="7" dur="500"/>
                                        <p:tgtEl>
                                          <p:spTgt spid="43014"/>
                                        </p:tgtEl>
                                      </p:cBhvr>
                                    </p:animEffect>
                                  </p:childTnLst>
                                </p:cTn>
                              </p:par>
                            </p:childTnLst>
                          </p:cTn>
                        </p:par>
                        <p:par>
                          <p:cTn id="8" fill="hold" nodeType="afterGroup">
                            <p:stCondLst>
                              <p:cond delay="500"/>
                            </p:stCondLst>
                            <p:childTnLst>
                              <p:par>
                                <p:cTn id="9" presetID="14" presetClass="entr" presetSubtype="10" fill="hold" nodeType="afterEffect">
                                  <p:stCondLst>
                                    <p:cond delay="0"/>
                                  </p:stCondLst>
                                  <p:childTnLst>
                                    <p:set>
                                      <p:cBhvr>
                                        <p:cTn id="10" dur="1" fill="hold">
                                          <p:stCondLst>
                                            <p:cond delay="0"/>
                                          </p:stCondLst>
                                        </p:cTn>
                                        <p:tgtEl>
                                          <p:spTgt spid="43010"/>
                                        </p:tgtEl>
                                        <p:attrNameLst>
                                          <p:attrName>style.visibility</p:attrName>
                                        </p:attrNameLst>
                                      </p:cBhvr>
                                      <p:to>
                                        <p:strVal val="visible"/>
                                      </p:to>
                                    </p:set>
                                    <p:animEffect transition="in" filter="randombar(horizontal)">
                                      <p:cBhvr>
                                        <p:cTn id="11" dur="500"/>
                                        <p:tgtEl>
                                          <p:spTgt spid="4301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4" presetClass="entr" presetSubtype="10" fill="hold" nodeType="clickEffect">
                                  <p:stCondLst>
                                    <p:cond delay="0"/>
                                  </p:stCondLst>
                                  <p:childTnLst>
                                    <p:set>
                                      <p:cBhvr>
                                        <p:cTn id="15" dur="1" fill="hold">
                                          <p:stCondLst>
                                            <p:cond delay="0"/>
                                          </p:stCondLst>
                                        </p:cTn>
                                        <p:tgtEl>
                                          <p:spTgt spid="43011"/>
                                        </p:tgtEl>
                                        <p:attrNameLst>
                                          <p:attrName>style.visibility</p:attrName>
                                        </p:attrNameLst>
                                      </p:cBhvr>
                                      <p:to>
                                        <p:strVal val="visible"/>
                                      </p:to>
                                    </p:set>
                                    <p:animEffect transition="in" filter="randombar(horizontal)">
                                      <p:cBhvr>
                                        <p:cTn id="16" dur="500"/>
                                        <p:tgtEl>
                                          <p:spTgt spid="43011"/>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4" presetClass="entr" presetSubtype="10" fill="hold" nodeType="clickEffect">
                                  <p:stCondLst>
                                    <p:cond delay="0"/>
                                  </p:stCondLst>
                                  <p:childTnLst>
                                    <p:set>
                                      <p:cBhvr>
                                        <p:cTn id="20" dur="1" fill="hold">
                                          <p:stCondLst>
                                            <p:cond delay="0"/>
                                          </p:stCondLst>
                                        </p:cTn>
                                        <p:tgtEl>
                                          <p:spTgt spid="43012"/>
                                        </p:tgtEl>
                                        <p:attrNameLst>
                                          <p:attrName>style.visibility</p:attrName>
                                        </p:attrNameLst>
                                      </p:cBhvr>
                                      <p:to>
                                        <p:strVal val="visible"/>
                                      </p:to>
                                    </p:set>
                                    <p:animEffect transition="in" filter="randombar(horizontal)">
                                      <p:cBhvr>
                                        <p:cTn id="21" dur="500"/>
                                        <p:tgtEl>
                                          <p:spTgt spid="43012"/>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4" presetClass="entr" presetSubtype="10" fill="hold" nodeType="clickEffect">
                                  <p:stCondLst>
                                    <p:cond delay="0"/>
                                  </p:stCondLst>
                                  <p:childTnLst>
                                    <p:set>
                                      <p:cBhvr>
                                        <p:cTn id="25" dur="1" fill="hold">
                                          <p:stCondLst>
                                            <p:cond delay="0"/>
                                          </p:stCondLst>
                                        </p:cTn>
                                        <p:tgtEl>
                                          <p:spTgt spid="43013"/>
                                        </p:tgtEl>
                                        <p:attrNameLst>
                                          <p:attrName>style.visibility</p:attrName>
                                        </p:attrNameLst>
                                      </p:cBhvr>
                                      <p:to>
                                        <p:strVal val="visible"/>
                                      </p:to>
                                    </p:set>
                                    <p:animEffect transition="in" filter="randombar(horizontal)">
                                      <p:cBhvr>
                                        <p:cTn id="26" dur="500"/>
                                        <p:tgtEl>
                                          <p:spTgt spid="430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304800" y="228600"/>
            <a:ext cx="86106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685800" indent="-685800">
              <a:defRPr>
                <a:solidFill>
                  <a:schemeClr val="tx1"/>
                </a:solidFill>
                <a:latin typeface="Arial" panose="020B0604020202020204" pitchFamily="34" charset="0"/>
              </a:defRPr>
            </a:lvl1pPr>
            <a:lvl2pPr marL="80010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eaLnBrk="0" hangingPunct="0">
              <a:spcBef>
                <a:spcPct val="50000"/>
              </a:spcBef>
            </a:pPr>
            <a:r>
              <a:rPr lang="en-US" altLang="en-US" sz="3200" dirty="0" smtClean="0">
                <a:solidFill>
                  <a:schemeClr val="tx2"/>
                </a:solidFill>
              </a:rPr>
              <a:t>11. </a:t>
            </a:r>
            <a:r>
              <a:rPr lang="en-US" altLang="en-US" sz="3200" dirty="0">
                <a:solidFill>
                  <a:schemeClr val="tx2"/>
                </a:solidFill>
              </a:rPr>
              <a:t>Holes should be located and sized in the view that shows the feature as a circle.</a:t>
            </a:r>
          </a:p>
        </p:txBody>
      </p:sp>
      <p:pic>
        <p:nvPicPr>
          <p:cNvPr id="45059" name="Picture 3" descr="dimensionrules8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9600" y="2002125"/>
            <a:ext cx="5521782" cy="4043076"/>
          </a:xfrm>
          <a:prstGeom prst="rect">
            <a:avLst/>
          </a:prstGeom>
          <a:noFill/>
          <a:extLst>
            <a:ext uri="{909E8E84-426E-40dd-AFC4-6F175D3DCCD1}">
              <a14:hiddenFill xmlns:a14="http://schemas.microsoft.com/office/drawing/2010/main">
                <a:solidFill>
                  <a:srgbClr val="FFFFFF"/>
                </a:solidFill>
              </a14:hiddenFill>
            </a:ext>
          </a:extLst>
        </p:spPr>
      </p:pic>
      <p:pic>
        <p:nvPicPr>
          <p:cNvPr id="45060" name="Picture 4" descr="dimensionrules8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9600" y="2002125"/>
            <a:ext cx="5521782" cy="4043076"/>
          </a:xfrm>
          <a:prstGeom prst="rect">
            <a:avLst/>
          </a:prstGeom>
          <a:noFill/>
          <a:extLst>
            <a:ext uri="{909E8E84-426E-40dd-AFC4-6F175D3DCCD1}">
              <a14:hiddenFill xmlns:a14="http://schemas.microsoft.com/office/drawing/2010/main">
                <a:solidFill>
                  <a:srgbClr val="FFFFFF"/>
                </a:solidFill>
              </a14:hiddenFill>
            </a:ext>
          </a:extLst>
        </p:spPr>
      </p:pic>
      <p:sp>
        <p:nvSpPr>
          <p:cNvPr id="45061" name="Text Box 5"/>
          <p:cNvSpPr txBox="1">
            <a:spLocks noChangeArrowheads="1"/>
          </p:cNvSpPr>
          <p:nvPr/>
        </p:nvSpPr>
        <p:spPr bwMode="auto">
          <a:xfrm>
            <a:off x="980016" y="2127088"/>
            <a:ext cx="2664884"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spcBef>
                <a:spcPct val="50000"/>
              </a:spcBef>
            </a:pPr>
            <a:r>
              <a:rPr lang="en-US" altLang="en-US" sz="3400" b="1" dirty="0">
                <a:solidFill>
                  <a:srgbClr val="E60702"/>
                </a:solidFill>
              </a:rPr>
              <a:t>Incorrect</a:t>
            </a:r>
          </a:p>
        </p:txBody>
      </p:sp>
    </p:spTree>
    <p:extLst>
      <p:ext uri="{BB962C8B-B14F-4D97-AF65-F5344CB8AC3E}">
        <p14:creationId xmlns:p14="http://schemas.microsoft.com/office/powerpoint/2010/main" val="953181804"/>
      </p:ext>
    </p:extLst>
  </p:cSld>
  <p:clrMapOvr>
    <a:masterClrMapping/>
  </p:clrMapOvr>
  <p:transition xmlns:p14="http://schemas.microsoft.com/office/powerpoint/2010/main">
    <p:randomBa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5058"/>
                                        </p:tgtEl>
                                        <p:attrNameLst>
                                          <p:attrName>style.visibility</p:attrName>
                                        </p:attrNameLst>
                                      </p:cBhvr>
                                      <p:to>
                                        <p:strVal val="visible"/>
                                      </p:to>
                                    </p:set>
                                    <p:animEffect transition="in" filter="wipe(up)">
                                      <p:cBhvr>
                                        <p:cTn id="7" dur="500"/>
                                        <p:tgtEl>
                                          <p:spTgt spid="45058"/>
                                        </p:tgtEl>
                                      </p:cBhvr>
                                    </p:animEffect>
                                  </p:childTnLst>
                                </p:cTn>
                              </p:par>
                            </p:childTnLst>
                          </p:cTn>
                        </p:par>
                        <p:par>
                          <p:cTn id="8" fill="hold" nodeType="afterGroup">
                            <p:stCondLst>
                              <p:cond delay="500"/>
                            </p:stCondLst>
                            <p:childTnLst>
                              <p:par>
                                <p:cTn id="9" presetID="14" presetClass="entr" presetSubtype="10" fill="hold" nodeType="afterEffect">
                                  <p:stCondLst>
                                    <p:cond delay="0"/>
                                  </p:stCondLst>
                                  <p:childTnLst>
                                    <p:set>
                                      <p:cBhvr>
                                        <p:cTn id="10" dur="1" fill="hold">
                                          <p:stCondLst>
                                            <p:cond delay="0"/>
                                          </p:stCondLst>
                                        </p:cTn>
                                        <p:tgtEl>
                                          <p:spTgt spid="45059"/>
                                        </p:tgtEl>
                                        <p:attrNameLst>
                                          <p:attrName>style.visibility</p:attrName>
                                        </p:attrNameLst>
                                      </p:cBhvr>
                                      <p:to>
                                        <p:strVal val="visible"/>
                                      </p:to>
                                    </p:set>
                                    <p:animEffect transition="in" filter="randombar(horizontal)">
                                      <p:cBhvr>
                                        <p:cTn id="11" dur="500"/>
                                        <p:tgtEl>
                                          <p:spTgt spid="4505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45061"/>
                                        </p:tgtEl>
                                        <p:attrNameLst>
                                          <p:attrName>style.visibility</p:attrName>
                                        </p:attrNameLst>
                                      </p:cBhvr>
                                      <p:to>
                                        <p:strVal val="visible"/>
                                      </p:to>
                                    </p:set>
                                    <p:animEffect transition="in" filter="wipe(left)">
                                      <p:cBhvr>
                                        <p:cTn id="16" dur="500"/>
                                        <p:tgtEl>
                                          <p:spTgt spid="45061"/>
                                        </p:tgtEl>
                                      </p:cBhvr>
                                    </p:animEffect>
                                  </p:childTnLst>
                                </p:cTn>
                              </p:par>
                            </p:childTnLst>
                          </p:cTn>
                        </p:par>
                        <p:par>
                          <p:cTn id="17" fill="hold" nodeType="afterGroup">
                            <p:stCondLst>
                              <p:cond delay="500"/>
                            </p:stCondLst>
                            <p:childTnLst>
                              <p:par>
                                <p:cTn id="18" presetID="14" presetClass="entr" presetSubtype="10" fill="hold" nodeType="afterEffect">
                                  <p:stCondLst>
                                    <p:cond delay="0"/>
                                  </p:stCondLst>
                                  <p:childTnLst>
                                    <p:set>
                                      <p:cBhvr>
                                        <p:cTn id="19" dur="1" fill="hold">
                                          <p:stCondLst>
                                            <p:cond delay="0"/>
                                          </p:stCondLst>
                                        </p:cTn>
                                        <p:tgtEl>
                                          <p:spTgt spid="45060"/>
                                        </p:tgtEl>
                                        <p:attrNameLst>
                                          <p:attrName>style.visibility</p:attrName>
                                        </p:attrNameLst>
                                      </p:cBhvr>
                                      <p:to>
                                        <p:strVal val="visible"/>
                                      </p:to>
                                    </p:set>
                                    <p:animEffect transition="in" filter="randombar(horizontal)">
                                      <p:cBhvr>
                                        <p:cTn id="20" dur="500"/>
                                        <p:tgtEl>
                                          <p:spTgt spid="450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p:bldP spid="4506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304800" y="228600"/>
            <a:ext cx="86106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685800" indent="-685800">
              <a:defRPr>
                <a:solidFill>
                  <a:schemeClr val="tx1"/>
                </a:solidFill>
                <a:latin typeface="Arial" panose="020B0604020202020204" pitchFamily="34" charset="0"/>
              </a:defRPr>
            </a:lvl1pPr>
            <a:lvl2pPr marL="80010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eaLnBrk="0" hangingPunct="0">
              <a:spcBef>
                <a:spcPct val="50000"/>
              </a:spcBef>
            </a:pPr>
            <a:r>
              <a:rPr lang="en-US" altLang="en-US" sz="3200" dirty="0" smtClean="0">
                <a:solidFill>
                  <a:schemeClr val="tx2"/>
                </a:solidFill>
              </a:rPr>
              <a:t>11. </a:t>
            </a:r>
            <a:r>
              <a:rPr lang="en-US" altLang="en-US" sz="3200" dirty="0">
                <a:solidFill>
                  <a:schemeClr val="tx2"/>
                </a:solidFill>
              </a:rPr>
              <a:t>Holes should be located and sized in the view that shows the feature as a circle.</a:t>
            </a:r>
          </a:p>
        </p:txBody>
      </p:sp>
      <p:pic>
        <p:nvPicPr>
          <p:cNvPr id="471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5800" y="1993899"/>
            <a:ext cx="5334000" cy="422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9923403"/>
      </p:ext>
    </p:extLst>
  </p:cSld>
  <p:clrMapOvr>
    <a:masterClrMapping/>
  </p:clrMapOvr>
  <p:transition xmlns:p14="http://schemas.microsoft.com/office/powerpoint/2010/main">
    <p:randomBar/>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304800" y="228600"/>
            <a:ext cx="86868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685800" indent="-685800">
              <a:defRPr>
                <a:solidFill>
                  <a:schemeClr val="tx1"/>
                </a:solidFill>
                <a:latin typeface="Arial" panose="020B0604020202020204" pitchFamily="34" charset="0"/>
              </a:defRPr>
            </a:lvl1pPr>
            <a:lvl2pPr marL="80010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eaLnBrk="0" hangingPunct="0">
              <a:spcBef>
                <a:spcPct val="50000"/>
              </a:spcBef>
            </a:pPr>
            <a:r>
              <a:rPr lang="en-US" altLang="en-US" sz="3200" dirty="0" smtClean="0">
                <a:solidFill>
                  <a:schemeClr val="tx2"/>
                </a:solidFill>
              </a:rPr>
              <a:t>12. </a:t>
            </a:r>
            <a:r>
              <a:rPr lang="en-US" altLang="en-US" sz="3200" dirty="0">
                <a:solidFill>
                  <a:schemeClr val="tx2"/>
                </a:solidFill>
              </a:rPr>
              <a:t>Do not cross a dimension line with an extension line, and avoid crossing dimensions with leader lines.</a:t>
            </a:r>
          </a:p>
        </p:txBody>
      </p:sp>
      <p:pic>
        <p:nvPicPr>
          <p:cNvPr id="491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898" y="1898650"/>
            <a:ext cx="6242604" cy="434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6208150"/>
      </p:ext>
    </p:extLst>
  </p:cSld>
  <p:clrMapOvr>
    <a:masterClrMapping/>
  </p:clrMapOvr>
  <p:transition xmlns:p14="http://schemas.microsoft.com/office/powerpoint/2010/main">
    <p:randomBa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9154"/>
                                        </p:tgtEl>
                                        <p:attrNameLst>
                                          <p:attrName>style.visibility</p:attrName>
                                        </p:attrNameLst>
                                      </p:cBhvr>
                                      <p:to>
                                        <p:strVal val="visible"/>
                                      </p:to>
                                    </p:set>
                                    <p:animEffect transition="in" filter="wipe(up)">
                                      <p:cBhvr>
                                        <p:cTn id="7" dur="500"/>
                                        <p:tgtEl>
                                          <p:spTgt spid="49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304800" y="228600"/>
            <a:ext cx="86868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685800" indent="-685800">
              <a:defRPr>
                <a:solidFill>
                  <a:schemeClr val="tx1"/>
                </a:solidFill>
                <a:latin typeface="Arial" panose="020B0604020202020204" pitchFamily="34" charset="0"/>
              </a:defRPr>
            </a:lvl1pPr>
            <a:lvl2pPr marL="80010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eaLnBrk="0" hangingPunct="0">
              <a:spcBef>
                <a:spcPct val="50000"/>
              </a:spcBef>
            </a:pPr>
            <a:r>
              <a:rPr lang="en-US" altLang="en-US" sz="3200" dirty="0" smtClean="0">
                <a:solidFill>
                  <a:schemeClr val="tx2"/>
                </a:solidFill>
              </a:rPr>
              <a:t>12. </a:t>
            </a:r>
            <a:r>
              <a:rPr lang="en-US" altLang="en-US" sz="3200" dirty="0">
                <a:solidFill>
                  <a:schemeClr val="tx2"/>
                </a:solidFill>
              </a:rPr>
              <a:t>Do not cross a dimension line with an extension line, and avoid crossing dimensions with leader lines.</a:t>
            </a:r>
          </a:p>
        </p:txBody>
      </p:sp>
      <p:pic>
        <p:nvPicPr>
          <p:cNvPr id="512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1300" y="1782763"/>
            <a:ext cx="6096000" cy="4399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2919573"/>
      </p:ext>
    </p:extLst>
  </p:cSld>
  <p:clrMapOvr>
    <a:masterClrMapping/>
  </p:clrMapOvr>
  <p:transition xmlns:p14="http://schemas.microsoft.com/office/powerpoint/2010/main">
    <p:randomBar/>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304800" y="228600"/>
            <a:ext cx="86868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685800" indent="-685800">
              <a:defRPr>
                <a:solidFill>
                  <a:schemeClr val="tx1"/>
                </a:solidFill>
                <a:latin typeface="Arial" panose="020B0604020202020204" pitchFamily="34" charset="0"/>
              </a:defRPr>
            </a:lvl1pPr>
            <a:lvl2pPr marL="80010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eaLnBrk="0" hangingPunct="0">
              <a:spcBef>
                <a:spcPct val="50000"/>
              </a:spcBef>
            </a:pPr>
            <a:r>
              <a:rPr lang="en-US" altLang="en-US" sz="3200" dirty="0" smtClean="0">
                <a:solidFill>
                  <a:schemeClr val="tx2"/>
                </a:solidFill>
              </a:rPr>
              <a:t>13. </a:t>
            </a:r>
            <a:r>
              <a:rPr lang="en-US" altLang="en-US" sz="3200" dirty="0">
                <a:solidFill>
                  <a:schemeClr val="tx2"/>
                </a:solidFill>
              </a:rPr>
              <a:t>Leader lines point toward the center of the feature, and should not occur horizontally or vertically.</a:t>
            </a:r>
          </a:p>
        </p:txBody>
      </p:sp>
      <p:pic>
        <p:nvPicPr>
          <p:cNvPr id="532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912340"/>
            <a:ext cx="7480300" cy="4278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3664976"/>
      </p:ext>
    </p:extLst>
  </p:cSld>
  <p:clrMapOvr>
    <a:masterClrMapping/>
  </p:clrMapOvr>
  <p:transition xmlns:p14="http://schemas.microsoft.com/office/powerpoint/2010/main">
    <p:randomBar/>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2"/>
          <p:cNvSpPr txBox="1">
            <a:spLocks noChangeArrowheads="1"/>
          </p:cNvSpPr>
          <p:nvPr/>
        </p:nvSpPr>
        <p:spPr bwMode="auto">
          <a:xfrm>
            <a:off x="304800" y="228600"/>
            <a:ext cx="8686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685800" indent="-685800">
              <a:defRPr>
                <a:solidFill>
                  <a:schemeClr val="tx1"/>
                </a:solidFill>
                <a:latin typeface="Arial" panose="020B0604020202020204" pitchFamily="34" charset="0"/>
              </a:defRPr>
            </a:lvl1pPr>
            <a:lvl2pPr marL="80010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eaLnBrk="0" hangingPunct="0">
              <a:spcBef>
                <a:spcPct val="50000"/>
              </a:spcBef>
            </a:pPr>
            <a:r>
              <a:rPr lang="en-US" altLang="en-US" dirty="0" smtClean="0">
                <a:solidFill>
                  <a:schemeClr val="tx2"/>
                </a:solidFill>
              </a:rPr>
              <a:t>14. </a:t>
            </a:r>
            <a:r>
              <a:rPr lang="en-US" altLang="en-US" dirty="0">
                <a:solidFill>
                  <a:schemeClr val="tx2"/>
                </a:solidFill>
              </a:rPr>
              <a:t>Dimension numbers should be centered between arrowheads, except when using stacked dimensions, and then the numbers should be staggered.</a:t>
            </a:r>
          </a:p>
        </p:txBody>
      </p:sp>
      <p:grpSp>
        <p:nvGrpSpPr>
          <p:cNvPr id="55299" name="Group 3"/>
          <p:cNvGrpSpPr>
            <a:grpSpLocks/>
          </p:cNvGrpSpPr>
          <p:nvPr/>
        </p:nvGrpSpPr>
        <p:grpSpPr bwMode="auto">
          <a:xfrm>
            <a:off x="647862" y="1879600"/>
            <a:ext cx="7492838" cy="4265613"/>
            <a:chOff x="-54" y="1392"/>
            <a:chExt cx="5046" cy="2871"/>
          </a:xfrm>
        </p:grpSpPr>
        <p:pic>
          <p:nvPicPr>
            <p:cNvPr id="55300" name="Picture 4" descr="dimensionrules11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6" y="1392"/>
              <a:ext cx="4176" cy="2871"/>
            </a:xfrm>
            <a:prstGeom prst="rect">
              <a:avLst/>
            </a:prstGeom>
            <a:noFill/>
            <a:extLst>
              <a:ext uri="{909E8E84-426E-40dd-AFC4-6F175D3DCCD1}">
                <a14:hiddenFill xmlns:a14="http://schemas.microsoft.com/office/drawing/2010/main">
                  <a:solidFill>
                    <a:srgbClr val="FFFFFF"/>
                  </a:solidFill>
                </a14:hiddenFill>
              </a:ext>
            </a:extLst>
          </p:spPr>
        </p:pic>
        <p:sp>
          <p:nvSpPr>
            <p:cNvPr id="55301" name="Text Box 5"/>
            <p:cNvSpPr txBox="1">
              <a:spLocks noChangeArrowheads="1"/>
            </p:cNvSpPr>
            <p:nvPr/>
          </p:nvSpPr>
          <p:spPr bwMode="auto">
            <a:xfrm>
              <a:off x="-54" y="1776"/>
              <a:ext cx="1686" cy="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spcBef>
                  <a:spcPct val="50000"/>
                </a:spcBef>
              </a:pPr>
              <a:r>
                <a:rPr lang="en-US" altLang="en-US" sz="3400" b="1" dirty="0">
                  <a:solidFill>
                    <a:srgbClr val="E60702"/>
                  </a:solidFill>
                </a:rPr>
                <a:t>Incorrect</a:t>
              </a:r>
            </a:p>
          </p:txBody>
        </p:sp>
      </p:grpSp>
    </p:spTree>
    <p:extLst>
      <p:ext uri="{BB962C8B-B14F-4D97-AF65-F5344CB8AC3E}">
        <p14:creationId xmlns:p14="http://schemas.microsoft.com/office/powerpoint/2010/main" val="2709934327"/>
      </p:ext>
    </p:extLst>
  </p:cSld>
  <p:clrMapOvr>
    <a:masterClrMapping/>
  </p:clrMapOvr>
  <p:transition xmlns:p14="http://schemas.microsoft.com/office/powerpoint/2010/main">
    <p:randomBa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5298"/>
                                        </p:tgtEl>
                                        <p:attrNameLst>
                                          <p:attrName>style.visibility</p:attrName>
                                        </p:attrNameLst>
                                      </p:cBhvr>
                                      <p:to>
                                        <p:strVal val="visible"/>
                                      </p:to>
                                    </p:set>
                                    <p:animEffect transition="in" filter="wipe(up)">
                                      <p:cBhvr>
                                        <p:cTn id="7" dur="500"/>
                                        <p:tgtEl>
                                          <p:spTgt spid="55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304800" y="228600"/>
            <a:ext cx="8686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685800" indent="-685800">
              <a:defRPr>
                <a:solidFill>
                  <a:schemeClr val="tx1"/>
                </a:solidFill>
                <a:latin typeface="Arial" panose="020B0604020202020204" pitchFamily="34" charset="0"/>
              </a:defRPr>
            </a:lvl1pPr>
            <a:lvl2pPr marL="800100">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eaLnBrk="0" hangingPunct="0">
              <a:spcBef>
                <a:spcPct val="50000"/>
              </a:spcBef>
            </a:pPr>
            <a:r>
              <a:rPr lang="en-US" altLang="en-US" dirty="0" smtClean="0">
                <a:solidFill>
                  <a:schemeClr val="tx2"/>
                </a:solidFill>
              </a:rPr>
              <a:t>14. </a:t>
            </a:r>
            <a:r>
              <a:rPr lang="en-US" altLang="en-US" dirty="0">
                <a:solidFill>
                  <a:schemeClr val="tx2"/>
                </a:solidFill>
              </a:rPr>
              <a:t>Dimension numbers should be centered between arrowheads, except when using stacked dimensions, and then the numbers should be staggered.</a:t>
            </a:r>
          </a:p>
        </p:txBody>
      </p:sp>
      <p:pic>
        <p:nvPicPr>
          <p:cNvPr id="573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3800" y="2005013"/>
            <a:ext cx="7239000" cy="414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9848621"/>
      </p:ext>
    </p:extLst>
  </p:cSld>
  <p:clrMapOvr>
    <a:masterClrMapping/>
  </p:clrMapOvr>
  <p:transition xmlns:p14="http://schemas.microsoft.com/office/powerpoint/2010/main">
    <p:randomBar/>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884237" y="430213"/>
            <a:ext cx="6989763" cy="841288"/>
          </a:xfrm>
          <a:prstGeom prst="rect">
            <a:avLst/>
          </a:prstGeom>
        </p:spPr>
      </p:pic>
      <p:pic>
        <p:nvPicPr>
          <p:cNvPr id="4" name="Picture 3"/>
          <p:cNvPicPr>
            <a:picLocks noChangeAspect="1"/>
          </p:cNvPicPr>
          <p:nvPr/>
        </p:nvPicPr>
        <p:blipFill rotWithShape="1">
          <a:blip r:embed="rId3"/>
          <a:srcRect b="24823"/>
          <a:stretch/>
        </p:blipFill>
        <p:spPr>
          <a:xfrm>
            <a:off x="1771650" y="1777999"/>
            <a:ext cx="5748338" cy="3141805"/>
          </a:xfrm>
          <a:prstGeom prst="rect">
            <a:avLst/>
          </a:prstGeom>
        </p:spPr>
      </p:pic>
      <p:sp>
        <p:nvSpPr>
          <p:cNvPr id="5" name="TextBox 4"/>
          <p:cNvSpPr txBox="1"/>
          <p:nvPr/>
        </p:nvSpPr>
        <p:spPr>
          <a:xfrm>
            <a:off x="744583" y="4919804"/>
            <a:ext cx="7936775" cy="1323439"/>
          </a:xfrm>
          <a:prstGeom prst="rect">
            <a:avLst/>
          </a:prstGeom>
          <a:noFill/>
        </p:spPr>
        <p:txBody>
          <a:bodyPr wrap="square" rtlCol="0">
            <a:spAutoFit/>
          </a:bodyPr>
          <a:lstStyle/>
          <a:p>
            <a:pPr marL="285750" indent="-285750">
              <a:buFont typeface="Arial" panose="020B0604020202020204" pitchFamily="34" charset="0"/>
              <a:buChar char="•"/>
            </a:pPr>
            <a:r>
              <a:rPr lang="en-US" sz="1600" dirty="0" smtClean="0"/>
              <a:t>Chain Dimensioning allows the most variation in the distance from A to B, giving a total tolerance accumulation of .015” and a maximum distance AB of 3.515”.</a:t>
            </a:r>
            <a:br>
              <a:rPr lang="en-US" sz="1600" dirty="0" smtClean="0"/>
            </a:br>
            <a:endParaRPr lang="en-US" sz="1600" dirty="0" smtClean="0"/>
          </a:p>
          <a:p>
            <a:pPr marL="285750" indent="-285750">
              <a:buFont typeface="Arial" panose="020B0604020202020204" pitchFamily="34" charset="0"/>
              <a:buChar char="•"/>
            </a:pPr>
            <a:r>
              <a:rPr lang="en-US" sz="1600" dirty="0" smtClean="0"/>
              <a:t>Chain dimensioning can be used when the tolerance accumulation won’t affect the function of the part.</a:t>
            </a:r>
            <a:endParaRPr lang="en-US" sz="1600" dirty="0"/>
          </a:p>
        </p:txBody>
      </p:sp>
    </p:spTree>
    <p:extLst>
      <p:ext uri="{BB962C8B-B14F-4D97-AF65-F5344CB8AC3E}">
        <p14:creationId xmlns:p14="http://schemas.microsoft.com/office/powerpoint/2010/main" val="19023205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720850" y="177800"/>
            <a:ext cx="5676900" cy="838200"/>
          </a:xfrm>
          <a:prstGeom prst="rect">
            <a:avLst/>
          </a:prstGeom>
        </p:spPr>
      </p:pic>
      <p:pic>
        <p:nvPicPr>
          <p:cNvPr id="4" name="Picture 3"/>
          <p:cNvPicPr>
            <a:picLocks noChangeAspect="1"/>
          </p:cNvPicPr>
          <p:nvPr/>
        </p:nvPicPr>
        <p:blipFill rotWithShape="1">
          <a:blip r:embed="rId3"/>
          <a:srcRect t="5318" b="24827"/>
          <a:stretch/>
        </p:blipFill>
        <p:spPr>
          <a:xfrm>
            <a:off x="1361761" y="1827357"/>
            <a:ext cx="6848777" cy="3193608"/>
          </a:xfrm>
          <a:prstGeom prst="rect">
            <a:avLst/>
          </a:prstGeom>
        </p:spPr>
      </p:pic>
      <p:sp>
        <p:nvSpPr>
          <p:cNvPr id="5" name="TextBox 4"/>
          <p:cNvSpPr txBox="1"/>
          <p:nvPr/>
        </p:nvSpPr>
        <p:spPr>
          <a:xfrm>
            <a:off x="822539" y="1060103"/>
            <a:ext cx="7473521" cy="461665"/>
          </a:xfrm>
          <a:prstGeom prst="rect">
            <a:avLst/>
          </a:prstGeom>
          <a:noFill/>
        </p:spPr>
        <p:txBody>
          <a:bodyPr wrap="none" rtlCol="0">
            <a:spAutoFit/>
          </a:bodyPr>
          <a:lstStyle/>
          <a:p>
            <a:r>
              <a:rPr lang="en-US" i="1" dirty="0" smtClean="0"/>
              <a:t>Sometimes called “ordinate” or “datum” dimensioning</a:t>
            </a:r>
            <a:endParaRPr lang="en-US" i="1" dirty="0"/>
          </a:p>
        </p:txBody>
      </p:sp>
      <p:sp>
        <p:nvSpPr>
          <p:cNvPr id="6" name="TextBox 5"/>
          <p:cNvSpPr txBox="1"/>
          <p:nvPr/>
        </p:nvSpPr>
        <p:spPr>
          <a:xfrm>
            <a:off x="203200" y="4559300"/>
            <a:ext cx="1087157" cy="461665"/>
          </a:xfrm>
          <a:prstGeom prst="rect">
            <a:avLst/>
          </a:prstGeom>
          <a:noFill/>
        </p:spPr>
        <p:txBody>
          <a:bodyPr wrap="none" rtlCol="0">
            <a:spAutoFit/>
          </a:bodyPr>
          <a:lstStyle/>
          <a:p>
            <a:r>
              <a:rPr lang="en-US" dirty="0" smtClean="0"/>
              <a:t>Datum</a:t>
            </a:r>
            <a:endParaRPr lang="en-US" dirty="0"/>
          </a:p>
        </p:txBody>
      </p:sp>
      <p:cxnSp>
        <p:nvCxnSpPr>
          <p:cNvPr id="8" name="Straight Arrow Connector 7"/>
          <p:cNvCxnSpPr/>
          <p:nvPr/>
        </p:nvCxnSpPr>
        <p:spPr>
          <a:xfrm flipV="1">
            <a:off x="1206500" y="4053532"/>
            <a:ext cx="863600" cy="64546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206500" y="5020965"/>
            <a:ext cx="7200900" cy="1323439"/>
          </a:xfrm>
          <a:prstGeom prst="rect">
            <a:avLst/>
          </a:prstGeom>
          <a:noFill/>
        </p:spPr>
        <p:txBody>
          <a:bodyPr wrap="square" rtlCol="0">
            <a:spAutoFit/>
          </a:bodyPr>
          <a:lstStyle/>
          <a:p>
            <a:pPr marL="285750" indent="-285750">
              <a:buFont typeface="Arial" panose="020B0604020202020204" pitchFamily="34" charset="0"/>
              <a:buChar char="•"/>
            </a:pPr>
            <a:r>
              <a:rPr lang="en-US" sz="1600" dirty="0" smtClean="0"/>
              <a:t>Baseline Dimensioning provides a tolerance of 2x the base tolerance between any two features, or .010”.  The maximum distance AB is 3.510”.</a:t>
            </a:r>
            <a:br>
              <a:rPr lang="en-US" sz="1600" dirty="0" smtClean="0"/>
            </a:br>
            <a:endParaRPr lang="en-US" sz="1600" dirty="0" smtClean="0"/>
          </a:p>
          <a:p>
            <a:pPr marL="285750" indent="-285750">
              <a:buFont typeface="Arial" panose="020B0604020202020204" pitchFamily="34" charset="0"/>
              <a:buChar char="•"/>
            </a:pPr>
            <a:r>
              <a:rPr lang="en-US" sz="1600" dirty="0" smtClean="0"/>
              <a:t>Baseline or “Ordinate” dimensioning is the easiest to follow when machining and measuring a part.</a:t>
            </a:r>
            <a:endParaRPr lang="en-US" sz="1600" dirty="0"/>
          </a:p>
        </p:txBody>
      </p:sp>
    </p:spTree>
    <p:extLst>
      <p:ext uri="{BB962C8B-B14F-4D97-AF65-F5344CB8AC3E}">
        <p14:creationId xmlns:p14="http://schemas.microsoft.com/office/powerpoint/2010/main" val="16014791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344737" y="534987"/>
            <a:ext cx="4429125" cy="657225"/>
          </a:xfrm>
          <a:prstGeom prst="rect">
            <a:avLst/>
          </a:prstGeom>
        </p:spPr>
      </p:pic>
      <p:pic>
        <p:nvPicPr>
          <p:cNvPr id="4" name="Picture 3"/>
          <p:cNvPicPr>
            <a:picLocks noChangeAspect="1"/>
          </p:cNvPicPr>
          <p:nvPr/>
        </p:nvPicPr>
        <p:blipFill rotWithShape="1">
          <a:blip r:embed="rId3"/>
          <a:srcRect t="1938" b="33602"/>
          <a:stretch/>
        </p:blipFill>
        <p:spPr>
          <a:xfrm>
            <a:off x="1517648" y="1816095"/>
            <a:ext cx="6083301" cy="2908300"/>
          </a:xfrm>
          <a:prstGeom prst="rect">
            <a:avLst/>
          </a:prstGeom>
        </p:spPr>
      </p:pic>
      <p:sp>
        <p:nvSpPr>
          <p:cNvPr id="5" name="TextBox 4"/>
          <p:cNvSpPr txBox="1"/>
          <p:nvPr/>
        </p:nvSpPr>
        <p:spPr>
          <a:xfrm>
            <a:off x="1674927" y="1273321"/>
            <a:ext cx="5995872" cy="461665"/>
          </a:xfrm>
          <a:prstGeom prst="rect">
            <a:avLst/>
          </a:prstGeom>
          <a:noFill/>
        </p:spPr>
        <p:txBody>
          <a:bodyPr wrap="none" rtlCol="0">
            <a:spAutoFit/>
          </a:bodyPr>
          <a:lstStyle/>
          <a:p>
            <a:r>
              <a:rPr lang="en-US" i="1" dirty="0" smtClean="0"/>
              <a:t>What to do if a feature must be controlled.</a:t>
            </a:r>
            <a:endParaRPr lang="en-US" i="1" dirty="0"/>
          </a:p>
        </p:txBody>
      </p:sp>
      <p:sp>
        <p:nvSpPr>
          <p:cNvPr id="2" name="TextBox 1"/>
          <p:cNvSpPr txBox="1"/>
          <p:nvPr/>
        </p:nvSpPr>
        <p:spPr>
          <a:xfrm>
            <a:off x="1219200" y="4919804"/>
            <a:ext cx="7200900" cy="1323439"/>
          </a:xfrm>
          <a:prstGeom prst="rect">
            <a:avLst/>
          </a:prstGeom>
          <a:noFill/>
        </p:spPr>
        <p:txBody>
          <a:bodyPr wrap="square" rtlCol="0">
            <a:spAutoFit/>
          </a:bodyPr>
          <a:lstStyle/>
          <a:p>
            <a:pPr marL="285750" indent="-285750">
              <a:buFont typeface="Arial" panose="020B0604020202020204" pitchFamily="34" charset="0"/>
              <a:buChar char="•"/>
            </a:pPr>
            <a:r>
              <a:rPr lang="en-US" sz="1600" dirty="0" smtClean="0"/>
              <a:t>Direct dimensioning provides the lowest tolerance from A to B, in this case +/-.005”.  The maximum distance AB of 3.505”</a:t>
            </a:r>
            <a:br>
              <a:rPr lang="en-US" sz="1600" dirty="0" smtClean="0"/>
            </a:br>
            <a:endParaRPr lang="en-US" sz="1600" dirty="0" smtClean="0"/>
          </a:p>
          <a:p>
            <a:pPr marL="285750" indent="-285750">
              <a:buFont typeface="Arial" panose="020B0604020202020204" pitchFamily="34" charset="0"/>
              <a:buChar char="•"/>
            </a:pPr>
            <a:r>
              <a:rPr lang="en-US" sz="1600" dirty="0" smtClean="0"/>
              <a:t>Direct dimensioning should be used to control the distance between two critical features like A and B.</a:t>
            </a:r>
            <a:endParaRPr lang="en-US" sz="1600" dirty="0"/>
          </a:p>
        </p:txBody>
      </p:sp>
    </p:spTree>
    <p:extLst>
      <p:ext uri="{BB962C8B-B14F-4D97-AF65-F5344CB8AC3E}">
        <p14:creationId xmlns:p14="http://schemas.microsoft.com/office/powerpoint/2010/main" val="190200346"/>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379537" y="655637"/>
            <a:ext cx="6715125" cy="695325"/>
          </a:xfrm>
          <a:prstGeom prst="rect">
            <a:avLst/>
          </a:prstGeom>
        </p:spPr>
      </p:pic>
      <p:pic>
        <p:nvPicPr>
          <p:cNvPr id="4" name="Picture 3"/>
          <p:cNvPicPr>
            <a:picLocks noChangeAspect="1"/>
          </p:cNvPicPr>
          <p:nvPr/>
        </p:nvPicPr>
        <p:blipFill rotWithShape="1">
          <a:blip r:embed="rId3"/>
          <a:srcRect b="26508"/>
          <a:stretch/>
        </p:blipFill>
        <p:spPr>
          <a:xfrm>
            <a:off x="1379537" y="1783554"/>
            <a:ext cx="6929437" cy="3305231"/>
          </a:xfrm>
          <a:prstGeom prst="rect">
            <a:avLst/>
          </a:prstGeom>
        </p:spPr>
      </p:pic>
      <p:sp>
        <p:nvSpPr>
          <p:cNvPr id="2" name="TextBox 1"/>
          <p:cNvSpPr txBox="1"/>
          <p:nvPr/>
        </p:nvSpPr>
        <p:spPr>
          <a:xfrm>
            <a:off x="698498" y="5368980"/>
            <a:ext cx="8077201" cy="830997"/>
          </a:xfrm>
          <a:prstGeom prst="rect">
            <a:avLst/>
          </a:prstGeom>
          <a:noFill/>
        </p:spPr>
        <p:txBody>
          <a:bodyPr wrap="square" rtlCol="0">
            <a:spAutoFit/>
          </a:bodyPr>
          <a:lstStyle/>
          <a:p>
            <a:r>
              <a:rPr lang="en-US" dirty="0" smtClean="0"/>
              <a:t>Appropriately adding/subtracting the tolerances from the nominal dimensions will predict how the parts will fit.</a:t>
            </a:r>
            <a:endParaRPr lang="en-US" dirty="0"/>
          </a:p>
        </p:txBody>
      </p:sp>
    </p:spTree>
    <p:extLst>
      <p:ext uri="{BB962C8B-B14F-4D97-AF65-F5344CB8AC3E}">
        <p14:creationId xmlns:p14="http://schemas.microsoft.com/office/powerpoint/2010/main" val="5970731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623238" y="2286000"/>
            <a:ext cx="4012762" cy="2959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2755900" y="711200"/>
            <a:ext cx="3734677" cy="707886"/>
          </a:xfrm>
          <a:prstGeom prst="rect">
            <a:avLst/>
          </a:prstGeom>
          <a:noFill/>
        </p:spPr>
        <p:txBody>
          <a:bodyPr wrap="none" rtlCol="0">
            <a:spAutoFit/>
          </a:bodyPr>
          <a:lstStyle/>
          <a:p>
            <a:r>
              <a:rPr lang="en-US" sz="4000" dirty="0" smtClean="0">
                <a:latin typeface="Arial Rounded MT Bold" panose="020F0704030504030204" pitchFamily="34" charset="0"/>
              </a:rPr>
              <a:t>Example of Fit</a:t>
            </a:r>
            <a:endParaRPr lang="en-US" sz="4000" dirty="0">
              <a:latin typeface="Arial Rounded MT Bold" panose="020F0704030504030204" pitchFamily="34" charset="0"/>
            </a:endParaRPr>
          </a:p>
        </p:txBody>
      </p:sp>
      <p:sp>
        <p:nvSpPr>
          <p:cNvPr id="5" name="Rectangle 4"/>
          <p:cNvSpPr/>
          <p:nvPr/>
        </p:nvSpPr>
        <p:spPr>
          <a:xfrm>
            <a:off x="1422400" y="3441700"/>
            <a:ext cx="2235200" cy="1358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146800" y="3344074"/>
            <a:ext cx="2235200" cy="13589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3937438" y="3644900"/>
            <a:ext cx="469900" cy="711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a:off x="1422400" y="3175000"/>
            <a:ext cx="2235200" cy="0"/>
          </a:xfrm>
          <a:prstGeom prst="straightConnector1">
            <a:avLst/>
          </a:prstGeom>
          <a:ln w="508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1257300" y="3403600"/>
            <a:ext cx="0" cy="1435100"/>
          </a:xfrm>
          <a:prstGeom prst="straightConnector1">
            <a:avLst/>
          </a:prstGeom>
          <a:ln w="50800">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602830" y="2708186"/>
            <a:ext cx="1851789" cy="400110"/>
          </a:xfrm>
          <a:prstGeom prst="rect">
            <a:avLst/>
          </a:prstGeom>
          <a:noFill/>
        </p:spPr>
        <p:txBody>
          <a:bodyPr wrap="none" rtlCol="0">
            <a:spAutoFit/>
          </a:bodyPr>
          <a:lstStyle/>
          <a:p>
            <a:r>
              <a:rPr lang="en-US" sz="2000" dirty="0" smtClean="0"/>
              <a:t>3.500 +/- .005</a:t>
            </a:r>
            <a:endParaRPr lang="en-US" sz="2000" dirty="0"/>
          </a:p>
        </p:txBody>
      </p:sp>
      <p:sp>
        <p:nvSpPr>
          <p:cNvPr id="15" name="TextBox 14"/>
          <p:cNvSpPr txBox="1"/>
          <p:nvPr/>
        </p:nvSpPr>
        <p:spPr>
          <a:xfrm>
            <a:off x="117066" y="3767207"/>
            <a:ext cx="1136850" cy="707886"/>
          </a:xfrm>
          <a:prstGeom prst="rect">
            <a:avLst/>
          </a:prstGeom>
          <a:noFill/>
        </p:spPr>
        <p:txBody>
          <a:bodyPr wrap="none" rtlCol="0">
            <a:spAutoFit/>
          </a:bodyPr>
          <a:lstStyle/>
          <a:p>
            <a:r>
              <a:rPr lang="en-US" sz="2000" dirty="0" smtClean="0"/>
              <a:t>  1.345</a:t>
            </a:r>
            <a:br>
              <a:rPr lang="en-US" sz="2000" dirty="0" smtClean="0"/>
            </a:br>
            <a:r>
              <a:rPr lang="en-US" sz="2000" dirty="0" smtClean="0"/>
              <a:t>+/- .005</a:t>
            </a:r>
            <a:endParaRPr lang="en-US" sz="2000" dirty="0"/>
          </a:p>
        </p:txBody>
      </p:sp>
      <p:sp>
        <p:nvSpPr>
          <p:cNvPr id="16" name="TextBox 15"/>
          <p:cNvSpPr txBox="1"/>
          <p:nvPr/>
        </p:nvSpPr>
        <p:spPr>
          <a:xfrm>
            <a:off x="3937438" y="3015963"/>
            <a:ext cx="330540" cy="461665"/>
          </a:xfrm>
          <a:prstGeom prst="rect">
            <a:avLst/>
          </a:prstGeom>
          <a:noFill/>
        </p:spPr>
        <p:txBody>
          <a:bodyPr wrap="none" rtlCol="0">
            <a:spAutoFit/>
          </a:bodyPr>
          <a:lstStyle/>
          <a:p>
            <a:r>
              <a:rPr lang="en-US" dirty="0" smtClean="0"/>
              <a:t>?</a:t>
            </a:r>
            <a:endParaRPr lang="en-US" dirty="0"/>
          </a:p>
        </p:txBody>
      </p:sp>
      <p:cxnSp>
        <p:nvCxnSpPr>
          <p:cNvPr id="17" name="Straight Arrow Connector 16"/>
          <p:cNvCxnSpPr/>
          <p:nvPr/>
        </p:nvCxnSpPr>
        <p:spPr>
          <a:xfrm>
            <a:off x="6146800" y="3089583"/>
            <a:ext cx="2235200" cy="0"/>
          </a:xfrm>
          <a:prstGeom prst="straightConnector1">
            <a:avLst/>
          </a:prstGeom>
          <a:ln w="508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326252" y="2584163"/>
            <a:ext cx="1851789" cy="400110"/>
          </a:xfrm>
          <a:prstGeom prst="rect">
            <a:avLst/>
          </a:prstGeom>
          <a:noFill/>
        </p:spPr>
        <p:txBody>
          <a:bodyPr wrap="none" rtlCol="0">
            <a:spAutoFit/>
          </a:bodyPr>
          <a:lstStyle/>
          <a:p>
            <a:r>
              <a:rPr lang="en-US" sz="2000" dirty="0" smtClean="0"/>
              <a:t>3.505 +/- .005</a:t>
            </a:r>
            <a:endParaRPr lang="en-US" sz="2000" dirty="0"/>
          </a:p>
        </p:txBody>
      </p:sp>
      <p:sp>
        <p:nvSpPr>
          <p:cNvPr id="19" name="TextBox 18"/>
          <p:cNvSpPr txBox="1"/>
          <p:nvPr/>
        </p:nvSpPr>
        <p:spPr>
          <a:xfrm>
            <a:off x="4667708" y="3655428"/>
            <a:ext cx="1136850" cy="707886"/>
          </a:xfrm>
          <a:prstGeom prst="rect">
            <a:avLst/>
          </a:prstGeom>
          <a:noFill/>
        </p:spPr>
        <p:txBody>
          <a:bodyPr wrap="none" rtlCol="0">
            <a:spAutoFit/>
          </a:bodyPr>
          <a:lstStyle/>
          <a:p>
            <a:r>
              <a:rPr lang="en-US" sz="2000" dirty="0" smtClean="0"/>
              <a:t>  1.355</a:t>
            </a:r>
            <a:br>
              <a:rPr lang="en-US" sz="2000" dirty="0" smtClean="0"/>
            </a:br>
            <a:r>
              <a:rPr lang="en-US" sz="2000" dirty="0" smtClean="0"/>
              <a:t>+/- .005</a:t>
            </a:r>
            <a:endParaRPr lang="en-US" sz="2000" dirty="0"/>
          </a:p>
        </p:txBody>
      </p:sp>
      <p:cxnSp>
        <p:nvCxnSpPr>
          <p:cNvPr id="20" name="Straight Arrow Connector 19"/>
          <p:cNvCxnSpPr/>
          <p:nvPr/>
        </p:nvCxnSpPr>
        <p:spPr>
          <a:xfrm>
            <a:off x="5944038" y="3344074"/>
            <a:ext cx="12262" cy="1358900"/>
          </a:xfrm>
          <a:prstGeom prst="straightConnector1">
            <a:avLst/>
          </a:prstGeom>
          <a:ln w="508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17066" y="5435863"/>
            <a:ext cx="3227230" cy="584775"/>
          </a:xfrm>
          <a:prstGeom prst="rect">
            <a:avLst/>
          </a:prstGeom>
          <a:noFill/>
        </p:spPr>
        <p:txBody>
          <a:bodyPr wrap="none" rtlCol="0">
            <a:spAutoFit/>
          </a:bodyPr>
          <a:lstStyle/>
          <a:p>
            <a:r>
              <a:rPr lang="en-US" sz="3200" i="1" dirty="0" smtClean="0"/>
              <a:t>Will it always fit?</a:t>
            </a:r>
            <a:endParaRPr lang="en-US" sz="3200" i="1" dirty="0"/>
          </a:p>
        </p:txBody>
      </p:sp>
      <p:sp>
        <p:nvSpPr>
          <p:cNvPr id="25" name="TextBox 24"/>
          <p:cNvSpPr txBox="1"/>
          <p:nvPr/>
        </p:nvSpPr>
        <p:spPr>
          <a:xfrm>
            <a:off x="3594574" y="5497418"/>
            <a:ext cx="5463355" cy="523220"/>
          </a:xfrm>
          <a:prstGeom prst="rect">
            <a:avLst/>
          </a:prstGeom>
          <a:noFill/>
        </p:spPr>
        <p:txBody>
          <a:bodyPr wrap="none" rtlCol="0">
            <a:spAutoFit/>
          </a:bodyPr>
          <a:lstStyle/>
          <a:p>
            <a:r>
              <a:rPr lang="en-US" sz="2800" dirty="0" smtClean="0">
                <a:solidFill>
                  <a:srgbClr val="FF0000"/>
                </a:solidFill>
              </a:rPr>
              <a:t>No!  3.500 + .005 &gt; 3.505 - .005</a:t>
            </a:r>
            <a:endParaRPr lang="en-US" sz="2800" dirty="0">
              <a:solidFill>
                <a:srgbClr val="FF0000"/>
              </a:solidFill>
            </a:endParaRPr>
          </a:p>
        </p:txBody>
      </p:sp>
    </p:spTree>
    <p:extLst>
      <p:ext uri="{BB962C8B-B14F-4D97-AF65-F5344CB8AC3E}">
        <p14:creationId xmlns:p14="http://schemas.microsoft.com/office/powerpoint/2010/main" val="11237939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55900" y="711200"/>
            <a:ext cx="3734677" cy="707886"/>
          </a:xfrm>
          <a:prstGeom prst="rect">
            <a:avLst/>
          </a:prstGeom>
          <a:noFill/>
        </p:spPr>
        <p:txBody>
          <a:bodyPr wrap="none" rtlCol="0">
            <a:spAutoFit/>
          </a:bodyPr>
          <a:lstStyle/>
          <a:p>
            <a:r>
              <a:rPr lang="en-US" sz="4000" dirty="0" smtClean="0">
                <a:latin typeface="Arial Rounded MT Bold" panose="020F0704030504030204" pitchFamily="34" charset="0"/>
              </a:rPr>
              <a:t>Example of Fit</a:t>
            </a:r>
            <a:endParaRPr lang="en-US" sz="4000" dirty="0">
              <a:latin typeface="Arial Rounded MT Bold" panose="020F0704030504030204" pitchFamily="34" charset="0"/>
            </a:endParaRPr>
          </a:p>
        </p:txBody>
      </p:sp>
      <p:sp>
        <p:nvSpPr>
          <p:cNvPr id="23" name="TextBox 22"/>
          <p:cNvSpPr txBox="1"/>
          <p:nvPr/>
        </p:nvSpPr>
        <p:spPr>
          <a:xfrm>
            <a:off x="1135040" y="5600916"/>
            <a:ext cx="3227230" cy="584775"/>
          </a:xfrm>
          <a:prstGeom prst="rect">
            <a:avLst/>
          </a:prstGeom>
          <a:noFill/>
        </p:spPr>
        <p:txBody>
          <a:bodyPr wrap="none" rtlCol="0">
            <a:spAutoFit/>
          </a:bodyPr>
          <a:lstStyle/>
          <a:p>
            <a:r>
              <a:rPr lang="en-US" sz="3200" i="1" dirty="0" smtClean="0"/>
              <a:t>Will it always fit?</a:t>
            </a:r>
            <a:endParaRPr lang="en-US" sz="3200" i="1" dirty="0"/>
          </a:p>
        </p:txBody>
      </p:sp>
      <p:sp>
        <p:nvSpPr>
          <p:cNvPr id="25" name="TextBox 24"/>
          <p:cNvSpPr txBox="1"/>
          <p:nvPr/>
        </p:nvSpPr>
        <p:spPr>
          <a:xfrm>
            <a:off x="4623238" y="5645076"/>
            <a:ext cx="3000373" cy="523220"/>
          </a:xfrm>
          <a:prstGeom prst="rect">
            <a:avLst/>
          </a:prstGeom>
          <a:noFill/>
        </p:spPr>
        <p:txBody>
          <a:bodyPr wrap="none" rtlCol="0">
            <a:spAutoFit/>
          </a:bodyPr>
          <a:lstStyle/>
          <a:p>
            <a:r>
              <a:rPr lang="en-US" sz="2800" dirty="0" smtClean="0">
                <a:solidFill>
                  <a:srgbClr val="FF0000"/>
                </a:solidFill>
              </a:rPr>
              <a:t>It’s not as simple!</a:t>
            </a:r>
            <a:endParaRPr lang="en-US" sz="2800" dirty="0">
              <a:solidFill>
                <a:srgbClr val="FF0000"/>
              </a:solidFill>
            </a:endParaRPr>
          </a:p>
        </p:txBody>
      </p:sp>
      <p:pic>
        <p:nvPicPr>
          <p:cNvPr id="3" name="Picture 2"/>
          <p:cNvPicPr>
            <a:picLocks noChangeAspect="1"/>
          </p:cNvPicPr>
          <p:nvPr/>
        </p:nvPicPr>
        <p:blipFill>
          <a:blip r:embed="rId2"/>
          <a:stretch>
            <a:fillRect/>
          </a:stretch>
        </p:blipFill>
        <p:spPr>
          <a:xfrm>
            <a:off x="1930399" y="1828355"/>
            <a:ext cx="5603875" cy="3669063"/>
          </a:xfrm>
          <a:prstGeom prst="rect">
            <a:avLst/>
          </a:prstGeom>
        </p:spPr>
      </p:pic>
      <p:sp>
        <p:nvSpPr>
          <p:cNvPr id="4" name="TextBox 3"/>
          <p:cNvSpPr txBox="1"/>
          <p:nvPr/>
        </p:nvSpPr>
        <p:spPr>
          <a:xfrm>
            <a:off x="342900" y="2705100"/>
            <a:ext cx="1584280" cy="830997"/>
          </a:xfrm>
          <a:prstGeom prst="rect">
            <a:avLst/>
          </a:prstGeom>
          <a:noFill/>
        </p:spPr>
        <p:txBody>
          <a:bodyPr wrap="none" rtlCol="0">
            <a:spAutoFit/>
          </a:bodyPr>
          <a:lstStyle/>
          <a:p>
            <a:r>
              <a:rPr lang="en-US" dirty="0" smtClean="0"/>
              <a:t>Tolerance:</a:t>
            </a:r>
          </a:p>
          <a:p>
            <a:r>
              <a:rPr lang="en-US" dirty="0" smtClean="0"/>
              <a:t>+/- .005</a:t>
            </a:r>
            <a:endParaRPr lang="en-US" dirty="0"/>
          </a:p>
        </p:txBody>
      </p:sp>
    </p:spTree>
    <p:extLst>
      <p:ext uri="{BB962C8B-B14F-4D97-AF65-F5344CB8AC3E}">
        <p14:creationId xmlns:p14="http://schemas.microsoft.com/office/powerpoint/2010/main" val="7932968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55900" y="711200"/>
            <a:ext cx="3734677" cy="707886"/>
          </a:xfrm>
          <a:prstGeom prst="rect">
            <a:avLst/>
          </a:prstGeom>
          <a:noFill/>
        </p:spPr>
        <p:txBody>
          <a:bodyPr wrap="none" rtlCol="0">
            <a:spAutoFit/>
          </a:bodyPr>
          <a:lstStyle/>
          <a:p>
            <a:r>
              <a:rPr lang="en-US" sz="4000" dirty="0" smtClean="0">
                <a:latin typeface="Arial Rounded MT Bold" panose="020F0704030504030204" pitchFamily="34" charset="0"/>
              </a:rPr>
              <a:t>Example of Fit</a:t>
            </a:r>
            <a:endParaRPr lang="en-US" sz="4000" dirty="0">
              <a:latin typeface="Arial Rounded MT Bold" panose="020F0704030504030204" pitchFamily="34" charset="0"/>
            </a:endParaRPr>
          </a:p>
        </p:txBody>
      </p:sp>
      <p:sp>
        <p:nvSpPr>
          <p:cNvPr id="23" name="TextBox 22"/>
          <p:cNvSpPr txBox="1"/>
          <p:nvPr/>
        </p:nvSpPr>
        <p:spPr>
          <a:xfrm>
            <a:off x="2108200" y="5789298"/>
            <a:ext cx="3227230" cy="584775"/>
          </a:xfrm>
          <a:prstGeom prst="rect">
            <a:avLst/>
          </a:prstGeom>
          <a:noFill/>
        </p:spPr>
        <p:txBody>
          <a:bodyPr wrap="none" rtlCol="0">
            <a:spAutoFit/>
          </a:bodyPr>
          <a:lstStyle/>
          <a:p>
            <a:r>
              <a:rPr lang="en-US" sz="3200" i="1" dirty="0" smtClean="0"/>
              <a:t>Will it always fit?</a:t>
            </a:r>
            <a:endParaRPr lang="en-US" sz="3200" i="1" dirty="0"/>
          </a:p>
        </p:txBody>
      </p:sp>
      <p:sp>
        <p:nvSpPr>
          <p:cNvPr id="25" name="TextBox 24"/>
          <p:cNvSpPr txBox="1"/>
          <p:nvPr/>
        </p:nvSpPr>
        <p:spPr>
          <a:xfrm>
            <a:off x="5335430" y="5789297"/>
            <a:ext cx="885179" cy="584775"/>
          </a:xfrm>
          <a:prstGeom prst="rect">
            <a:avLst/>
          </a:prstGeom>
          <a:noFill/>
        </p:spPr>
        <p:txBody>
          <a:bodyPr wrap="none" rtlCol="0">
            <a:spAutoFit/>
          </a:bodyPr>
          <a:lstStyle/>
          <a:p>
            <a:r>
              <a:rPr lang="en-US" sz="3200" dirty="0" smtClean="0">
                <a:solidFill>
                  <a:srgbClr val="FF0000"/>
                </a:solidFill>
              </a:rPr>
              <a:t>NO!</a:t>
            </a:r>
            <a:endParaRPr lang="en-US" sz="3200" dirty="0">
              <a:solidFill>
                <a:srgbClr val="FF0000"/>
              </a:solidFill>
            </a:endParaRPr>
          </a:p>
        </p:txBody>
      </p:sp>
      <p:pic>
        <p:nvPicPr>
          <p:cNvPr id="3" name="Picture 2"/>
          <p:cNvPicPr>
            <a:picLocks noChangeAspect="1"/>
          </p:cNvPicPr>
          <p:nvPr/>
        </p:nvPicPr>
        <p:blipFill>
          <a:blip r:embed="rId2"/>
          <a:stretch>
            <a:fillRect/>
          </a:stretch>
        </p:blipFill>
        <p:spPr>
          <a:xfrm>
            <a:off x="2033430" y="149003"/>
            <a:ext cx="5105355" cy="3342664"/>
          </a:xfrm>
          <a:prstGeom prst="rect">
            <a:avLst/>
          </a:prstGeom>
        </p:spPr>
      </p:pic>
      <p:sp>
        <p:nvSpPr>
          <p:cNvPr id="4" name="TextBox 3"/>
          <p:cNvSpPr txBox="1"/>
          <p:nvPr/>
        </p:nvSpPr>
        <p:spPr>
          <a:xfrm>
            <a:off x="342900" y="588089"/>
            <a:ext cx="1584280" cy="830997"/>
          </a:xfrm>
          <a:prstGeom prst="rect">
            <a:avLst/>
          </a:prstGeom>
          <a:noFill/>
        </p:spPr>
        <p:txBody>
          <a:bodyPr wrap="none" rtlCol="0">
            <a:spAutoFit/>
          </a:bodyPr>
          <a:lstStyle/>
          <a:p>
            <a:r>
              <a:rPr lang="en-US" dirty="0" smtClean="0"/>
              <a:t>Tolerance:</a:t>
            </a:r>
          </a:p>
          <a:p>
            <a:r>
              <a:rPr lang="en-US" dirty="0" smtClean="0"/>
              <a:t>+/- .005</a:t>
            </a:r>
            <a:endParaRPr lang="en-US" dirty="0"/>
          </a:p>
        </p:txBody>
      </p:sp>
      <p:sp>
        <p:nvSpPr>
          <p:cNvPr id="5" name="TextBox 4"/>
          <p:cNvSpPr txBox="1"/>
          <p:nvPr/>
        </p:nvSpPr>
        <p:spPr>
          <a:xfrm>
            <a:off x="2108200" y="1867577"/>
            <a:ext cx="1003160" cy="461665"/>
          </a:xfrm>
          <a:prstGeom prst="rect">
            <a:avLst/>
          </a:prstGeom>
          <a:noFill/>
        </p:spPr>
        <p:txBody>
          <a:bodyPr wrap="none" rtlCol="0">
            <a:spAutoFit/>
          </a:bodyPr>
          <a:lstStyle/>
          <a:p>
            <a:r>
              <a:rPr lang="en-US" dirty="0" smtClean="0"/>
              <a:t>Part A</a:t>
            </a:r>
            <a:endParaRPr lang="en-US" dirty="0"/>
          </a:p>
        </p:txBody>
      </p:sp>
      <p:sp>
        <p:nvSpPr>
          <p:cNvPr id="8" name="TextBox 7"/>
          <p:cNvSpPr txBox="1"/>
          <p:nvPr/>
        </p:nvSpPr>
        <p:spPr>
          <a:xfrm>
            <a:off x="5886426" y="803421"/>
            <a:ext cx="999954" cy="461665"/>
          </a:xfrm>
          <a:prstGeom prst="rect">
            <a:avLst/>
          </a:prstGeom>
          <a:noFill/>
        </p:spPr>
        <p:txBody>
          <a:bodyPr wrap="none" rtlCol="0">
            <a:spAutoFit/>
          </a:bodyPr>
          <a:lstStyle/>
          <a:p>
            <a:r>
              <a:rPr lang="en-US" dirty="0" smtClean="0"/>
              <a:t>Part B</a:t>
            </a:r>
            <a:endParaRPr lang="en-US" dirty="0"/>
          </a:p>
        </p:txBody>
      </p:sp>
      <p:pic>
        <p:nvPicPr>
          <p:cNvPr id="9" name="Picture 8"/>
          <p:cNvPicPr>
            <a:picLocks noChangeAspect="1"/>
          </p:cNvPicPr>
          <p:nvPr/>
        </p:nvPicPr>
        <p:blipFill>
          <a:blip r:embed="rId3"/>
          <a:stretch>
            <a:fillRect/>
          </a:stretch>
        </p:blipFill>
        <p:spPr>
          <a:xfrm>
            <a:off x="4825450" y="3666846"/>
            <a:ext cx="4121860" cy="2003682"/>
          </a:xfrm>
          <a:prstGeom prst="rect">
            <a:avLst/>
          </a:prstGeom>
        </p:spPr>
      </p:pic>
      <p:sp>
        <p:nvSpPr>
          <p:cNvPr id="13" name="TextBox 12"/>
          <p:cNvSpPr txBox="1"/>
          <p:nvPr/>
        </p:nvSpPr>
        <p:spPr>
          <a:xfrm>
            <a:off x="419100" y="3152527"/>
            <a:ext cx="1003160" cy="461665"/>
          </a:xfrm>
          <a:prstGeom prst="rect">
            <a:avLst/>
          </a:prstGeom>
          <a:noFill/>
        </p:spPr>
        <p:txBody>
          <a:bodyPr wrap="none" rtlCol="0">
            <a:spAutoFit/>
          </a:bodyPr>
          <a:lstStyle/>
          <a:p>
            <a:r>
              <a:rPr lang="en-US" dirty="0" smtClean="0"/>
              <a:t>Part A</a:t>
            </a:r>
            <a:endParaRPr lang="en-US" dirty="0"/>
          </a:p>
        </p:txBody>
      </p:sp>
      <p:pic>
        <p:nvPicPr>
          <p:cNvPr id="11" name="Picture 10"/>
          <p:cNvPicPr>
            <a:picLocks noChangeAspect="1"/>
          </p:cNvPicPr>
          <p:nvPr/>
        </p:nvPicPr>
        <p:blipFill>
          <a:blip r:embed="rId4"/>
          <a:stretch>
            <a:fillRect/>
          </a:stretch>
        </p:blipFill>
        <p:spPr>
          <a:xfrm>
            <a:off x="401186" y="3655622"/>
            <a:ext cx="3695262" cy="2003938"/>
          </a:xfrm>
          <a:prstGeom prst="rect">
            <a:avLst/>
          </a:prstGeom>
        </p:spPr>
      </p:pic>
      <p:sp>
        <p:nvSpPr>
          <p:cNvPr id="15" name="TextBox 14"/>
          <p:cNvSpPr txBox="1"/>
          <p:nvPr/>
        </p:nvSpPr>
        <p:spPr>
          <a:xfrm>
            <a:off x="7904381" y="3181914"/>
            <a:ext cx="999954" cy="461665"/>
          </a:xfrm>
          <a:prstGeom prst="rect">
            <a:avLst/>
          </a:prstGeom>
          <a:noFill/>
        </p:spPr>
        <p:txBody>
          <a:bodyPr wrap="none" rtlCol="0">
            <a:spAutoFit/>
          </a:bodyPr>
          <a:lstStyle/>
          <a:p>
            <a:r>
              <a:rPr lang="en-US" dirty="0" smtClean="0"/>
              <a:t>Part B</a:t>
            </a:r>
            <a:endParaRPr lang="en-US" dirty="0"/>
          </a:p>
        </p:txBody>
      </p:sp>
      <p:sp>
        <p:nvSpPr>
          <p:cNvPr id="12" name="TextBox 11"/>
          <p:cNvSpPr txBox="1"/>
          <p:nvPr/>
        </p:nvSpPr>
        <p:spPr>
          <a:xfrm>
            <a:off x="7982608" y="5693795"/>
            <a:ext cx="843501" cy="461665"/>
          </a:xfrm>
          <a:prstGeom prst="rect">
            <a:avLst/>
          </a:prstGeom>
          <a:noFill/>
        </p:spPr>
        <p:txBody>
          <a:bodyPr wrap="none" rtlCol="0">
            <a:spAutoFit/>
          </a:bodyPr>
          <a:lstStyle/>
          <a:p>
            <a:r>
              <a:rPr lang="en-US" dirty="0" smtClean="0"/>
              <a:t>MMC</a:t>
            </a:r>
            <a:endParaRPr lang="en-US" dirty="0"/>
          </a:p>
        </p:txBody>
      </p:sp>
      <p:sp>
        <p:nvSpPr>
          <p:cNvPr id="17" name="TextBox 16"/>
          <p:cNvSpPr txBox="1"/>
          <p:nvPr/>
        </p:nvSpPr>
        <p:spPr>
          <a:xfrm>
            <a:off x="365261" y="5693795"/>
            <a:ext cx="760144" cy="461665"/>
          </a:xfrm>
          <a:prstGeom prst="rect">
            <a:avLst/>
          </a:prstGeom>
          <a:noFill/>
        </p:spPr>
        <p:txBody>
          <a:bodyPr wrap="none" rtlCol="0">
            <a:spAutoFit/>
          </a:bodyPr>
          <a:lstStyle/>
          <a:p>
            <a:r>
              <a:rPr lang="en-US" dirty="0"/>
              <a:t>L</a:t>
            </a:r>
            <a:r>
              <a:rPr lang="en-US" dirty="0" smtClean="0"/>
              <a:t>MC</a:t>
            </a:r>
            <a:endParaRPr lang="en-US" dirty="0"/>
          </a:p>
        </p:txBody>
      </p:sp>
    </p:spTree>
    <p:extLst>
      <p:ext uri="{BB962C8B-B14F-4D97-AF65-F5344CB8AC3E}">
        <p14:creationId xmlns:p14="http://schemas.microsoft.com/office/powerpoint/2010/main" val="36962404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P spid="13" grpId="0"/>
      <p:bldP spid="15" grpId="0"/>
      <p:bldP spid="12" grpId="0"/>
      <p:bldP spid="1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73828" y="809897"/>
            <a:ext cx="3275320" cy="584775"/>
          </a:xfrm>
          <a:prstGeom prst="rect">
            <a:avLst/>
          </a:prstGeom>
          <a:noFill/>
        </p:spPr>
        <p:txBody>
          <a:bodyPr wrap="none" rtlCol="0">
            <a:spAutoFit/>
          </a:bodyPr>
          <a:lstStyle/>
          <a:p>
            <a:r>
              <a:rPr lang="en-US" sz="3200" dirty="0" smtClean="0"/>
              <a:t>Fit Classifications</a:t>
            </a:r>
            <a:endParaRPr lang="en-US" sz="3200" dirty="0"/>
          </a:p>
        </p:txBody>
      </p:sp>
      <p:sp>
        <p:nvSpPr>
          <p:cNvPr id="4" name="TextBox 3"/>
          <p:cNvSpPr txBox="1"/>
          <p:nvPr/>
        </p:nvSpPr>
        <p:spPr>
          <a:xfrm>
            <a:off x="718457" y="2474633"/>
            <a:ext cx="4702629" cy="2862322"/>
          </a:xfrm>
          <a:prstGeom prst="rect">
            <a:avLst/>
          </a:prstGeom>
          <a:noFill/>
        </p:spPr>
        <p:txBody>
          <a:bodyPr wrap="square" rtlCol="0">
            <a:spAutoFit/>
          </a:bodyPr>
          <a:lstStyle/>
          <a:p>
            <a:pPr>
              <a:spcAft>
                <a:spcPts val="1800"/>
              </a:spcAft>
            </a:pPr>
            <a:r>
              <a:rPr lang="en-US" dirty="0" smtClean="0"/>
              <a:t>RC – Running or Sliding Fits</a:t>
            </a:r>
          </a:p>
          <a:p>
            <a:pPr>
              <a:spcAft>
                <a:spcPts val="1800"/>
              </a:spcAft>
            </a:pPr>
            <a:r>
              <a:rPr lang="en-US" dirty="0" smtClean="0"/>
              <a:t>LC – Clearance Locational Fits</a:t>
            </a:r>
          </a:p>
          <a:p>
            <a:pPr>
              <a:spcAft>
                <a:spcPts val="1800"/>
              </a:spcAft>
            </a:pPr>
            <a:r>
              <a:rPr lang="en-US" dirty="0" smtClean="0"/>
              <a:t>LT – Transition Locational Fits</a:t>
            </a:r>
          </a:p>
          <a:p>
            <a:pPr>
              <a:spcAft>
                <a:spcPts val="1800"/>
              </a:spcAft>
            </a:pPr>
            <a:r>
              <a:rPr lang="en-US" dirty="0" smtClean="0"/>
              <a:t>LN – Interference Locational Fits</a:t>
            </a:r>
          </a:p>
          <a:p>
            <a:pPr>
              <a:spcAft>
                <a:spcPts val="1800"/>
              </a:spcAft>
            </a:pPr>
            <a:r>
              <a:rPr lang="en-US" dirty="0" smtClean="0"/>
              <a:t>FN – Force or Shrink Fits</a:t>
            </a:r>
          </a:p>
        </p:txBody>
      </p:sp>
      <p:sp>
        <p:nvSpPr>
          <p:cNvPr id="5" name="Rectangle 4"/>
          <p:cNvSpPr/>
          <p:nvPr/>
        </p:nvSpPr>
        <p:spPr>
          <a:xfrm>
            <a:off x="6095410" y="1922306"/>
            <a:ext cx="2204451" cy="923330"/>
          </a:xfrm>
          <a:prstGeom prst="rect">
            <a:avLst/>
          </a:prstGeom>
          <a:solidFill>
            <a:srgbClr val="92D050"/>
          </a:solidFill>
          <a:ln>
            <a:noFill/>
          </a:ln>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Loose</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7" name="Rectangle 6"/>
          <p:cNvSpPr/>
          <p:nvPr/>
        </p:nvSpPr>
        <p:spPr>
          <a:xfrm>
            <a:off x="6204415" y="4965952"/>
            <a:ext cx="1986442" cy="923330"/>
          </a:xfrm>
          <a:prstGeom prst="rect">
            <a:avLst/>
          </a:prstGeom>
          <a:solidFill>
            <a:srgbClr val="FF0000"/>
          </a:solid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Tight</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8" name="Down Arrow 7"/>
          <p:cNvSpPr/>
          <p:nvPr/>
        </p:nvSpPr>
        <p:spPr>
          <a:xfrm>
            <a:off x="6204415" y="3128554"/>
            <a:ext cx="1881494" cy="162632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62345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22" presetClass="entr" presetSubtype="1"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1000"/>
                                        <p:tgtEl>
                                          <p:spTgt spid="8"/>
                                        </p:tgtEl>
                                      </p:cBhvr>
                                    </p:animEffect>
                                  </p:childTnLst>
                                </p:cTn>
                              </p:par>
                            </p:childTnLst>
                          </p:cTn>
                        </p:par>
                        <p:par>
                          <p:cTn id="11" fill="hold">
                            <p:stCondLst>
                              <p:cond delay="1000"/>
                            </p:stCondLst>
                            <p:childTnLst>
                              <p:par>
                                <p:cTn id="12" presetID="1"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514600" y="568325"/>
            <a:ext cx="4343400" cy="742950"/>
          </a:xfrm>
          <a:prstGeom prst="rect">
            <a:avLst/>
          </a:prstGeom>
        </p:spPr>
      </p:pic>
      <p:pic>
        <p:nvPicPr>
          <p:cNvPr id="4" name="Picture 3"/>
          <p:cNvPicPr>
            <a:picLocks noChangeAspect="1"/>
          </p:cNvPicPr>
          <p:nvPr/>
        </p:nvPicPr>
        <p:blipFill>
          <a:blip r:embed="rId3"/>
          <a:stretch>
            <a:fillRect/>
          </a:stretch>
        </p:blipFill>
        <p:spPr>
          <a:xfrm>
            <a:off x="27477" y="2406252"/>
            <a:ext cx="4974246" cy="2956719"/>
          </a:xfrm>
          <a:prstGeom prst="rect">
            <a:avLst/>
          </a:prstGeom>
        </p:spPr>
      </p:pic>
      <p:pic>
        <p:nvPicPr>
          <p:cNvPr id="5" name="Picture 4"/>
          <p:cNvPicPr>
            <a:picLocks noChangeAspect="1"/>
          </p:cNvPicPr>
          <p:nvPr/>
        </p:nvPicPr>
        <p:blipFill>
          <a:blip r:embed="rId4"/>
          <a:stretch>
            <a:fillRect/>
          </a:stretch>
        </p:blipFill>
        <p:spPr>
          <a:xfrm>
            <a:off x="5001723" y="2279252"/>
            <a:ext cx="4038600" cy="3795937"/>
          </a:xfrm>
          <a:prstGeom prst="rect">
            <a:avLst/>
          </a:prstGeom>
        </p:spPr>
      </p:pic>
    </p:spTree>
    <p:extLst>
      <p:ext uri="{BB962C8B-B14F-4D97-AF65-F5344CB8AC3E}">
        <p14:creationId xmlns:p14="http://schemas.microsoft.com/office/powerpoint/2010/main" val="4184775831"/>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260600" y="508000"/>
            <a:ext cx="4572000" cy="914400"/>
          </a:xfrm>
          <a:prstGeom prst="rect">
            <a:avLst/>
          </a:prstGeom>
        </p:spPr>
      </p:pic>
      <p:pic>
        <p:nvPicPr>
          <p:cNvPr id="4" name="Picture 3"/>
          <p:cNvPicPr>
            <a:picLocks noChangeAspect="1"/>
          </p:cNvPicPr>
          <p:nvPr/>
        </p:nvPicPr>
        <p:blipFill>
          <a:blip r:embed="rId3"/>
          <a:stretch>
            <a:fillRect/>
          </a:stretch>
        </p:blipFill>
        <p:spPr>
          <a:xfrm>
            <a:off x="95541" y="2028222"/>
            <a:ext cx="8902118" cy="3585178"/>
          </a:xfrm>
          <a:prstGeom prst="rect">
            <a:avLst/>
          </a:prstGeom>
        </p:spPr>
      </p:pic>
    </p:spTree>
    <p:extLst>
      <p:ext uri="{BB962C8B-B14F-4D97-AF65-F5344CB8AC3E}">
        <p14:creationId xmlns:p14="http://schemas.microsoft.com/office/powerpoint/2010/main" val="1620584530"/>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 with Ordinate Dimensions in Solidworks</a:t>
            </a:r>
            <a:endParaRPr lang="en-US" dirty="0"/>
          </a:p>
        </p:txBody>
      </p:sp>
      <p:pic>
        <p:nvPicPr>
          <p:cNvPr id="3" name="Picture 2"/>
          <p:cNvPicPr>
            <a:picLocks noChangeAspect="1"/>
          </p:cNvPicPr>
          <p:nvPr/>
        </p:nvPicPr>
        <p:blipFill>
          <a:blip r:embed="rId2"/>
          <a:stretch>
            <a:fillRect/>
          </a:stretch>
        </p:blipFill>
        <p:spPr>
          <a:xfrm>
            <a:off x="2932112" y="2001837"/>
            <a:ext cx="3609975" cy="3438525"/>
          </a:xfrm>
          <a:prstGeom prst="rect">
            <a:avLst/>
          </a:prstGeom>
        </p:spPr>
      </p:pic>
      <p:sp>
        <p:nvSpPr>
          <p:cNvPr id="4" name="TextBox 3"/>
          <p:cNvSpPr txBox="1"/>
          <p:nvPr/>
        </p:nvSpPr>
        <p:spPr>
          <a:xfrm>
            <a:off x="2347021" y="5600700"/>
            <a:ext cx="4876335" cy="461665"/>
          </a:xfrm>
          <a:prstGeom prst="rect">
            <a:avLst/>
          </a:prstGeom>
          <a:noFill/>
        </p:spPr>
        <p:txBody>
          <a:bodyPr wrap="none" rtlCol="0">
            <a:spAutoFit/>
          </a:bodyPr>
          <a:lstStyle/>
          <a:p>
            <a:r>
              <a:rPr lang="en-US" dirty="0" smtClean="0"/>
              <a:t>You want to dimension this part...</a:t>
            </a:r>
            <a:endParaRPr lang="en-US" dirty="0"/>
          </a:p>
        </p:txBody>
      </p:sp>
    </p:spTree>
    <p:extLst>
      <p:ext uri="{BB962C8B-B14F-4D97-AF65-F5344CB8AC3E}">
        <p14:creationId xmlns:p14="http://schemas.microsoft.com/office/powerpoint/2010/main" val="3434841840"/>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Ordinate Dimensions</a:t>
            </a:r>
            <a:endParaRPr lang="en-US" dirty="0"/>
          </a:p>
        </p:txBody>
      </p:sp>
      <p:pic>
        <p:nvPicPr>
          <p:cNvPr id="3" name="Picture 2"/>
          <p:cNvPicPr>
            <a:picLocks noChangeAspect="1"/>
          </p:cNvPicPr>
          <p:nvPr/>
        </p:nvPicPr>
        <p:blipFill>
          <a:blip r:embed="rId2"/>
          <a:stretch>
            <a:fillRect/>
          </a:stretch>
        </p:blipFill>
        <p:spPr>
          <a:xfrm>
            <a:off x="1527969" y="1847636"/>
            <a:ext cx="6132512" cy="3964201"/>
          </a:xfrm>
          <a:prstGeom prst="rect">
            <a:avLst/>
          </a:prstGeom>
        </p:spPr>
      </p:pic>
      <p:sp>
        <p:nvSpPr>
          <p:cNvPr id="4" name="TextBox 3"/>
          <p:cNvSpPr txBox="1"/>
          <p:nvPr/>
        </p:nvSpPr>
        <p:spPr>
          <a:xfrm>
            <a:off x="744398" y="5817111"/>
            <a:ext cx="7687041" cy="400110"/>
          </a:xfrm>
          <a:prstGeom prst="rect">
            <a:avLst/>
          </a:prstGeom>
          <a:noFill/>
        </p:spPr>
        <p:txBody>
          <a:bodyPr wrap="none" rtlCol="0">
            <a:spAutoFit/>
          </a:bodyPr>
          <a:lstStyle/>
          <a:p>
            <a:r>
              <a:rPr lang="en-US" sz="2000" dirty="0" smtClean="0"/>
              <a:t>You </a:t>
            </a:r>
            <a:r>
              <a:rPr lang="en-US" sz="2000" i="1" u="sng" dirty="0" smtClean="0"/>
              <a:t>could</a:t>
            </a:r>
            <a:r>
              <a:rPr lang="en-US" sz="2000" dirty="0" smtClean="0"/>
              <a:t> do chain dimensioning (what’s wrong with this picture?)</a:t>
            </a:r>
            <a:endParaRPr lang="en-US" sz="2000" dirty="0"/>
          </a:p>
        </p:txBody>
      </p:sp>
    </p:spTree>
    <p:extLst>
      <p:ext uri="{BB962C8B-B14F-4D97-AF65-F5344CB8AC3E}">
        <p14:creationId xmlns:p14="http://schemas.microsoft.com/office/powerpoint/2010/main" val="3256795636"/>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Ordinate Dimensions</a:t>
            </a:r>
            <a:endParaRPr lang="en-US" dirty="0"/>
          </a:p>
        </p:txBody>
      </p:sp>
      <p:pic>
        <p:nvPicPr>
          <p:cNvPr id="3" name="Picture 2"/>
          <p:cNvPicPr>
            <a:picLocks noChangeAspect="1"/>
          </p:cNvPicPr>
          <p:nvPr/>
        </p:nvPicPr>
        <p:blipFill>
          <a:blip r:embed="rId2"/>
          <a:stretch>
            <a:fillRect/>
          </a:stretch>
        </p:blipFill>
        <p:spPr>
          <a:xfrm>
            <a:off x="1751013" y="1880556"/>
            <a:ext cx="6615112" cy="3896356"/>
          </a:xfrm>
          <a:prstGeom prst="rect">
            <a:avLst/>
          </a:prstGeom>
        </p:spPr>
      </p:pic>
      <p:sp>
        <p:nvSpPr>
          <p:cNvPr id="4" name="TextBox 3"/>
          <p:cNvSpPr txBox="1"/>
          <p:nvPr/>
        </p:nvSpPr>
        <p:spPr>
          <a:xfrm>
            <a:off x="1628367" y="5776912"/>
            <a:ext cx="6860404" cy="461665"/>
          </a:xfrm>
          <a:prstGeom prst="rect">
            <a:avLst/>
          </a:prstGeom>
          <a:noFill/>
        </p:spPr>
        <p:txBody>
          <a:bodyPr wrap="none" rtlCol="0">
            <a:spAutoFit/>
          </a:bodyPr>
          <a:lstStyle/>
          <a:p>
            <a:r>
              <a:rPr lang="en-US" dirty="0" smtClean="0"/>
              <a:t>You could do baseline dimensioning (a bit better)</a:t>
            </a:r>
            <a:endParaRPr lang="en-US" dirty="0"/>
          </a:p>
        </p:txBody>
      </p:sp>
      <p:sp>
        <p:nvSpPr>
          <p:cNvPr id="5" name="TextBox 4"/>
          <p:cNvSpPr txBox="1"/>
          <p:nvPr/>
        </p:nvSpPr>
        <p:spPr>
          <a:xfrm>
            <a:off x="288753" y="2256375"/>
            <a:ext cx="1462260" cy="707886"/>
          </a:xfrm>
          <a:prstGeom prst="rect">
            <a:avLst/>
          </a:prstGeom>
          <a:noFill/>
        </p:spPr>
        <p:txBody>
          <a:bodyPr wrap="none" rtlCol="0">
            <a:spAutoFit/>
          </a:bodyPr>
          <a:lstStyle/>
          <a:p>
            <a:pPr algn="r"/>
            <a:r>
              <a:rPr lang="en-US" sz="2000" dirty="0" smtClean="0"/>
              <a:t>Notice</a:t>
            </a:r>
          </a:p>
          <a:p>
            <a:pPr algn="r"/>
            <a:r>
              <a:rPr lang="en-US" sz="2000" dirty="0" smtClean="0"/>
              <a:t>the </a:t>
            </a:r>
            <a:r>
              <a:rPr lang="en-US" sz="2000" dirty="0" err="1" smtClean="0"/>
              <a:t>datums</a:t>
            </a:r>
            <a:endParaRPr lang="en-US" sz="2000" dirty="0"/>
          </a:p>
        </p:txBody>
      </p:sp>
      <p:cxnSp>
        <p:nvCxnSpPr>
          <p:cNvPr id="7" name="Straight Arrow Connector 6"/>
          <p:cNvCxnSpPr/>
          <p:nvPr/>
        </p:nvCxnSpPr>
        <p:spPr>
          <a:xfrm>
            <a:off x="2055078" y="2285860"/>
            <a:ext cx="740373" cy="1033353"/>
          </a:xfrm>
          <a:prstGeom prst="straightConnector1">
            <a:avLst/>
          </a:prstGeom>
          <a:ln w="50800">
            <a:solidFill>
              <a:srgbClr val="FF0000"/>
            </a:solidFill>
            <a:tailEnd type="triangle"/>
          </a:ln>
        </p:spPr>
        <p:style>
          <a:lnRef idx="3">
            <a:schemeClr val="accent1"/>
          </a:lnRef>
          <a:fillRef idx="0">
            <a:schemeClr val="accent1"/>
          </a:fillRef>
          <a:effectRef idx="2">
            <a:schemeClr val="accent1"/>
          </a:effectRef>
          <a:fontRef idx="minor">
            <a:schemeClr val="tx1"/>
          </a:fontRef>
        </p:style>
      </p:cxnSp>
      <p:cxnSp>
        <p:nvCxnSpPr>
          <p:cNvPr id="8" name="Straight Arrow Connector 7"/>
          <p:cNvCxnSpPr/>
          <p:nvPr/>
        </p:nvCxnSpPr>
        <p:spPr>
          <a:xfrm>
            <a:off x="1401033" y="3319213"/>
            <a:ext cx="1156058" cy="288605"/>
          </a:xfrm>
          <a:prstGeom prst="straightConnector1">
            <a:avLst/>
          </a:prstGeom>
          <a:ln w="50800">
            <a:solidFill>
              <a:srgbClr val="FF0000"/>
            </a:solidFill>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962666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Ordinate Dimensions</a:t>
            </a:r>
            <a:endParaRPr lang="en-US" dirty="0"/>
          </a:p>
        </p:txBody>
      </p:sp>
      <p:pic>
        <p:nvPicPr>
          <p:cNvPr id="3" name="Picture 2"/>
          <p:cNvPicPr>
            <a:picLocks noChangeAspect="1"/>
          </p:cNvPicPr>
          <p:nvPr/>
        </p:nvPicPr>
        <p:blipFill>
          <a:blip r:embed="rId2"/>
          <a:stretch>
            <a:fillRect/>
          </a:stretch>
        </p:blipFill>
        <p:spPr>
          <a:xfrm>
            <a:off x="4216240" y="1905000"/>
            <a:ext cx="4429125" cy="3924300"/>
          </a:xfrm>
          <a:prstGeom prst="rect">
            <a:avLst/>
          </a:prstGeom>
        </p:spPr>
      </p:pic>
      <p:sp>
        <p:nvSpPr>
          <p:cNvPr id="4" name="TextBox 3"/>
          <p:cNvSpPr txBox="1"/>
          <p:nvPr/>
        </p:nvSpPr>
        <p:spPr>
          <a:xfrm>
            <a:off x="543082" y="5829300"/>
            <a:ext cx="8102283" cy="461665"/>
          </a:xfrm>
          <a:prstGeom prst="rect">
            <a:avLst/>
          </a:prstGeom>
          <a:noFill/>
        </p:spPr>
        <p:txBody>
          <a:bodyPr wrap="none" rtlCol="0">
            <a:spAutoFit/>
          </a:bodyPr>
          <a:lstStyle/>
          <a:p>
            <a:r>
              <a:rPr lang="en-US" dirty="0" smtClean="0"/>
              <a:t>Or you can use ordinate dimensions (</a:t>
            </a:r>
            <a:r>
              <a:rPr lang="en-US" i="1" dirty="0" smtClean="0"/>
              <a:t>now let’s clean it up</a:t>
            </a:r>
            <a:r>
              <a:rPr lang="en-US" dirty="0" smtClean="0"/>
              <a:t>)</a:t>
            </a:r>
            <a:endParaRPr lang="en-US" dirty="0"/>
          </a:p>
        </p:txBody>
      </p:sp>
      <p:pic>
        <p:nvPicPr>
          <p:cNvPr id="5" name="Picture 4"/>
          <p:cNvPicPr>
            <a:picLocks noChangeAspect="1"/>
          </p:cNvPicPr>
          <p:nvPr/>
        </p:nvPicPr>
        <p:blipFill>
          <a:blip r:embed="rId3"/>
          <a:stretch>
            <a:fillRect/>
          </a:stretch>
        </p:blipFill>
        <p:spPr>
          <a:xfrm>
            <a:off x="543082" y="2263965"/>
            <a:ext cx="3085714" cy="3038095"/>
          </a:xfrm>
          <a:prstGeom prst="rect">
            <a:avLst/>
          </a:prstGeom>
        </p:spPr>
      </p:pic>
    </p:spTree>
    <p:extLst>
      <p:ext uri="{BB962C8B-B14F-4D97-AF65-F5344CB8AC3E}">
        <p14:creationId xmlns:p14="http://schemas.microsoft.com/office/powerpoint/2010/main" val="28411881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Cleaning up the Ordinates</a:t>
            </a:r>
            <a:endParaRPr lang="en-US" dirty="0"/>
          </a:p>
        </p:txBody>
      </p:sp>
      <p:pic>
        <p:nvPicPr>
          <p:cNvPr id="3" name="Picture 2"/>
          <p:cNvPicPr>
            <a:picLocks noChangeAspect="1"/>
          </p:cNvPicPr>
          <p:nvPr/>
        </p:nvPicPr>
        <p:blipFill>
          <a:blip r:embed="rId2"/>
          <a:stretch>
            <a:fillRect/>
          </a:stretch>
        </p:blipFill>
        <p:spPr>
          <a:xfrm>
            <a:off x="1351381" y="2183024"/>
            <a:ext cx="6695238" cy="3380952"/>
          </a:xfrm>
          <a:prstGeom prst="rect">
            <a:avLst/>
          </a:prstGeom>
        </p:spPr>
      </p:pic>
      <p:sp>
        <p:nvSpPr>
          <p:cNvPr id="4" name="TextBox 3"/>
          <p:cNvSpPr txBox="1"/>
          <p:nvPr/>
        </p:nvSpPr>
        <p:spPr>
          <a:xfrm>
            <a:off x="1536952" y="5689600"/>
            <a:ext cx="6509667" cy="461665"/>
          </a:xfrm>
          <a:prstGeom prst="rect">
            <a:avLst/>
          </a:prstGeom>
          <a:noFill/>
        </p:spPr>
        <p:txBody>
          <a:bodyPr wrap="none" rtlCol="0">
            <a:spAutoFit/>
          </a:bodyPr>
          <a:lstStyle/>
          <a:p>
            <a:r>
              <a:rPr lang="en-US" dirty="0" smtClean="0"/>
              <a:t>Let’s “jog” any dimensions that are too close...</a:t>
            </a:r>
            <a:endParaRPr lang="en-US" dirty="0"/>
          </a:p>
        </p:txBody>
      </p:sp>
      <p:sp>
        <p:nvSpPr>
          <p:cNvPr id="5" name="Rectangle 4"/>
          <p:cNvSpPr/>
          <p:nvPr/>
        </p:nvSpPr>
        <p:spPr>
          <a:xfrm>
            <a:off x="1255985" y="2057400"/>
            <a:ext cx="1027113" cy="7112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1041909"/>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274887" y="1903412"/>
            <a:ext cx="4638675" cy="4067175"/>
          </a:xfrm>
          <a:prstGeom prst="rect">
            <a:avLst/>
          </a:prstGeom>
        </p:spPr>
      </p:pic>
      <p:sp>
        <p:nvSpPr>
          <p:cNvPr id="4" name="Title 1"/>
          <p:cNvSpPr>
            <a:spLocks noGrp="1"/>
          </p:cNvSpPr>
          <p:nvPr>
            <p:ph type="title"/>
          </p:nvPr>
        </p:nvSpPr>
        <p:spPr/>
        <p:txBody>
          <a:bodyPr/>
          <a:lstStyle/>
          <a:p>
            <a:r>
              <a:rPr lang="en-US" dirty="0" smtClean="0"/>
              <a:t>Cleaning up the Ordinates</a:t>
            </a:r>
            <a:endParaRPr lang="en-US" dirty="0"/>
          </a:p>
        </p:txBody>
      </p:sp>
      <p:sp>
        <p:nvSpPr>
          <p:cNvPr id="5" name="Rectangle 4"/>
          <p:cNvSpPr/>
          <p:nvPr/>
        </p:nvSpPr>
        <p:spPr>
          <a:xfrm>
            <a:off x="2274887" y="3860800"/>
            <a:ext cx="1027113" cy="7112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193800" y="5906441"/>
            <a:ext cx="7594387" cy="461665"/>
          </a:xfrm>
          <a:prstGeom prst="rect">
            <a:avLst/>
          </a:prstGeom>
          <a:noFill/>
        </p:spPr>
        <p:txBody>
          <a:bodyPr wrap="none" rtlCol="0">
            <a:spAutoFit/>
          </a:bodyPr>
          <a:lstStyle/>
          <a:p>
            <a:r>
              <a:rPr lang="en-US" dirty="0" smtClean="0"/>
              <a:t>Looks better, now let’s move a few to the other side...</a:t>
            </a:r>
            <a:endParaRPr lang="en-US" dirty="0"/>
          </a:p>
        </p:txBody>
      </p:sp>
    </p:spTree>
    <p:extLst>
      <p:ext uri="{BB962C8B-B14F-4D97-AF65-F5344CB8AC3E}">
        <p14:creationId xmlns:p14="http://schemas.microsoft.com/office/powerpoint/2010/main" val="707242793"/>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Cleaning up the Ordinates</a:t>
            </a:r>
            <a:endParaRPr lang="en-US" dirty="0"/>
          </a:p>
        </p:txBody>
      </p:sp>
      <p:pic>
        <p:nvPicPr>
          <p:cNvPr id="3" name="Picture 2"/>
          <p:cNvPicPr>
            <a:picLocks noChangeAspect="1"/>
          </p:cNvPicPr>
          <p:nvPr/>
        </p:nvPicPr>
        <p:blipFill>
          <a:blip r:embed="rId2"/>
          <a:stretch>
            <a:fillRect/>
          </a:stretch>
        </p:blipFill>
        <p:spPr>
          <a:xfrm>
            <a:off x="549715" y="2131861"/>
            <a:ext cx="5580952" cy="3380952"/>
          </a:xfrm>
          <a:prstGeom prst="rect">
            <a:avLst/>
          </a:prstGeom>
        </p:spPr>
      </p:pic>
      <p:sp>
        <p:nvSpPr>
          <p:cNvPr id="4" name="TextBox 3"/>
          <p:cNvSpPr txBox="1"/>
          <p:nvPr/>
        </p:nvSpPr>
        <p:spPr>
          <a:xfrm>
            <a:off x="279422" y="5703242"/>
            <a:ext cx="8722581" cy="461665"/>
          </a:xfrm>
          <a:prstGeom prst="rect">
            <a:avLst/>
          </a:prstGeom>
          <a:noFill/>
        </p:spPr>
        <p:txBody>
          <a:bodyPr wrap="none" rtlCol="0">
            <a:spAutoFit/>
          </a:bodyPr>
          <a:lstStyle/>
          <a:p>
            <a:r>
              <a:rPr lang="en-US" dirty="0" smtClean="0"/>
              <a:t>We need to “Break Alignment” to allow moving one dimension.</a:t>
            </a:r>
            <a:endParaRPr lang="en-US" dirty="0"/>
          </a:p>
        </p:txBody>
      </p:sp>
      <p:pic>
        <p:nvPicPr>
          <p:cNvPr id="5" name="Picture 4"/>
          <p:cNvPicPr>
            <a:picLocks noChangeAspect="1"/>
          </p:cNvPicPr>
          <p:nvPr/>
        </p:nvPicPr>
        <p:blipFill>
          <a:blip r:embed="rId3"/>
          <a:stretch>
            <a:fillRect/>
          </a:stretch>
        </p:blipFill>
        <p:spPr>
          <a:xfrm>
            <a:off x="6522584" y="2800821"/>
            <a:ext cx="2238375" cy="1838325"/>
          </a:xfrm>
          <a:prstGeom prst="rect">
            <a:avLst/>
          </a:prstGeom>
        </p:spPr>
      </p:pic>
    </p:spTree>
    <p:extLst>
      <p:ext uri="{BB962C8B-B14F-4D97-AF65-F5344CB8AC3E}">
        <p14:creationId xmlns:p14="http://schemas.microsoft.com/office/powerpoint/2010/main" val="11814919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Cleaning up the Ordinates</a:t>
            </a:r>
            <a:endParaRPr lang="en-US" dirty="0"/>
          </a:p>
        </p:txBody>
      </p:sp>
      <p:pic>
        <p:nvPicPr>
          <p:cNvPr id="3" name="Picture 2"/>
          <p:cNvPicPr>
            <a:picLocks noChangeAspect="1"/>
          </p:cNvPicPr>
          <p:nvPr/>
        </p:nvPicPr>
        <p:blipFill>
          <a:blip r:embed="rId2"/>
          <a:stretch>
            <a:fillRect/>
          </a:stretch>
        </p:blipFill>
        <p:spPr>
          <a:xfrm>
            <a:off x="675193" y="1977079"/>
            <a:ext cx="2952381" cy="1571429"/>
          </a:xfrm>
          <a:prstGeom prst="rect">
            <a:avLst/>
          </a:prstGeom>
        </p:spPr>
      </p:pic>
      <p:pic>
        <p:nvPicPr>
          <p:cNvPr id="1026" name="Picture 2" descr="http://1.bp.blogspot.com/-2EYBSn871aY/VV6zul8FRpI/AAAAAAAAAQM/nffF-rnUeyI/s1600/Where-is-the-Mac-Delete-Key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90980" y="2236041"/>
            <a:ext cx="1049513" cy="105350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5803900" y="1981743"/>
            <a:ext cx="2562225" cy="1562100"/>
          </a:xfrm>
          <a:prstGeom prst="rect">
            <a:avLst/>
          </a:prstGeom>
        </p:spPr>
      </p:pic>
      <p:sp>
        <p:nvSpPr>
          <p:cNvPr id="6" name="TextBox 5"/>
          <p:cNvSpPr txBox="1"/>
          <p:nvPr/>
        </p:nvSpPr>
        <p:spPr>
          <a:xfrm>
            <a:off x="2151383" y="3543843"/>
            <a:ext cx="5116016" cy="369332"/>
          </a:xfrm>
          <a:prstGeom prst="rect">
            <a:avLst/>
          </a:prstGeom>
          <a:noFill/>
        </p:spPr>
        <p:txBody>
          <a:bodyPr wrap="none" rtlCol="0">
            <a:spAutoFit/>
          </a:bodyPr>
          <a:lstStyle/>
          <a:p>
            <a:r>
              <a:rPr lang="en-US" sz="1800" dirty="0" smtClean="0"/>
              <a:t>You can remove an ordinate with the delete key.</a:t>
            </a:r>
            <a:endParaRPr lang="en-US" sz="1800" dirty="0"/>
          </a:p>
        </p:txBody>
      </p:sp>
      <p:grpSp>
        <p:nvGrpSpPr>
          <p:cNvPr id="8" name="Group 7"/>
          <p:cNvGrpSpPr/>
          <p:nvPr/>
        </p:nvGrpSpPr>
        <p:grpSpPr>
          <a:xfrm>
            <a:off x="4750867" y="4067328"/>
            <a:ext cx="2825704" cy="2077229"/>
            <a:chOff x="476296" y="4071993"/>
            <a:chExt cx="2825704" cy="2077229"/>
          </a:xfrm>
        </p:grpSpPr>
        <p:pic>
          <p:nvPicPr>
            <p:cNvPr id="7" name="Picture 6"/>
            <p:cNvPicPr>
              <a:picLocks noChangeAspect="1"/>
            </p:cNvPicPr>
            <p:nvPr/>
          </p:nvPicPr>
          <p:blipFill>
            <a:blip r:embed="rId5"/>
            <a:stretch>
              <a:fillRect/>
            </a:stretch>
          </p:blipFill>
          <p:spPr>
            <a:xfrm>
              <a:off x="476296" y="4071993"/>
              <a:ext cx="2825704" cy="2077229"/>
            </a:xfrm>
            <a:prstGeom prst="rect">
              <a:avLst/>
            </a:prstGeom>
          </p:spPr>
        </p:pic>
        <p:sp>
          <p:nvSpPr>
            <p:cNvPr id="9" name="Rectangle 8"/>
            <p:cNvSpPr/>
            <p:nvPr/>
          </p:nvSpPr>
          <p:spPr>
            <a:xfrm>
              <a:off x="1637826" y="5720293"/>
              <a:ext cx="1664174" cy="31474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Box 9"/>
          <p:cNvSpPr txBox="1"/>
          <p:nvPr/>
        </p:nvSpPr>
        <p:spPr>
          <a:xfrm>
            <a:off x="1247734" y="4392189"/>
            <a:ext cx="3461657" cy="1323439"/>
          </a:xfrm>
          <a:prstGeom prst="rect">
            <a:avLst/>
          </a:prstGeom>
          <a:noFill/>
        </p:spPr>
        <p:txBody>
          <a:bodyPr wrap="square" rtlCol="0">
            <a:spAutoFit/>
          </a:bodyPr>
          <a:lstStyle/>
          <a:p>
            <a:r>
              <a:rPr lang="en-US" sz="2000" dirty="0" smtClean="0"/>
              <a:t>You can add an ordinate by right clicking on one of the series and selecting “Add to Ordinate”</a:t>
            </a:r>
            <a:endParaRPr lang="en-US" sz="2000" dirty="0"/>
          </a:p>
        </p:txBody>
      </p:sp>
    </p:spTree>
    <p:extLst>
      <p:ext uri="{BB962C8B-B14F-4D97-AF65-F5344CB8AC3E}">
        <p14:creationId xmlns:p14="http://schemas.microsoft.com/office/powerpoint/2010/main" val="22283358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Cleaning up the Ordinates</a:t>
            </a:r>
            <a:endParaRPr lang="en-US" dirty="0"/>
          </a:p>
        </p:txBody>
      </p:sp>
      <p:pic>
        <p:nvPicPr>
          <p:cNvPr id="3" name="Picture 2"/>
          <p:cNvPicPr>
            <a:picLocks noChangeAspect="1"/>
          </p:cNvPicPr>
          <p:nvPr/>
        </p:nvPicPr>
        <p:blipFill>
          <a:blip r:embed="rId2"/>
          <a:stretch>
            <a:fillRect/>
          </a:stretch>
        </p:blipFill>
        <p:spPr>
          <a:xfrm>
            <a:off x="2410239" y="1901825"/>
            <a:ext cx="4367972" cy="3863975"/>
          </a:xfrm>
          <a:prstGeom prst="rect">
            <a:avLst/>
          </a:prstGeom>
        </p:spPr>
      </p:pic>
      <p:sp>
        <p:nvSpPr>
          <p:cNvPr id="4" name="TextBox 3"/>
          <p:cNvSpPr txBox="1"/>
          <p:nvPr/>
        </p:nvSpPr>
        <p:spPr>
          <a:xfrm>
            <a:off x="2410239" y="5765800"/>
            <a:ext cx="4400820" cy="461665"/>
          </a:xfrm>
          <a:prstGeom prst="rect">
            <a:avLst/>
          </a:prstGeom>
          <a:noFill/>
        </p:spPr>
        <p:txBody>
          <a:bodyPr wrap="none" rtlCol="0">
            <a:spAutoFit/>
          </a:bodyPr>
          <a:lstStyle/>
          <a:p>
            <a:r>
              <a:rPr lang="en-US" dirty="0" smtClean="0"/>
              <a:t>Now it’s starting to look better!</a:t>
            </a:r>
            <a:endParaRPr lang="en-US" dirty="0"/>
          </a:p>
        </p:txBody>
      </p:sp>
    </p:spTree>
    <p:extLst>
      <p:ext uri="{BB962C8B-B14F-4D97-AF65-F5344CB8AC3E}">
        <p14:creationId xmlns:p14="http://schemas.microsoft.com/office/powerpoint/2010/main" val="374080929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3694</TotalTime>
  <Words>2504</Words>
  <Application>Microsoft Macintosh PowerPoint</Application>
  <PresentationFormat>On-screen Show (4:3)</PresentationFormat>
  <Paragraphs>255</Paragraphs>
  <Slides>48</Slides>
  <Notes>26</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Retrospect</vt:lpstr>
      <vt:lpstr>Dimensions and Tolerances</vt:lpstr>
      <vt:lpstr>General rules of dimensioning (1)</vt:lpstr>
      <vt:lpstr>General rules of dimensioning (2)</vt:lpstr>
      <vt:lpstr>General rules of dimensioning (3)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Working with Ordinate Dimensions in Solidworks</vt:lpstr>
      <vt:lpstr>Ordinate Dimensions</vt:lpstr>
      <vt:lpstr>Ordinate Dimensions</vt:lpstr>
      <vt:lpstr>Ordinate Dimensions</vt:lpstr>
      <vt:lpstr>Cleaning up the Ordinates</vt:lpstr>
      <vt:lpstr>Cleaning up the Ordinates</vt:lpstr>
      <vt:lpstr>Cleaning up the Ordinates</vt:lpstr>
      <vt:lpstr>Cleaning up the Ordinates</vt:lpstr>
      <vt:lpstr>Cleaning up the Ordinates</vt:lpstr>
    </vt:vector>
  </TitlesOfParts>
  <Company>Westhill Central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Westhill High School</dc:creator>
  <cp:lastModifiedBy>bmw</cp:lastModifiedBy>
  <cp:revision>155</cp:revision>
  <dcterms:created xsi:type="dcterms:W3CDTF">2000-04-02T16:44:17Z</dcterms:created>
  <dcterms:modified xsi:type="dcterms:W3CDTF">2015-11-05T17:28:41Z</dcterms:modified>
</cp:coreProperties>
</file>