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5" r:id="rId8"/>
    <p:sldId id="262" r:id="rId9"/>
    <p:sldId id="263" r:id="rId10"/>
  </p:sldIdLst>
  <p:sldSz cx="9144000" cy="6858000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8510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852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92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8510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852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92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Calibri"/>
              </a:rPr>
              <a:t>Click to edit the title text formatClick to edit Master title style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>
                <a:solidFill>
                  <a:srgbClr val="8B8B8B"/>
                </a:solidFill>
                <a:latin typeface="Calibri"/>
              </a:rPr>
              <a:t>10/21/13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BB544CE2-9DB8-4C7F-A5F7-AF501B8E8DA0}" type="slidenum">
              <a:rPr lang="en-US" sz="1200">
                <a:solidFill>
                  <a:srgbClr val="8B8B8B"/>
                </a:solidFill>
                <a:latin typeface="Calibri"/>
              </a:rPr>
              <a:t>‹#›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Calibri"/>
              </a:rPr>
              <a:t>Click to edit the title text formatClick to edit Master title style</a:t>
            </a:r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buSzPct val="2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 sz="3200">
                <a:solidFill>
                  <a:srgbClr val="000000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 sz="3200">
                <a:solidFill>
                  <a:srgbClr val="000000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 sz="3200">
                <a:solidFill>
                  <a:srgbClr val="000000"/>
                </a:solidFill>
                <a:latin typeface="Calibri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SzPct val="25000"/>
              <a:buFont typeface="StarSymbol"/>
              <a:buChar char=""/>
            </a:pPr>
            <a:r>
              <a:rPr lang="en-US" sz="2800">
                <a:solidFill>
                  <a:srgbClr val="000000"/>
                </a:solidFill>
                <a:latin typeface="Calibri"/>
              </a:rPr>
              <a:t>Second level</a:t>
            </a:r>
            <a:endParaRPr/>
          </a:p>
          <a:p>
            <a:pPr lvl="2">
              <a:lnSpc>
                <a:spcPct val="100000"/>
              </a:lnSpc>
              <a:buSzPct val="25000"/>
              <a:buFont typeface="StarSymbol"/>
              <a:buChar char=""/>
            </a:pPr>
            <a:r>
              <a:rPr lang="en-US" sz="2400">
                <a:solidFill>
                  <a:srgbClr val="000000"/>
                </a:solidFill>
                <a:latin typeface="Calibri"/>
              </a:rPr>
              <a:t>Third level</a:t>
            </a:r>
            <a:endParaRPr/>
          </a:p>
          <a:p>
            <a:pPr lvl="3">
              <a:lnSpc>
                <a:spcPct val="100000"/>
              </a:lnSpc>
              <a:buSzPct val="25000"/>
              <a:buFont typeface="StarSymbol"/>
              <a:buChar char=""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Fourth level</a:t>
            </a:r>
            <a:endParaRPr/>
          </a:p>
          <a:p>
            <a:pPr lvl="4">
              <a:lnSpc>
                <a:spcPct val="100000"/>
              </a:lnSpc>
              <a:buSzPct val="25000"/>
              <a:buFont typeface="StarSymbol"/>
              <a:buChar char=""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Fifth level</a:t>
            </a:r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>
                <a:solidFill>
                  <a:srgbClr val="8B8B8B"/>
                </a:solidFill>
                <a:latin typeface="Calibri"/>
              </a:rPr>
              <a:t>10/21/13</a:t>
            </a:r>
            <a:endParaRPr/>
          </a:p>
        </p:txBody>
      </p:sp>
      <p:sp>
        <p:nvSpPr>
          <p:cNvPr id="40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1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68738DD0-29A8-4AC2-911D-A0600C49F750}" type="slidenum">
              <a:rPr lang="en-US" sz="1200">
                <a:solidFill>
                  <a:srgbClr val="8B8B8B"/>
                </a:solidFill>
                <a:latin typeface="Calibri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ieee.engineering.uky.edu/hardware-competition-2014/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eee.engineering.uky.edu/files/2013/04/2014Revision1.pdf" TargetMode="External"/><Relationship Id="rId2" Type="http://schemas.openxmlformats.org/officeDocument/2006/relationships/hyperlink" Target="http://ieee.engineering.uky.edu/hardware-competition-2014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1">
                <a:solidFill>
                  <a:srgbClr val="000000"/>
                </a:solidFill>
                <a:latin typeface="Calibri"/>
              </a:rPr>
              <a:t>IEEE Southeastcon 2014
Student Hardware
Competition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Calibri"/>
              </a:rPr>
              <a:t>Overview</a:t>
            </a:r>
            <a:endParaRPr/>
          </a:p>
        </p:txBody>
      </p:sp>
      <p:sp>
        <p:nvSpPr>
          <p:cNvPr id="76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rgbClr val="0000FF"/>
                </a:solidFill>
                <a:latin typeface="Calibri"/>
                <a:hlinkClick r:id="rId2"/>
              </a:rPr>
              <a:t>Source</a:t>
            </a:r>
            <a:r>
              <a:rPr lang="en-US" sz="3200" dirty="0">
                <a:solidFill>
                  <a:srgbClr val="000000"/>
                </a:solidFill>
                <a:latin typeface="Calibri"/>
              </a:rPr>
              <a:t> 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/>
              </a:rPr>
              <a:t>Theme: Collegiate basketball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/>
              </a:rPr>
              <a:t>Summary:  The robot must follow three lines that have different  shooting points and line shape and then fire a dart from the shooting point at a target. Winners will be decided by number of points earned by completing goals and completion time.  The highest scoring robots will be both speedy and precise.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Calibri"/>
              </a:rPr>
              <a:t>Playing Field</a:t>
            </a:r>
            <a:endParaRPr/>
          </a:p>
        </p:txBody>
      </p:sp>
      <p:pic>
        <p:nvPicPr>
          <p:cNvPr id="7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-15120" y="1588680"/>
            <a:ext cx="8725320" cy="4659480"/>
          </a:xfrm>
          <a:prstGeom prst="rect">
            <a:avLst/>
          </a:prstGeom>
        </p:spPr>
      </p:pic>
      <p:sp>
        <p:nvSpPr>
          <p:cNvPr id="79" name="CustomShape 2"/>
          <p:cNvSpPr/>
          <p:nvPr/>
        </p:nvSpPr>
        <p:spPr>
          <a:xfrm>
            <a:off x="1563840" y="3657600"/>
            <a:ext cx="1990080" cy="36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EEECE1"/>
                </a:solidFill>
                <a:latin typeface="Calibri"/>
              </a:rPr>
              <a:t>1’ x 1’ start box</a:t>
            </a:r>
            <a:endParaRPr/>
          </a:p>
        </p:txBody>
      </p:sp>
      <p:sp>
        <p:nvSpPr>
          <p:cNvPr id="80" name="CustomShape 3"/>
          <p:cNvSpPr/>
          <p:nvPr/>
        </p:nvSpPr>
        <p:spPr>
          <a:xfrm>
            <a:off x="6701400" y="3882600"/>
            <a:ext cx="1095480" cy="36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EEECE1"/>
                </a:solidFill>
                <a:latin typeface="Calibri"/>
              </a:rPr>
              <a:t>end box</a:t>
            </a:r>
            <a:endParaRPr/>
          </a:p>
        </p:txBody>
      </p:sp>
      <p:sp>
        <p:nvSpPr>
          <p:cNvPr id="81" name="CustomShape 4"/>
          <p:cNvSpPr/>
          <p:nvPr/>
        </p:nvSpPr>
        <p:spPr>
          <a:xfrm flipH="1">
            <a:off x="1514880" y="3979440"/>
            <a:ext cx="369720" cy="439920"/>
          </a:xfrm>
          <a:prstGeom prst="straightConnector1">
            <a:avLst/>
          </a:prstGeom>
          <a:ln w="9360">
            <a:solidFill>
              <a:srgbClr val="4A7EBB"/>
            </a:solidFill>
            <a:round/>
            <a:tailEnd type="triangle" w="med" len="med"/>
          </a:ln>
        </p:spPr>
      </p:sp>
      <p:sp>
        <p:nvSpPr>
          <p:cNvPr id="82" name="CustomShape 5"/>
          <p:cNvSpPr/>
          <p:nvPr/>
        </p:nvSpPr>
        <p:spPr>
          <a:xfrm>
            <a:off x="7249320" y="4190760"/>
            <a:ext cx="685440" cy="577080"/>
          </a:xfrm>
          <a:prstGeom prst="straightConnector1">
            <a:avLst/>
          </a:prstGeom>
          <a:ln w="9360">
            <a:solidFill>
              <a:srgbClr val="4A7EBB"/>
            </a:solidFill>
            <a:round/>
            <a:tailEnd type="triangle" w="med" len="med"/>
          </a:ln>
        </p:spPr>
      </p:sp>
      <p:sp>
        <p:nvSpPr>
          <p:cNvPr id="83" name="CustomShape 6"/>
          <p:cNvSpPr/>
          <p:nvPr/>
        </p:nvSpPr>
        <p:spPr>
          <a:xfrm>
            <a:off x="5954040" y="2590920"/>
            <a:ext cx="1721880" cy="36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EEECE1"/>
                </a:solidFill>
                <a:latin typeface="Calibri"/>
              </a:rPr>
              <a:t>shotting lines</a:t>
            </a:r>
            <a:endParaRPr/>
          </a:p>
        </p:txBody>
      </p:sp>
      <p:sp>
        <p:nvSpPr>
          <p:cNvPr id="84" name="CustomShape 7"/>
          <p:cNvSpPr/>
          <p:nvPr/>
        </p:nvSpPr>
        <p:spPr>
          <a:xfrm flipH="1">
            <a:off x="3771360" y="2881080"/>
            <a:ext cx="2323800" cy="881640"/>
          </a:xfrm>
          <a:prstGeom prst="straightConnector1">
            <a:avLst/>
          </a:prstGeom>
          <a:ln w="9360">
            <a:solidFill>
              <a:srgbClr val="4A7EBB"/>
            </a:solidFill>
            <a:round/>
            <a:tailEnd type="triangle" w="med" len="med"/>
          </a:ln>
        </p:spPr>
      </p:sp>
      <p:sp>
        <p:nvSpPr>
          <p:cNvPr id="85" name="CustomShape 8"/>
          <p:cNvSpPr/>
          <p:nvPr/>
        </p:nvSpPr>
        <p:spPr>
          <a:xfrm flipH="1">
            <a:off x="5769360" y="2881080"/>
            <a:ext cx="326160" cy="960840"/>
          </a:xfrm>
          <a:prstGeom prst="straightConnector1">
            <a:avLst/>
          </a:prstGeom>
          <a:ln w="9360">
            <a:solidFill>
              <a:srgbClr val="4A7EBB"/>
            </a:solidFill>
            <a:round/>
            <a:tailEnd type="triangle" w="med" len="med"/>
          </a:ln>
        </p:spPr>
      </p:sp>
      <p:sp>
        <p:nvSpPr>
          <p:cNvPr id="86" name="CustomShape 9"/>
          <p:cNvSpPr/>
          <p:nvPr/>
        </p:nvSpPr>
        <p:spPr>
          <a:xfrm>
            <a:off x="5706360" y="5257800"/>
            <a:ext cx="2150280" cy="36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EEECE1"/>
                </a:solidFill>
                <a:latin typeface="Calibri"/>
              </a:rPr>
              <a:t>7’ long white line</a:t>
            </a:r>
            <a:endParaRPr/>
          </a:p>
        </p:txBody>
      </p:sp>
      <p:sp>
        <p:nvSpPr>
          <p:cNvPr id="87" name="CustomShape 10"/>
          <p:cNvSpPr/>
          <p:nvPr/>
        </p:nvSpPr>
        <p:spPr>
          <a:xfrm rot="10800000" flipV="1">
            <a:off x="5981400" y="4539240"/>
            <a:ext cx="360" cy="412920"/>
          </a:xfrm>
          <a:prstGeom prst="straightConnector1">
            <a:avLst/>
          </a:prstGeom>
          <a:ln w="9360">
            <a:solidFill>
              <a:srgbClr val="4A7EBB"/>
            </a:solidFill>
            <a:round/>
            <a:tailEnd type="triangle" w="med" len="med"/>
          </a:ln>
        </p:spPr>
      </p:sp>
      <p:sp>
        <p:nvSpPr>
          <p:cNvPr id="88" name="Line 11"/>
          <p:cNvSpPr/>
          <p:nvPr/>
        </p:nvSpPr>
        <p:spPr>
          <a:xfrm>
            <a:off x="8610480" y="1904760"/>
            <a:ext cx="457200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</p:sp>
      <p:sp>
        <p:nvSpPr>
          <p:cNvPr id="89" name="Line 12"/>
          <p:cNvSpPr/>
          <p:nvPr/>
        </p:nvSpPr>
        <p:spPr>
          <a:xfrm>
            <a:off x="8762760" y="5867280"/>
            <a:ext cx="304920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</p:sp>
      <p:sp>
        <p:nvSpPr>
          <p:cNvPr id="90" name="CustomShape 13"/>
          <p:cNvSpPr/>
          <p:nvPr/>
        </p:nvSpPr>
        <p:spPr>
          <a:xfrm>
            <a:off x="8689320" y="3505320"/>
            <a:ext cx="397440" cy="36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4’</a:t>
            </a:r>
            <a:endParaRPr/>
          </a:p>
        </p:txBody>
      </p:sp>
      <p:sp>
        <p:nvSpPr>
          <p:cNvPr id="91" name="Line 14"/>
          <p:cNvSpPr/>
          <p:nvPr/>
        </p:nvSpPr>
        <p:spPr>
          <a:xfrm>
            <a:off x="533160" y="6019560"/>
            <a:ext cx="0" cy="45720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</p:sp>
      <p:sp>
        <p:nvSpPr>
          <p:cNvPr id="92" name="Line 15"/>
          <p:cNvSpPr/>
          <p:nvPr/>
        </p:nvSpPr>
        <p:spPr>
          <a:xfrm>
            <a:off x="8708400" y="6019560"/>
            <a:ext cx="1800" cy="45720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</p:sp>
      <p:sp>
        <p:nvSpPr>
          <p:cNvPr id="93" name="CustomShape 16"/>
          <p:cNvSpPr/>
          <p:nvPr/>
        </p:nvSpPr>
        <p:spPr>
          <a:xfrm>
            <a:off x="4552920" y="6172200"/>
            <a:ext cx="397440" cy="36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Calibri"/>
              </a:rPr>
              <a:t>8’</a:t>
            </a:r>
            <a:endParaRPr/>
          </a:p>
        </p:txBody>
      </p:sp>
      <p:sp>
        <p:nvSpPr>
          <p:cNvPr id="94" name="CustomShape 17"/>
          <p:cNvSpPr/>
          <p:nvPr/>
        </p:nvSpPr>
        <p:spPr>
          <a:xfrm>
            <a:off x="4991040" y="6356880"/>
            <a:ext cx="3717000" cy="360"/>
          </a:xfrm>
          <a:prstGeom prst="straightConnector1">
            <a:avLst/>
          </a:prstGeom>
          <a:ln w="9360">
            <a:solidFill>
              <a:srgbClr val="4A7EBB"/>
            </a:solidFill>
            <a:round/>
            <a:tailEnd type="triangle" w="med" len="med"/>
          </a:ln>
        </p:spPr>
      </p:sp>
      <p:sp>
        <p:nvSpPr>
          <p:cNvPr id="95" name="CustomShape 18"/>
          <p:cNvSpPr/>
          <p:nvPr/>
        </p:nvSpPr>
        <p:spPr>
          <a:xfrm flipH="1">
            <a:off x="533520" y="6356880"/>
            <a:ext cx="3962160" cy="360"/>
          </a:xfrm>
          <a:prstGeom prst="straightConnector1">
            <a:avLst/>
          </a:prstGeom>
          <a:ln w="9360">
            <a:solidFill>
              <a:srgbClr val="4A7EBB"/>
            </a:solidFill>
            <a:round/>
            <a:tailEnd type="triangle" w="med" len="med"/>
          </a:ln>
        </p:spPr>
      </p:sp>
      <p:sp>
        <p:nvSpPr>
          <p:cNvPr id="96" name="CustomShape 19"/>
          <p:cNvSpPr/>
          <p:nvPr/>
        </p:nvSpPr>
        <p:spPr>
          <a:xfrm rot="10800000" flipV="1">
            <a:off x="8838720" y="408600"/>
            <a:ext cx="360" cy="1495800"/>
          </a:xfrm>
          <a:prstGeom prst="straightConnector1">
            <a:avLst/>
          </a:prstGeom>
          <a:ln w="9360">
            <a:solidFill>
              <a:srgbClr val="4A7EBB"/>
            </a:solidFill>
            <a:round/>
            <a:tailEnd type="triangle" w="med" len="med"/>
          </a:ln>
        </p:spPr>
      </p:sp>
      <p:sp>
        <p:nvSpPr>
          <p:cNvPr id="97" name="CustomShape 20"/>
          <p:cNvSpPr/>
          <p:nvPr/>
        </p:nvSpPr>
        <p:spPr>
          <a:xfrm>
            <a:off x="8888040" y="3874680"/>
            <a:ext cx="27000" cy="1992600"/>
          </a:xfrm>
          <a:prstGeom prst="straightConnector1">
            <a:avLst/>
          </a:prstGeom>
          <a:ln w="9360">
            <a:solidFill>
              <a:srgbClr val="4A7EBB"/>
            </a:solidFill>
            <a:round/>
            <a:tailEnd type="triangle" w="med" len="me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Calibri"/>
              </a:rPr>
              <a:t>Target</a:t>
            </a:r>
            <a:endParaRPr/>
          </a:p>
        </p:txBody>
      </p:sp>
      <p:pic>
        <p:nvPicPr>
          <p:cNvPr id="9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352680" y="1523880"/>
            <a:ext cx="2517120" cy="4937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Calibri"/>
              </a:rPr>
              <a:t>Robot</a:t>
            </a:r>
            <a:endParaRPr/>
          </a:p>
        </p:txBody>
      </p:sp>
      <p:sp>
        <p:nvSpPr>
          <p:cNvPr id="101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/>
              </a:rPr>
              <a:t>Must fit into 1’x1’x2’ (L W H) space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/>
              </a:rPr>
              <a:t>Must be able to cover a 3”x 3” area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/>
              </a:rPr>
              <a:t>Allowed to carry only 3 darts loaded at the beginning of each round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/>
              </a:rPr>
              <a:t>Must comply with a remote start</a:t>
            </a:r>
            <a:endParaRPr dirty="0"/>
          </a:p>
          <a:p>
            <a:pPr marL="914400" lvl="1" indent="-457200">
              <a:lnSpc>
                <a:spcPct val="100000"/>
              </a:lnSpc>
              <a:buSzPct val="25000"/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- Start  </a:t>
            </a:r>
            <a:r>
              <a:rPr lang="en-US" sz="2800" dirty="0">
                <a:solidFill>
                  <a:srgbClr val="000000"/>
                </a:solidFill>
                <a:latin typeface="Calibri"/>
              </a:rPr>
              <a:t>signal is the illumination of a 3 by 3 grid of green LEDs embedded below the starting location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/>
              </a:rPr>
              <a:t>No communication allowed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457200" y="-76200"/>
            <a:ext cx="8229240" cy="1600200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4400" dirty="0" smtClean="0">
                <a:solidFill>
                  <a:srgbClr val="000000"/>
                </a:solidFill>
                <a:latin typeface="Calibri"/>
              </a:rPr>
              <a:t>Restrictions</a:t>
            </a:r>
            <a:endParaRPr dirty="0">
              <a:solidFill>
                <a:prstClr val="black"/>
              </a:solidFill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457200" y="1981200"/>
            <a:ext cx="8229240" cy="4876800"/>
          </a:xfrm>
          <a:prstGeom prst="rect">
            <a:avLst/>
          </a:prstGeo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 chemical propellants</a:t>
            </a:r>
            <a:endParaRPr sz="32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panose="020F0502020204030204" pitchFamily="34" charset="0"/>
              </a:rPr>
              <a:t>No pressure above 50psi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panose="020F0502020204030204" pitchFamily="34" charset="0"/>
              </a:rPr>
              <a:t>Must qualify to compete by moving from the starting position on the main line for 1 </a:t>
            </a:r>
            <a:r>
              <a:rPr lang="en-US" sz="3200" dirty="0" err="1" smtClean="0">
                <a:latin typeface="Calibri" panose="020F0502020204030204" pitchFamily="34" charset="0"/>
              </a:rPr>
              <a:t>ft</a:t>
            </a:r>
            <a:endParaRPr lang="en-US" sz="3200" dirty="0" smtClean="0"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All robots are held “up front” at the beginning of each heat---there are 3 heats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</a:rPr>
              <a:t>The robot must go to the shooting blocks in order of </a:t>
            </a:r>
            <a:r>
              <a:rPr lang="en-US" sz="3200" dirty="0" smtClean="0">
                <a:solidFill>
                  <a:prstClr val="black"/>
                </a:solidFill>
                <a:latin typeface="Calibri" panose="020F0502020204030204" pitchFamily="34" charset="0"/>
              </a:rPr>
              <a:t>their distance </a:t>
            </a: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</a:rPr>
              <a:t>from </a:t>
            </a:r>
            <a:r>
              <a:rPr lang="en-US" sz="3200" dirty="0" smtClean="0">
                <a:solidFill>
                  <a:prstClr val="black"/>
                </a:solidFill>
                <a:latin typeface="Calibri" panose="020F0502020204030204" pitchFamily="34" charset="0"/>
              </a:rPr>
              <a:t>the </a:t>
            </a: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</a:rPr>
              <a:t>starting box</a:t>
            </a:r>
            <a:endParaRPr sz="3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80829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457200" y="-76200"/>
            <a:ext cx="8229240" cy="9530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dirty="0">
                <a:solidFill>
                  <a:srgbClr val="000000"/>
                </a:solidFill>
                <a:latin typeface="Calibri"/>
              </a:rPr>
              <a:t>Scoring</a:t>
            </a:r>
            <a:endParaRPr dirty="0"/>
          </a:p>
        </p:txBody>
      </p:sp>
      <p:sp>
        <p:nvSpPr>
          <p:cNvPr id="105" name="TextShape 2"/>
          <p:cNvSpPr txBox="1"/>
          <p:nvPr/>
        </p:nvSpPr>
        <p:spPr>
          <a:xfrm>
            <a:off x="457200" y="1219200"/>
            <a:ext cx="8229240" cy="5638800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Calibri"/>
              </a:rPr>
              <a:t>25 </a:t>
            </a:r>
            <a:r>
              <a:rPr lang="en-US" sz="3000" dirty="0" err="1">
                <a:solidFill>
                  <a:srgbClr val="000000"/>
                </a:solidFill>
                <a:latin typeface="Calibri"/>
              </a:rPr>
              <a:t>pts</a:t>
            </a:r>
            <a:r>
              <a:rPr lang="en-US" sz="3000" dirty="0">
                <a:solidFill>
                  <a:srgbClr val="000000"/>
                </a:solidFill>
                <a:latin typeface="Calibri"/>
              </a:rPr>
              <a:t> if the robot moves at all</a:t>
            </a:r>
            <a:endParaRPr sz="300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Calibri"/>
              </a:rPr>
              <a:t>50 </a:t>
            </a:r>
            <a:r>
              <a:rPr lang="en-US" sz="3000" dirty="0" err="1">
                <a:solidFill>
                  <a:srgbClr val="000000"/>
                </a:solidFill>
                <a:latin typeface="Calibri"/>
              </a:rPr>
              <a:t>pts</a:t>
            </a:r>
            <a:r>
              <a:rPr lang="en-US" sz="3000" dirty="0">
                <a:solidFill>
                  <a:srgbClr val="000000"/>
                </a:solidFill>
                <a:latin typeface="Calibri"/>
              </a:rPr>
              <a:t> for the first correct stop on each shooting </a:t>
            </a:r>
            <a:r>
              <a:rPr lang="en-US" sz="3000" dirty="0" smtClean="0">
                <a:solidFill>
                  <a:srgbClr val="000000"/>
                </a:solidFill>
                <a:latin typeface="Calibri"/>
              </a:rPr>
              <a:t>block</a:t>
            </a:r>
            <a:endParaRPr sz="3000" dirty="0"/>
          </a:p>
          <a:p>
            <a:pPr lvl="2">
              <a:buSzPct val="25000"/>
            </a:pPr>
            <a:r>
              <a:rPr lang="en-US" sz="2800" dirty="0" smtClean="0">
                <a:solidFill>
                  <a:srgbClr val="000000"/>
                </a:solidFill>
                <a:latin typeface="Calibri"/>
              </a:rPr>
              <a:t>- Must </a:t>
            </a:r>
            <a:r>
              <a:rPr lang="en-US" sz="2800" dirty="0">
                <a:solidFill>
                  <a:srgbClr val="000000"/>
                </a:solidFill>
                <a:latin typeface="Calibri"/>
              </a:rPr>
              <a:t>cover the shooting block for 3 or more sec</a:t>
            </a:r>
            <a:endParaRPr sz="280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Calibri"/>
              </a:rPr>
              <a:t>300 </a:t>
            </a:r>
            <a:r>
              <a:rPr lang="en-US" sz="3000" dirty="0" err="1">
                <a:solidFill>
                  <a:srgbClr val="000000"/>
                </a:solidFill>
                <a:latin typeface="Calibri"/>
              </a:rPr>
              <a:t>pts</a:t>
            </a:r>
            <a:r>
              <a:rPr lang="en-US" sz="3000" dirty="0">
                <a:solidFill>
                  <a:srgbClr val="000000"/>
                </a:solidFill>
                <a:latin typeface="Calibri"/>
              </a:rPr>
              <a:t> for the first shot from each correct shooting block that makes it through the hoop</a:t>
            </a:r>
            <a:endParaRPr sz="300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Calibri"/>
              </a:rPr>
              <a:t>25 </a:t>
            </a:r>
            <a:r>
              <a:rPr lang="en-US" sz="3000" dirty="0" err="1">
                <a:solidFill>
                  <a:srgbClr val="000000"/>
                </a:solidFill>
                <a:latin typeface="Calibri"/>
              </a:rPr>
              <a:t>pts</a:t>
            </a:r>
            <a:r>
              <a:rPr lang="en-US" sz="3000" dirty="0">
                <a:solidFill>
                  <a:srgbClr val="000000"/>
                </a:solidFill>
                <a:latin typeface="Calibri"/>
              </a:rPr>
              <a:t> if the robot stops at the end of the main line before time is up</a:t>
            </a:r>
            <a:endParaRPr sz="300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Calibri"/>
              </a:rPr>
              <a:t>1 bonus </a:t>
            </a:r>
            <a:r>
              <a:rPr lang="en-US" sz="3000" dirty="0" err="1">
                <a:solidFill>
                  <a:srgbClr val="000000"/>
                </a:solidFill>
                <a:latin typeface="Calibri"/>
              </a:rPr>
              <a:t>pt</a:t>
            </a:r>
            <a:r>
              <a:rPr lang="en-US" sz="3000" dirty="0">
                <a:solidFill>
                  <a:srgbClr val="000000"/>
                </a:solidFill>
                <a:latin typeface="Calibri"/>
              </a:rPr>
              <a:t> for each sec left in the heat after the bot has made at least 1 successful shot and is stopped at the end of the main line</a:t>
            </a:r>
            <a:endParaRPr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>
                <a:solidFill>
                  <a:srgbClr val="000000"/>
                </a:solidFill>
                <a:latin typeface="Calibri"/>
              </a:rPr>
              <a:t>Rules</a:t>
            </a:r>
            <a:endParaRPr/>
          </a:p>
        </p:txBody>
      </p:sp>
      <p:sp>
        <p:nvSpPr>
          <p:cNvPr id="107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/>
              </a:rPr>
              <a:t>See the </a:t>
            </a:r>
            <a:r>
              <a:rPr lang="en-US" sz="3200" u="sng" dirty="0">
                <a:solidFill>
                  <a:srgbClr val="0000FF"/>
                </a:solidFill>
                <a:latin typeface="Calibri"/>
                <a:hlinkClick r:id="rId2"/>
              </a:rPr>
              <a:t>source</a:t>
            </a:r>
            <a:r>
              <a:rPr lang="en-US" sz="3200" u="sng" dirty="0">
                <a:solidFill>
                  <a:srgbClr val="0000FF"/>
                </a:solidFill>
                <a:latin typeface="Calibri"/>
                <a:hlinkClick r:id="rId3"/>
              </a:rPr>
              <a:t> 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Calibri"/>
              </a:rPr>
              <a:t>See Facebook</a:t>
            </a:r>
            <a:endParaRPr dirty="0"/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000000"/>
                </a:solidFill>
                <a:latin typeface="Calibri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315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rbruce</cp:lastModifiedBy>
  <cp:revision>2</cp:revision>
  <dcterms:modified xsi:type="dcterms:W3CDTF">2013-10-22T01:46:18Z</dcterms:modified>
</cp:coreProperties>
</file>