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theme/theme2.xml" Type="http://schemas.openxmlformats.org/officeDocument/2006/relationships/theme" Id="rId1"/><Relationship Target="slides/slide8.xml" Type="http://schemas.openxmlformats.org/officeDocument/2006/relationships/slide" Id="rId13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1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Height Above Field: In the video it recommends being as close to the object as possible and more than an inch can throw off readings.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Additional LED: has an LED attached to ensure proper color reading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Video: https://www.youtube.com/watch?feature=player_detailpage&amp;v=xZ8z1IgKhNE#t=1341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Height Above Field: In the video it recommends being as close to the object as possible and more than an inch can throw off readings.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Additional LED: has an LED attached to ensure proper color reading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Video: https://www.youtube.com/watch?feature=player_detailpage&amp;v=xZ8z1IgKhNE#t=1341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LED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1" name="Shape 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Develop a working prototype</a:t>
            </a:r>
          </a:p>
          <a:p>
            <a:r>
              <a:t/>
            </a:r>
          </a:p>
          <a:p>
            <a:pPr>
              <a:buNone/>
            </a:pPr>
            <a:r>
              <a:rPr lang="en"/>
              <a:t>Fine-tune code - Remove redundancies, set values,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1583342" x="685800"/>
            <a:ext cy="1159856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indent="304800">
              <a:buSzPct val="100000"/>
              <a:defRPr sz="4800"/>
            </a:lvl1pPr>
            <a:lvl2pPr algn="ctr" indent="304800">
              <a:buSzPct val="100000"/>
              <a:defRPr sz="4800"/>
            </a:lvl2pPr>
            <a:lvl3pPr algn="ctr" indent="304800">
              <a:buSzPct val="100000"/>
              <a:defRPr sz="4800"/>
            </a:lvl3pPr>
            <a:lvl4pPr algn="ctr" indent="304800">
              <a:buSzPct val="100000"/>
              <a:defRPr sz="4800"/>
            </a:lvl4pPr>
            <a:lvl5pPr algn="ctr" indent="304800">
              <a:buSzPct val="100000"/>
              <a:defRPr sz="4800"/>
            </a:lvl5pPr>
            <a:lvl6pPr algn="ctr" indent="304800">
              <a:buSzPct val="100000"/>
              <a:defRPr sz="4800"/>
            </a:lvl6pPr>
            <a:lvl7pPr algn="ctr" indent="304800">
              <a:buSzPct val="100000"/>
              <a:defRPr sz="4800"/>
            </a:lvl7pPr>
            <a:lvl8pPr algn="ctr" indent="304800">
              <a:buSzPct val="100000"/>
              <a:defRPr sz="4800"/>
            </a:lvl8pPr>
            <a:lvl9pPr algn="ctr" indent="304800"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2840053" x="685800"/>
            <a:ext cy="784737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marL="0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 indent="190500" marL="0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 indent="457200">
              <a:defRPr/>
            </a:lvl2pPr>
            <a:lvl3pPr indent="914400">
              <a:defRPr/>
            </a:lvl3pPr>
            <a:lvl4pPr indent="1371600"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80" cx="3994525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2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-171450" marL="285750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25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 indent="228600" marL="0"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8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 indent="-133350" marL="74295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 indent="-76200" marL="1143000"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 indent="-114300" marL="16002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 indent="-114300" marL="20574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 indent="-114300" marL="25146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 indent="-114300" marL="29718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 indent="-114300" marL="34290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 indent="-114300" marL="3886200"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png" Type="http://schemas.openxmlformats.org/officeDocument/2006/relationships/image" Id="rId4"/><Relationship Target="../media/image07.pn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4"/><Relationship Target="../media/image02.png" Type="http://schemas.openxmlformats.org/officeDocument/2006/relationships/image" Id="rId3"/><Relationship Target="../media/image09.png" Type="http://schemas.openxmlformats.org/officeDocument/2006/relationships/image" Id="rId5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8.jpg" Type="http://schemas.openxmlformats.org/officeDocument/2006/relationships/image" Id="rId4"/><Relationship Target="../media/image03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http://youtube.com/v/KFG4tNc-Yuw" Type="http://schemas.openxmlformats.org/officeDocument/2006/relationships/hyperlink" TargetMode="External" Id="rId4"/><Relationship Target="../media/image01.jpg" Type="http://schemas.openxmlformats.org/officeDocument/2006/relationships/image" Id="rId5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Navigation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Team Navigators - 12/03/13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Sensors - Color Sensor</a:t>
            </a:r>
          </a:p>
        </p:txBody>
      </p:sp>
      <p:sp>
        <p:nvSpPr>
          <p:cNvPr id="30" name="Shape 30"/>
          <p:cNvSpPr txBox="1"/>
          <p:nvPr/>
        </p:nvSpPr>
        <p:spPr>
          <a:xfrm>
            <a:off y="1399725" x="457200"/>
            <a:ext cy="3200099" cx="51545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Adafruit Flora Color Sensor</a:t>
            </a:r>
          </a:p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Power Requirements: 3.3V or 5V</a:t>
            </a:r>
          </a:p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Dimensions: 0.6” diameter</a:t>
            </a:r>
          </a:p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Cost: $12.50</a:t>
            </a:r>
          </a:p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Height Above Field</a:t>
            </a:r>
          </a:p>
          <a:p>
            <a:pPr rtl="0" lvl="0" indent="-381000" marL="457200">
              <a:buClr>
                <a:srgbClr val="000000"/>
              </a:buClr>
              <a:buSzPct val="100000"/>
              <a:buFont typeface="Arial"/>
              <a:buChar char="●"/>
            </a:pPr>
            <a:r>
              <a:rPr sz="2400" lang="en"/>
              <a:t>Additional LED</a:t>
            </a:r>
          </a:p>
        </p:txBody>
      </p:sp>
      <p:sp>
        <p:nvSpPr>
          <p:cNvPr id="31" name="Shape 31"/>
          <p:cNvSpPr/>
          <p:nvPr/>
        </p:nvSpPr>
        <p:spPr>
          <a:xfrm>
            <a:off y="958575" x="6271800"/>
            <a:ext cy="1858174" cx="2415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2" name="Shape 32"/>
          <p:cNvSpPr/>
          <p:nvPr/>
        </p:nvSpPr>
        <p:spPr>
          <a:xfrm>
            <a:off y="2956025" x="5066268"/>
            <a:ext cy="1858174" cx="362053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Color Sensor</a:t>
            </a:r>
          </a:p>
        </p:txBody>
      </p:sp>
      <p:sp>
        <p:nvSpPr>
          <p:cNvPr id="38" name="Shape 38"/>
          <p:cNvSpPr/>
          <p:nvPr/>
        </p:nvSpPr>
        <p:spPr>
          <a:xfrm>
            <a:off y="1842350" x="3806862"/>
            <a:ext cy="2962275" cx="496252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39" name="Shape 39"/>
          <p:cNvSpPr/>
          <p:nvPr/>
        </p:nvSpPr>
        <p:spPr>
          <a:xfrm>
            <a:off y="417925" x="6602450"/>
            <a:ext cy="920124" cx="144102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40" name="Shape 40"/>
          <p:cNvSpPr txBox="1"/>
          <p:nvPr/>
        </p:nvSpPr>
        <p:spPr>
          <a:xfrm>
            <a:off y="1301050" x="6877700"/>
            <a:ext cy="303599" cx="15587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2D9739</a:t>
            </a:r>
          </a:p>
        </p:txBody>
      </p:sp>
      <p:sp>
        <p:nvSpPr>
          <p:cNvPr id="41" name="Shape 41"/>
          <p:cNvSpPr/>
          <p:nvPr/>
        </p:nvSpPr>
        <p:spPr>
          <a:xfrm>
            <a:off y="1097800" x="195799"/>
            <a:ext cy="3804625" cx="316669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/>
          <p:nvPr/>
        </p:nvSpPr>
        <p:spPr>
          <a:xfrm>
            <a:off y="418749" x="733500"/>
            <a:ext cy="4306000" cx="75371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47" name="Shape 47"/>
          <p:cNvSpPr txBox="1"/>
          <p:nvPr>
            <p:ph type="title"/>
          </p:nvPr>
        </p:nvSpPr>
        <p:spPr>
          <a:xfrm>
            <a:off y="205975" x="457200"/>
            <a:ext cy="857400" cx="5423699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Sensor Array</a:t>
            </a:r>
          </a:p>
        </p:txBody>
      </p:sp>
      <p:sp>
        <p:nvSpPr>
          <p:cNvPr id="48" name="Shape 48"/>
          <p:cNvSpPr txBox="1"/>
          <p:nvPr/>
        </p:nvSpPr>
        <p:spPr>
          <a:xfrm>
            <a:off y="1063375" x="457200"/>
            <a:ext cy="1027500" cx="30944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sz="2400" lang="en"/>
              <a:t>Line = ¾” </a:t>
            </a:r>
          </a:p>
          <a:p>
            <a:pPr>
              <a:buNone/>
            </a:pPr>
            <a:r>
              <a:rPr sz="2400" lang="en"/>
              <a:t>QTI = ⅜”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54" name="Shape 54"/>
          <p:cNvSpPr/>
          <p:nvPr/>
        </p:nvSpPr>
        <p:spPr>
          <a:xfrm>
            <a:off y="706949" x="1323025"/>
            <a:ext cy="4306000" cx="75371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55" name="Shape 55"/>
          <p:cNvSpPr/>
          <p:nvPr/>
        </p:nvSpPr>
        <p:spPr>
          <a:xfrm>
            <a:off y="1676825" x="1820950"/>
            <a:ext cy="2659500" cx="3091799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6" name="Shape 56"/>
          <p:cNvSpPr/>
          <p:nvPr/>
        </p:nvSpPr>
        <p:spPr>
          <a:xfrm>
            <a:off y="1729250" x="5279425"/>
            <a:ext cy="956400" cx="1218300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7" name="Shape 57"/>
          <p:cNvSpPr/>
          <p:nvPr/>
        </p:nvSpPr>
        <p:spPr>
          <a:xfrm>
            <a:off y="1729250" x="7318275"/>
            <a:ext cy="956400" cx="1218300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8" name="Shape 58"/>
          <p:cNvSpPr/>
          <p:nvPr/>
        </p:nvSpPr>
        <p:spPr>
          <a:xfrm>
            <a:off y="3545375" x="7378975"/>
            <a:ext cy="956400" cx="1218300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59" name="Shape 59"/>
          <p:cNvSpPr/>
          <p:nvPr/>
        </p:nvSpPr>
        <p:spPr>
          <a:xfrm>
            <a:off y="3545375" x="5173325"/>
            <a:ext cy="956400" cx="1218300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60" name="Shape 60"/>
          <p:cNvSpPr/>
          <p:nvPr/>
        </p:nvSpPr>
        <p:spPr>
          <a:xfrm>
            <a:off y="2528375" x="6268950"/>
            <a:ext cy="1165799" cx="1276799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61" name="Shape 61"/>
          <p:cNvSpPr/>
          <p:nvPr/>
        </p:nvSpPr>
        <p:spPr>
          <a:xfrm>
            <a:off y="464599" x="497799"/>
            <a:ext cy="5293350" cx="29932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62" name="Shape 62"/>
          <p:cNvSpPr/>
          <p:nvPr/>
        </p:nvSpPr>
        <p:spPr>
          <a:xfrm>
            <a:off y="382075" x="366800"/>
            <a:ext cy="681299" cx="3589499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63" name="Shape 63"/>
          <p:cNvSpPr/>
          <p:nvPr/>
        </p:nvSpPr>
        <p:spPr>
          <a:xfrm>
            <a:off y="4501775" x="134175"/>
            <a:ext cy="681299" cx="3589499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64" name="Shape 6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Ol’ Yeller 2.0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y="4585100" x="524000"/>
            <a:ext cy="340800" cx="2967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en"/>
              <a:t>R.I.P Ol’ Yeller 1.0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  <p:sp>
        <p:nvSpPr>
          <p:cNvPr id="71" name="Shape 7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sz="3000" lang="en"/>
              <a:t>Ol’ Yeller 2.0 - This isn’t even my final form</a:t>
            </a:r>
          </a:p>
        </p:txBody>
      </p:sp>
      <p:sp>
        <p:nvSpPr>
          <p:cNvPr id="72" name="Shape 72"/>
          <p:cNvSpPr/>
          <p:nvPr/>
        </p:nvSpPr>
        <p:spPr>
          <a:xfrm>
            <a:off y="1676825" x="1820950"/>
            <a:ext cy="2659500" cx="3091799"/>
          </a:xfrm>
          <a:prstGeom prst="rect">
            <a:avLst/>
          </a:prstGeom>
          <a:solidFill>
            <a:srgbClr val="FFFFFF"/>
          </a:solidFill>
          <a:ln w="19050" cap="flat">
            <a:solidFill>
              <a:srgbClr val="FFFFFF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noAutofit/>
          </a:bodyPr>
          <a:lstStyle/>
          <a:p/>
        </p:txBody>
      </p:sp>
      <p:sp>
        <p:nvSpPr>
          <p:cNvPr id="73" name="Shape 73">
            <a:hlinkClick r:id="rId4"/>
          </p:cNvPr>
          <p:cNvSpPr/>
          <p:nvPr/>
        </p:nvSpPr>
        <p:spPr>
          <a:xfrm>
            <a:off y="1200149" x="1999975"/>
            <a:ext cy="3855975" cx="514404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/>
          <p:nvPr/>
        </p:nvSpPr>
        <p:spPr>
          <a:xfrm>
            <a:off y="0" x="0"/>
            <a:ext cy="6519333" cx="9143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79" name="Shape 7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Pseudocode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y="1200150" x="457200"/>
            <a:ext cy="50031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en"/>
              <a:t>Divided into events:</a:t>
            </a:r>
          </a:p>
          <a:p>
            <a:pPr rtl="0" lvl="0">
              <a:buNone/>
            </a:pPr>
            <a:r>
              <a:rPr sz="2400" lang="en"/>
              <a:t>1) </a:t>
            </a:r>
            <a:r>
              <a:rPr strike="sngStrike" sz="2400" lang="en"/>
              <a:t>Green starting LEDs fired move to edge of box</a:t>
            </a:r>
          </a:p>
          <a:p>
            <a:pPr rtl="0" lvl="0">
              <a:buNone/>
            </a:pPr>
            <a:r>
              <a:rPr sz="2400" lang="en"/>
              <a:t>2) </a:t>
            </a:r>
            <a:r>
              <a:rPr strike="sngStrike" sz="2400" lang="en"/>
              <a:t>Move from edge of box to line</a:t>
            </a:r>
          </a:p>
          <a:p>
            <a:pPr rtl="0" lvl="0">
              <a:buNone/>
            </a:pPr>
            <a:r>
              <a:rPr sz="2400" lang="en"/>
              <a:t>3) Transition from main line to first vertical line</a:t>
            </a:r>
          </a:p>
          <a:p>
            <a:pPr rtl="0" lvl="0">
              <a:buNone/>
            </a:pPr>
            <a:r>
              <a:rPr sz="2400" lang="en"/>
              <a:t>4) Negotiate the first line, wait for firing</a:t>
            </a:r>
          </a:p>
          <a:p>
            <a:pPr rtl="0" lvl="0">
              <a:buNone/>
            </a:pPr>
            <a:r>
              <a:rPr sz="1800" lang="en"/>
              <a:t>	</a:t>
            </a:r>
            <a:r>
              <a:rPr strike="sngStrike" sz="1800" lang="en"/>
              <a:t>- Color sensor detects blue block</a:t>
            </a:r>
          </a:p>
          <a:p>
            <a:pPr>
              <a:buNone/>
            </a:pPr>
            <a:r>
              <a:rPr sz="2400" lang="en"/>
              <a:t>5) Getting from firing location to curved line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/>
          <p:nvPr/>
        </p:nvSpPr>
        <p:spPr>
          <a:xfrm>
            <a:off y="0" x="0"/>
            <a:ext cy="6519333" cx="9143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86" name="Shape 86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en"/>
              <a:t>Pseudocode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1200150" x="457200"/>
            <a:ext cy="50031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sz="2400" lang="en"/>
              <a:t>6) Following the curved line, waiting for firing</a:t>
            </a:r>
          </a:p>
          <a:p>
            <a:pPr rtl="0" lvl="0">
              <a:buNone/>
            </a:pPr>
            <a:r>
              <a:rPr strike="sngStrike" sz="2400" lang="en"/>
              <a:t>	</a:t>
            </a:r>
            <a:r>
              <a:rPr strike="sngStrike" sz="1800" lang="en"/>
              <a:t>- Color sensor detects blue block</a:t>
            </a:r>
          </a:p>
          <a:p>
            <a:pPr rtl="0" lvl="0">
              <a:buNone/>
            </a:pPr>
            <a:r>
              <a:rPr sz="2400" lang="en"/>
              <a:t>7) Returning to main line and finding last line</a:t>
            </a:r>
          </a:p>
          <a:p>
            <a:pPr rtl="0" lvl="0">
              <a:buNone/>
            </a:pPr>
            <a:r>
              <a:rPr sz="2400" lang="en"/>
              <a:t>8) Negotiating last line to firing spot</a:t>
            </a:r>
          </a:p>
          <a:p>
            <a:pPr rtl="0" lvl="0">
              <a:buNone/>
            </a:pPr>
            <a:r>
              <a:rPr sz="1800" lang="en"/>
              <a:t>	</a:t>
            </a:r>
            <a:r>
              <a:rPr strike="sngStrike" sz="1800" lang="en"/>
              <a:t>- Color sensor detects blue block</a:t>
            </a:r>
          </a:p>
          <a:p>
            <a:pPr rtl="0" lvl="0">
              <a:buNone/>
            </a:pPr>
            <a:r>
              <a:rPr sz="2400" lang="en"/>
              <a:t>9) </a:t>
            </a:r>
            <a:r>
              <a:rPr strike="sngStrike" sz="2400" lang="en"/>
              <a:t>Getting from firing spot to final box</a:t>
            </a:r>
          </a:p>
          <a:p>
            <a:pPr rtl="0" lvl="0">
              <a:buNone/>
            </a:pPr>
            <a:r>
              <a:rPr sz="2400" lang="en"/>
              <a:t>10) </a:t>
            </a:r>
            <a:r>
              <a:rPr strike="sngStrike" sz="2400" lang="en"/>
              <a:t>Move into final box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en"/>
              <a:t>To Infinity and Beyond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Functional Pseudocode for line following</a:t>
            </a:r>
          </a:p>
          <a:p>
            <a:r>
              <a:t/>
            </a:r>
          </a:p>
          <a:p>
            <a:pPr lvl="0" indent="-419100" marL="457200"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Color sensor </a:t>
            </a:r>
            <a:r>
              <a:rPr strike="sngStrike" lang="en"/>
              <a:t>selected </a:t>
            </a:r>
            <a:r>
              <a:rPr lang="en"/>
              <a:t> acquired; tested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