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7620000" cx="10160000"/>
  <p:notesSz cy="10160000" cx="7620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108AF968-81DE-4000-9A1D-9E1C79853ECC}">
  <a:tblStyle styleName="Table_0" styleId="{108AF968-81DE-4000-9A1D-9E1C79853ECC}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w="med" len="med" type="none"/>
              <a:tailEnd w="med" len="med" type="none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w="med" len="med" type="none"/>
              <a:tailEnd w="med" len="med" type="none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w="med" len="med" type="none"/>
              <a:tailEnd w="med" len="med" type="none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w="med" len="med" type="none"/>
              <a:tailEnd w="med" len="med" type="none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w="med" len="med" type="none"/>
              <a:tailEnd w="med" len="med" type="none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w="med" len="med" type="none"/>
              <a:tailEnd w="med" len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Target="slides/slide14.xml" Type="http://schemas.openxmlformats.org/officeDocument/2006/relationships/slide" Id="rId19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slides/slide5.xml" Type="http://schemas.openxmlformats.org/officeDocument/2006/relationships/slide" Id="rId10"/><Relationship Target="slides/slide6.xml" Type="http://schemas.openxmlformats.org/officeDocument/2006/relationships/slide" Id="rId11"/><Relationship Target="slides/slide20.xml" Type="http://schemas.openxmlformats.org/officeDocument/2006/relationships/slide" Id="rId25"/><Relationship Target="presProps.xml" Type="http://schemas.openxmlformats.org/officeDocument/2006/relationships/presProps" Id="rId2"/><Relationship Target="slides/slide16.xml" Type="http://schemas.openxmlformats.org/officeDocument/2006/relationships/slide" Id="rId21"/><Relationship Target="theme/theme2.xml" Type="http://schemas.openxmlformats.org/officeDocument/2006/relationships/theme" Id="rId1"/><Relationship Target="slides/slide17.xml" Type="http://schemas.openxmlformats.org/officeDocument/2006/relationships/slide" Id="rId22"/><Relationship Target="slideMasters/slideMaster1.xml" Type="http://schemas.openxmlformats.org/officeDocument/2006/relationships/slideMaster" Id="rId4"/><Relationship Target="slides/slide18.xml" Type="http://schemas.openxmlformats.org/officeDocument/2006/relationships/slide" Id="rId23"/><Relationship Target="tableStyles.xml" Type="http://schemas.openxmlformats.org/officeDocument/2006/relationships/tableStyles" Id="rId3"/><Relationship Target="slides/slide19.xml" Type="http://schemas.openxmlformats.org/officeDocument/2006/relationships/slide" Id="rId24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" name="Shape 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" name="Shape 21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6" name="Shape 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Shape 47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2" name="Shape 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" name="Shape 53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8" name="Shape 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4" name="Shape 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0" name="Shape 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6" name="Shape 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3" name="Shape 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8" name="Shape 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" name="Shape 99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7" name="Shape 1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4" name="Shape 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y="762000" x="1270000"/>
            <a:ext cy="3809999" cx="50800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0" name="Shape 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y="762000" x="1270000"/>
            <a:ext cy="3809999" cx="50800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6" name="Shape 1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6" name="Shape 2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7" name="Shape 227"/>
          <p:cNvSpPr/>
          <p:nvPr>
            <p:ph idx="2" type="sldImg"/>
          </p:nvPr>
        </p:nvSpPr>
        <p:spPr>
          <a:xfrm>
            <a:off y="762000" x="1270000"/>
            <a:ext cy="3809999" cx="50800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2" name="Shape 2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3" name="Shape 233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4" name="Shape 234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8" name="Shape 2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9" name="Shape 239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0" name="Shape 240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x">
    <p:spTree>
      <p:nvGrpSpPr>
        <p:cNvPr id="5" name="Shape 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y="304800" x="304800"/>
            <a:ext cy="914400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y="1828800" x="304800"/>
            <a:ext cy="5486399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8" name="Shape 8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9" name="Shape 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y="3048000" x="914400"/>
            <a:ext cy="1219199" cx="83312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spcBef>
                <a:spcPts val="0"/>
              </a:spcBef>
              <a:defRPr/>
            </a:lvl3pPr>
            <a:lvl4pPr algn="ctr" rtl="0" marR="0" indent="0" marL="0">
              <a:spcBef>
                <a:spcPts val="0"/>
              </a:spcBef>
              <a:defRPr/>
            </a:lvl4pPr>
            <a:lvl5pPr algn="ctr" rtl="0" marR="0" indent="0" marL="0">
              <a:spcBef>
                <a:spcPts val="0"/>
              </a:spcBef>
              <a:defRPr/>
            </a:lvl5pPr>
            <a:lvl6pPr algn="ctr" rtl="0" marR="0" indent="0" marL="0">
              <a:spcBef>
                <a:spcPts val="0"/>
              </a:spcBef>
              <a:defRPr/>
            </a:lvl6pPr>
            <a:lvl7pPr algn="ctr" rtl="0" marR="0" indent="0" marL="0">
              <a:spcBef>
                <a:spcPts val="0"/>
              </a:spcBef>
              <a:defRPr/>
            </a:lvl7pPr>
            <a:lvl8pPr algn="ctr" rtl="0" marR="0" indent="0" marL="0">
              <a:spcBef>
                <a:spcPts val="0"/>
              </a:spcBef>
              <a:defRPr/>
            </a:lvl8pPr>
            <a:lvl9pPr algn="ctr" rtl="0" marR="0" indent="0" marL="0">
              <a:spcBef>
                <a:spcPts val="0"/>
              </a:spcBef>
              <a:defRPr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y="4572000" x="1828800"/>
            <a:ext cy="914400" cx="6502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woColTx">
    <p:spTree>
      <p:nvGrpSpPr>
        <p:cNvPr id="12" name="Shape 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y="304800" x="304800"/>
            <a:ext cy="914400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y="1828800" x="304800"/>
            <a:ext cy="5486399" cx="4470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2" type="body"/>
          </p:nvPr>
        </p:nvSpPr>
        <p:spPr>
          <a:xfrm>
            <a:off y="1828800" x="5384800"/>
            <a:ext cy="5486399" cx="4470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_ONLY">
    <p:spTree>
      <p:nvGrpSpPr>
        <p:cNvPr id="16" name="Shape 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" name="Shape 17"/>
          <p:cNvSpPr txBox="1"/>
          <p:nvPr>
            <p:ph idx="1" type="body"/>
          </p:nvPr>
        </p:nvSpPr>
        <p:spPr>
          <a:xfrm>
            <a:off y="6705600" x="304800"/>
            <a:ext cy="609599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>
              <a:spcBef>
                <a:spcPts val="0"/>
              </a:spcBef>
              <a:defRPr/>
            </a:lvl1pPr>
            <a:lvl2pPr algn="ctr" rtl="0">
              <a:spcBef>
                <a:spcPts val="0"/>
              </a:spcBef>
              <a:defRPr/>
            </a:lvl2pPr>
            <a:lvl3pPr algn="ctr" rtl="0">
              <a:spcBef>
                <a:spcPts val="0"/>
              </a:spcBef>
              <a:defRPr/>
            </a:lvl3pPr>
            <a:lvl4pPr algn="ctr" rtl="0">
              <a:spcBef>
                <a:spcPts val="0"/>
              </a:spcBef>
              <a:defRPr/>
            </a:lvl4pPr>
            <a:lvl5pPr algn="ctr" rtl="0">
              <a:spcBef>
                <a:spcPts val="0"/>
              </a:spcBef>
              <a:defRPr/>
            </a:lvl5pPr>
            <a:lvl6pPr algn="ctr" rtl="0">
              <a:spcBef>
                <a:spcPts val="0"/>
              </a:spcBef>
              <a:defRPr/>
            </a:lvl6pPr>
            <a:lvl7pPr algn="ctr" rtl="0">
              <a:spcBef>
                <a:spcPts val="0"/>
              </a:spcBef>
              <a:defRPr/>
            </a:lvl7pPr>
            <a:lvl8pPr algn="ctr" rtl="0">
              <a:spcBef>
                <a:spcPts val="0"/>
              </a:spcBef>
              <a:defRPr/>
            </a:lvl8pPr>
            <a:lvl9pPr algn="ctr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theme/theme1.xml" Type="http://schemas.openxmlformats.org/officeDocument/2006/relationships/theme" Id="rId6"/><Relationship Target="../slideLayouts/slideLayout5.xml" Type="http://schemas.openxmlformats.org/officeDocument/2006/relationships/slideLayout" Id="rId5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9.pn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3.png" Type="http://schemas.openxmlformats.org/officeDocument/2006/relationships/image" Id="rId4"/><Relationship Target="../media/image01.jpg" Type="http://schemas.openxmlformats.org/officeDocument/2006/relationships/image" Id="rId3"/><Relationship Target="../media/image05.png" Type="http://schemas.openxmlformats.org/officeDocument/2006/relationships/image" Id="rId5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6.pn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10.pn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13.png" Type="http://schemas.openxmlformats.org/officeDocument/2006/relationships/image" Id="rId3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4.png" Type="http://schemas.openxmlformats.org/officeDocument/2006/relationships/image" Id="rId3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11.jpg" Type="http://schemas.openxmlformats.org/officeDocument/2006/relationships/image" Id="rId3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11.jpg" Type="http://schemas.openxmlformats.org/officeDocument/2006/relationships/image" Id="rId3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7.png" Type="http://schemas.openxmlformats.org/officeDocument/2006/relationships/image" Id="rId4"/><Relationship Target="../media/image08.png" Type="http://schemas.openxmlformats.org/officeDocument/2006/relationships/image" Id="rId3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5.png" Type="http://schemas.openxmlformats.org/officeDocument/2006/relationships/image" Id="rId3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12.png" Type="http://schemas.openxmlformats.org/officeDocument/2006/relationships/image" Id="rId3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15.png" Type="http://schemas.openxmlformats.org/officeDocument/2006/relationships/image" Id="rId3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14.png" Type="http://schemas.openxmlformats.org/officeDocument/2006/relationships/image" Id="rId4"/><Relationship Target="../media/image01.jpg" Type="http://schemas.openxmlformats.org/officeDocument/2006/relationships/image" Id="rId3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" name="Shape 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" name="Shape 19"/>
          <p:cNvSpPr/>
          <p:nvPr/>
        </p:nvSpPr>
        <p:spPr>
          <a:xfrm>
            <a:off y="152400" x="203200"/>
            <a:ext cy="7315200" cx="975359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" name="Shape 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Visuals are analog signals...</a:t>
            </a:r>
          </a:p>
        </p:txBody>
      </p:sp>
      <p:sp>
        <p:nvSpPr>
          <p:cNvPr id="25" name="Shape 25"/>
          <p:cNvSpPr/>
          <p:nvPr/>
        </p:nvSpPr>
        <p:spPr>
          <a:xfrm>
            <a:off y="1727175" x="6197600"/>
            <a:ext cy="2701974" cx="36026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/>
          <p:nvPr/>
        </p:nvSpPr>
        <p:spPr>
          <a:xfrm>
            <a:off y="1320800" x="304800"/>
            <a:ext cy="3819375" cx="426269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" name="Shape 27"/>
          <p:cNvSpPr/>
          <p:nvPr/>
        </p:nvSpPr>
        <p:spPr>
          <a:xfrm>
            <a:off y="4572000" x="2438400"/>
            <a:ext cy="2944198" cx="5372649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" name="Shape 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Digitization</a:t>
            </a:r>
          </a:p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Like sound, images are encoded through digitization. This involves two steps: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Sampling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Quantization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Based on your knowledge of these two processes, explain how images are digitized.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" name="Shape 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" name="Shape 38"/>
          <p:cNvSpPr/>
          <p:nvPr/>
        </p:nvSpPr>
        <p:spPr>
          <a:xfrm>
            <a:off y="1552575" x="2584450"/>
            <a:ext cy="4514850" cx="499109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" name="Shape 39"/>
          <p:cNvSpPr txBox="1"/>
          <p:nvPr/>
        </p:nvSpPr>
        <p:spPr>
          <a:xfrm>
            <a:off y="6558525" x="1428700"/>
            <a:ext cy="665700" cx="7302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3000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let's digitize this visual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3" name="Shape 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" name="Shape 44"/>
          <p:cNvSpPr/>
          <p:nvPr/>
        </p:nvSpPr>
        <p:spPr>
          <a:xfrm>
            <a:off y="1552575" x="2584450"/>
            <a:ext cy="4514850" cx="499109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5" name="Shape 45"/>
          <p:cNvSpPr txBox="1"/>
          <p:nvPr/>
        </p:nvSpPr>
        <p:spPr>
          <a:xfrm>
            <a:off y="6558525" x="1428700"/>
            <a:ext cy="665700" cx="7302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3000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we'll use a grayscale digitizer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" name="Shape 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" name="Shape 50"/>
          <p:cNvSpPr/>
          <p:nvPr/>
        </p:nvSpPr>
        <p:spPr>
          <a:xfrm>
            <a:off y="1581150" x="2603500"/>
            <a:ext cy="4457700" cx="4953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1" name="Shape 51"/>
          <p:cNvSpPr txBox="1"/>
          <p:nvPr/>
        </p:nvSpPr>
        <p:spPr>
          <a:xfrm>
            <a:off y="6558525" x="1428700"/>
            <a:ext cy="665700" cx="7302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3000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we sample the visual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" name="Shape 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" name="Shape 56"/>
          <p:cNvSpPr/>
          <p:nvPr/>
        </p:nvSpPr>
        <p:spPr>
          <a:xfrm>
            <a:off y="1576387" x="2598736"/>
            <a:ext cy="4467224" cx="49625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7" name="Shape 57"/>
          <p:cNvSpPr txBox="1"/>
          <p:nvPr/>
        </p:nvSpPr>
        <p:spPr>
          <a:xfrm>
            <a:off y="6558525" x="1428700"/>
            <a:ext cy="665700" cx="7302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3000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we can take more samples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" name="Shape 62"/>
          <p:cNvSpPr/>
          <p:nvPr/>
        </p:nvSpPr>
        <p:spPr>
          <a:xfrm>
            <a:off y="1566862" x="2598736"/>
            <a:ext cy="4486274" cx="49625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" name="Shape 63"/>
          <p:cNvSpPr txBox="1"/>
          <p:nvPr/>
        </p:nvSpPr>
        <p:spPr>
          <a:xfrm>
            <a:off y="6558525" x="1428700"/>
            <a:ext cy="665700" cx="7302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3000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or even more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7" name="Shape 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" name="Shape 68"/>
          <p:cNvSpPr txBox="1"/>
          <p:nvPr/>
        </p:nvSpPr>
        <p:spPr>
          <a:xfrm>
            <a:off y="6558525" x="1428700"/>
            <a:ext cy="665700" cx="7302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3000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then we quantize the image</a:t>
            </a:r>
          </a:p>
        </p:txBody>
      </p:sp>
      <p:sp>
        <p:nvSpPr>
          <p:cNvPr id="69" name="Shape 69"/>
          <p:cNvSpPr/>
          <p:nvPr/>
        </p:nvSpPr>
        <p:spPr>
          <a:xfrm>
            <a:off y="1693557" x="2490738"/>
            <a:ext cy="4232884" cx="517852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" name="Shape 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" name="Shape 74"/>
          <p:cNvSpPr txBox="1"/>
          <p:nvPr/>
        </p:nvSpPr>
        <p:spPr>
          <a:xfrm>
            <a:off y="6558525" x="1428700"/>
            <a:ext cy="665700" cx="7302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3000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then we quantize the image</a:t>
            </a:r>
          </a:p>
        </p:txBody>
      </p:sp>
      <p:sp>
        <p:nvSpPr>
          <p:cNvPr id="75" name="Shape 75"/>
          <p:cNvSpPr/>
          <p:nvPr/>
        </p:nvSpPr>
        <p:spPr>
          <a:xfrm>
            <a:off y="1693748" x="2490643"/>
            <a:ext cy="4232502" cx="517871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9" name="Shape 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" name="Shape 80"/>
          <p:cNvSpPr txBox="1"/>
          <p:nvPr/>
        </p:nvSpPr>
        <p:spPr>
          <a:xfrm>
            <a:off y="6558525" x="1428700"/>
            <a:ext cy="665700" cx="7302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3000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which makes it easy to digitize</a:t>
            </a:r>
          </a:p>
        </p:txBody>
      </p:sp>
      <p:sp>
        <p:nvSpPr>
          <p:cNvPr id="81" name="Shape 81"/>
          <p:cNvSpPr/>
          <p:nvPr/>
        </p:nvSpPr>
        <p:spPr>
          <a:xfrm>
            <a:off y="1693748" x="2490643"/>
            <a:ext cy="4232502" cx="517871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aphicFrame>
        <p:nvGraphicFramePr>
          <p:cNvPr id="82" name="Shape 82"/>
          <p:cNvGraphicFramePr/>
          <p:nvPr/>
        </p:nvGraphicFramePr>
        <p:xfrm>
          <a:off y="3575023" x="3452669"/>
          <a:ext cy="3000000" cx="3000000"/>
        </p:xfrm>
        <a:graphic>
          <a:graphicData uri="http://schemas.openxmlformats.org/drawingml/2006/table">
            <a:tbl>
              <a:tblPr>
                <a:noFill/>
                <a:tableStyleId>{108AF968-81DE-4000-9A1D-9E1C79853ECC}</a:tableStyleId>
              </a:tblPr>
              <a:tblGrid>
                <a:gridCol w="467175"/>
                <a:gridCol w="467175"/>
                <a:gridCol w="467175"/>
                <a:gridCol w="467175"/>
                <a:gridCol w="467175"/>
              </a:tblGrid>
              <a:tr h="475625"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189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100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135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230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244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</a:tr>
              <a:tr h="475625"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49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5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10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127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243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</a:tr>
              <a:tr h="475625"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77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85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70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150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 rtl="0" lvl="0" marR="0" indent="0" mar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Arial"/>
                        <a:buNone/>
                      </a:pPr>
                      <a:r>
                        <a:rPr strike="noStrike" u="none" cap="none" baseline="0" sz="1200" lang="en-US">
                          <a:rtl val="0"/>
                        </a:rPr>
                        <a:t>221</a:t>
                      </a:r>
                    </a:p>
                  </a:txBody>
                  <a:tcPr marR="91425" marB="91425" marT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y="302150" x="301900"/>
            <a:ext cy="982698" cx="961922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Light</a:t>
            </a:r>
          </a:p>
        </p:txBody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y="1799875" x="5168450"/>
            <a:ext cy="5570325" cx="475320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Light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 has wave-like properties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Colors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 correspond to different wavelengths of light</a:t>
            </a:r>
          </a:p>
        </p:txBody>
      </p:sp>
      <p:sp>
        <p:nvSpPr>
          <p:cNvPr id="89" name="Shape 89"/>
          <p:cNvSpPr/>
          <p:nvPr/>
        </p:nvSpPr>
        <p:spPr>
          <a:xfrm>
            <a:off y="3759175" x="5588000"/>
            <a:ext cy="3647375" cx="342942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/>
          <p:nvPr/>
        </p:nvSpPr>
        <p:spPr>
          <a:xfrm>
            <a:off y="2539975" x="406400"/>
            <a:ext cy="3073374" cx="458469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The eye</a:t>
            </a:r>
          </a:p>
        </p:txBody>
      </p:sp>
      <p:sp>
        <p:nvSpPr>
          <p:cNvPr id="96" name="Shape 96"/>
          <p:cNvSpPr/>
          <p:nvPr/>
        </p:nvSpPr>
        <p:spPr>
          <a:xfrm>
            <a:off y="2539975" x="4673600"/>
            <a:ext cy="2944198" cx="537264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7" name="Shape 97"/>
          <p:cNvSpPr txBox="1"/>
          <p:nvPr/>
        </p:nvSpPr>
        <p:spPr>
          <a:xfrm>
            <a:off y="2133600" x="304800"/>
            <a:ext cy="4984875" cx="4270623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Eyes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 are very complex, but respond to light waves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Rods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 cannot distinguish color, but allow you to see at night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Cones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 respond to different wavelengths of light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1" name="Shape 1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" name="Shape 102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Different cones respond to...</a:t>
            </a:r>
          </a:p>
        </p:txBody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y="2031975" x="609600"/>
            <a:ext cy="1757850" cx="217082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Red Light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04" name="Shape 104"/>
          <p:cNvSpPr/>
          <p:nvPr/>
        </p:nvSpPr>
        <p:spPr>
          <a:xfrm>
            <a:off y="3657600" x="609600"/>
            <a:ext cy="2875723" cx="86099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5" name="Shape 105"/>
          <p:cNvSpPr txBox="1"/>
          <p:nvPr>
            <p:ph idx="2" type="body"/>
          </p:nvPr>
        </p:nvSpPr>
        <p:spPr>
          <a:xfrm>
            <a:off y="2031975" x="3759975"/>
            <a:ext cy="1757850" cx="218572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Green Light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106" name="Shape 106"/>
          <p:cNvSpPr txBox="1"/>
          <p:nvPr>
            <p:ph idx="3" type="body"/>
          </p:nvPr>
        </p:nvSpPr>
        <p:spPr>
          <a:xfrm>
            <a:off y="2031900" x="6753700"/>
            <a:ext cy="1758000" cx="21707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Blue Light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1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0" name="Shape 1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RGB</a:t>
            </a:r>
          </a:p>
        </p:txBody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y="1825225" x="293450"/>
            <a:ext cy="5167773" cx="34714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The RGB color model is commonly used to represent colors digitally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Mixing different quantities of </a:t>
            </a: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Red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, </a:t>
            </a: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Green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 and </a:t>
            </a: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Blue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 light allows you to produce any visible colors</a:t>
            </a:r>
          </a:p>
        </p:txBody>
      </p:sp>
      <p:sp>
        <p:nvSpPr>
          <p:cNvPr id="113" name="Shape 113"/>
          <p:cNvSpPr/>
          <p:nvPr/>
        </p:nvSpPr>
        <p:spPr>
          <a:xfrm>
            <a:off y="1625600" x="4267200"/>
            <a:ext cy="5255625" cx="52556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Digitization</a:t>
            </a:r>
          </a:p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Resolution (number of samples) -- number of rows of pixels by the number of columns of pixels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Color Depth (number of bits per quantization level) -- number of bits stored per pixel (8 bit, 16 bit, 32 bit)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Resolution</a:t>
            </a:r>
          </a:p>
        </p:txBody>
      </p:sp>
      <p:sp>
        <p:nvSpPr>
          <p:cNvPr id="125" name="Shape 125"/>
          <p:cNvSpPr/>
          <p:nvPr/>
        </p:nvSpPr>
        <p:spPr>
          <a:xfrm>
            <a:off y="1320800" x="406400"/>
            <a:ext cy="3222325" cx="429642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6" name="Shape 126"/>
          <p:cNvSpPr/>
          <p:nvPr/>
        </p:nvSpPr>
        <p:spPr>
          <a:xfrm>
            <a:off y="1727175" x="5791200"/>
            <a:ext cy="2189348" cx="2705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27" name="Shape 127"/>
          <p:cNvGrpSpPr/>
          <p:nvPr/>
        </p:nvGrpSpPr>
        <p:grpSpPr>
          <a:xfrm>
            <a:off y="3479776" x="4987679"/>
            <a:ext cy="3620817" cx="4075532"/>
            <a:chOff y="0" x="1368337"/>
            <a:chExt cy="2444057" cx="2750990"/>
          </a:xfrm>
        </p:grpSpPr>
        <p:grpSp>
          <p:nvGrpSpPr>
            <p:cNvPr id="128" name="Shape 128"/>
            <p:cNvGrpSpPr/>
            <p:nvPr/>
          </p:nvGrpSpPr>
          <p:grpSpPr>
            <a:xfrm>
              <a:off y="607337" x="1368771"/>
              <a:ext cy="1831200" cx="2749915"/>
              <a:chOff y="607337" x="1368771"/>
              <a:chExt cy="1831200" cx="2749915"/>
            </a:xfrm>
          </p:grpSpPr>
          <p:sp>
            <p:nvSpPr>
              <p:cNvPr id="129" name="Shape 129"/>
              <p:cNvSpPr/>
              <p:nvPr/>
            </p:nvSpPr>
            <p:spPr>
              <a:xfrm>
                <a:off y="609600" x="1371600"/>
                <a:ext cy="1823999" cx="2745299"/>
              </a:xfrm>
              <a:prstGeom prst="rect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l" rtl="0" lvl="0" marR="0" indent="0" mar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t/>
                </a:r>
                <a:endParaRPr strike="noStrike" u="none" b="0" cap="none" baseline="0" sz="1400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endParaRPr>
              </a:p>
            </p:txBody>
          </p:sp>
          <p:cxnSp>
            <p:nvCxnSpPr>
              <p:cNvPr id="130" name="Shape 130"/>
              <p:cNvCxnSpPr>
                <a:stCxn id="131" idx="0"/>
                <a:endCxn id="131" idx="0"/>
              </p:cNvCxnSpPr>
              <p:nvPr/>
            </p:nvCxnSpPr>
            <p:spPr>
              <a:xfrm>
                <a:off y="609600" x="1828800"/>
                <a:ext cy="1828800" cx="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32" name="Shape 132"/>
              <p:cNvCxnSpPr>
                <a:stCxn id="131" idx="0"/>
                <a:endCxn id="131" idx="0"/>
              </p:cNvCxnSpPr>
              <p:nvPr/>
            </p:nvCxnSpPr>
            <p:spPr>
              <a:xfrm>
                <a:off y="608185" x="2282324"/>
                <a:ext cy="1830300" cx="36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33" name="Shape 133"/>
              <p:cNvCxnSpPr>
                <a:stCxn id="131" idx="0"/>
                <a:endCxn id="131" idx="0"/>
              </p:cNvCxnSpPr>
              <p:nvPr/>
            </p:nvCxnSpPr>
            <p:spPr>
              <a:xfrm>
                <a:off y="607902" x="2739241"/>
                <a:ext cy="1830600" cx="39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34" name="Shape 134"/>
              <p:cNvCxnSpPr>
                <a:stCxn id="131" idx="0"/>
                <a:endCxn id="131" idx="0"/>
              </p:cNvCxnSpPr>
              <p:nvPr/>
            </p:nvCxnSpPr>
            <p:spPr>
              <a:xfrm>
                <a:off y="607620" x="3196158"/>
                <a:ext cy="1830900" cx="4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35" name="Shape 135"/>
              <p:cNvCxnSpPr>
                <a:stCxn id="131" idx="0"/>
                <a:endCxn id="131" idx="0"/>
              </p:cNvCxnSpPr>
              <p:nvPr/>
            </p:nvCxnSpPr>
            <p:spPr>
              <a:xfrm>
                <a:off y="607337" x="3653076"/>
                <a:ext cy="1831200" cx="45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36" name="Shape 136"/>
              <p:cNvCxnSpPr>
                <a:stCxn id="131" idx="0"/>
                <a:endCxn id="131" idx="0"/>
              </p:cNvCxnSpPr>
              <p:nvPr/>
            </p:nvCxnSpPr>
            <p:spPr>
              <a:xfrm>
                <a:off y="1066800" x="1371600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37" name="Shape 137"/>
              <p:cNvCxnSpPr>
                <a:stCxn id="131" idx="0"/>
                <a:endCxn id="131" idx="0"/>
              </p:cNvCxnSpPr>
              <p:nvPr/>
            </p:nvCxnSpPr>
            <p:spPr>
              <a:xfrm>
                <a:off y="1521737" x="1368771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38" name="Shape 138"/>
              <p:cNvCxnSpPr>
                <a:stCxn id="131" idx="0"/>
                <a:endCxn id="131" idx="0"/>
              </p:cNvCxnSpPr>
              <p:nvPr/>
            </p:nvCxnSpPr>
            <p:spPr>
              <a:xfrm>
                <a:off y="1985369" x="1375487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</p:grpSp>
        <p:sp>
          <p:nvSpPr>
            <p:cNvPr id="139" name="Shape 139"/>
            <p:cNvSpPr txBox="1"/>
            <p:nvPr/>
          </p:nvSpPr>
          <p:spPr>
            <a:xfrm>
              <a:off y="609600" x="137537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40" name="Shape 140"/>
            <p:cNvSpPr txBox="1"/>
            <p:nvPr/>
          </p:nvSpPr>
          <p:spPr>
            <a:xfrm>
              <a:off y="1068282" x="136833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141" name="Shape 141"/>
            <p:cNvSpPr txBox="1"/>
            <p:nvPr/>
          </p:nvSpPr>
          <p:spPr>
            <a:xfrm>
              <a:off y="1523850" x="137130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42" name="Shape 142"/>
            <p:cNvSpPr txBox="1"/>
            <p:nvPr/>
          </p:nvSpPr>
          <p:spPr>
            <a:xfrm>
              <a:off y="1976307" x="13742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43" name="Shape 143"/>
            <p:cNvSpPr txBox="1"/>
            <p:nvPr/>
          </p:nvSpPr>
          <p:spPr>
            <a:xfrm>
              <a:off y="1978457" x="182442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44" name="Shape 144"/>
            <p:cNvSpPr txBox="1"/>
            <p:nvPr/>
          </p:nvSpPr>
          <p:spPr>
            <a:xfrm>
              <a:off y="1980607" x="228147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45" name="Shape 145"/>
            <p:cNvSpPr txBox="1"/>
            <p:nvPr/>
          </p:nvSpPr>
          <p:spPr>
            <a:xfrm>
              <a:off y="1982756" x="274542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46" name="Shape 146"/>
            <p:cNvSpPr txBox="1"/>
            <p:nvPr/>
          </p:nvSpPr>
          <p:spPr>
            <a:xfrm>
              <a:off y="1984758" x="32044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47" name="Shape 147"/>
            <p:cNvSpPr txBox="1"/>
            <p:nvPr/>
          </p:nvSpPr>
          <p:spPr>
            <a:xfrm>
              <a:off y="1977049" x="36539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48" name="Shape 148"/>
            <p:cNvSpPr txBox="1"/>
            <p:nvPr/>
          </p:nvSpPr>
          <p:spPr>
            <a:xfrm>
              <a:off y="1521998" x="1832580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49" name="Shape 149"/>
            <p:cNvSpPr txBox="1"/>
            <p:nvPr/>
          </p:nvSpPr>
          <p:spPr>
            <a:xfrm>
              <a:off y="1527261" x="2289632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50" name="Shape 150"/>
            <p:cNvSpPr txBox="1"/>
            <p:nvPr/>
          </p:nvSpPr>
          <p:spPr>
            <a:xfrm>
              <a:off y="1522516" x="274356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255</a:t>
              </a:r>
            </a:p>
          </p:txBody>
        </p:sp>
        <p:sp>
          <p:nvSpPr>
            <p:cNvPr id="151" name="Shape 151"/>
            <p:cNvSpPr txBox="1"/>
            <p:nvPr/>
          </p:nvSpPr>
          <p:spPr>
            <a:xfrm>
              <a:off y="1527779" x="3204401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52" name="Shape 152"/>
            <p:cNvSpPr txBox="1"/>
            <p:nvPr/>
          </p:nvSpPr>
          <p:spPr>
            <a:xfrm>
              <a:off y="1526000" x="36533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53" name="Shape 153"/>
            <p:cNvSpPr txBox="1"/>
            <p:nvPr/>
          </p:nvSpPr>
          <p:spPr>
            <a:xfrm>
              <a:off y="1064057" x="183198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54" name="Shape 154"/>
            <p:cNvSpPr txBox="1"/>
            <p:nvPr/>
          </p:nvSpPr>
          <p:spPr>
            <a:xfrm>
              <a:off y="1062425" x="228903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55" name="Shape 155"/>
            <p:cNvSpPr txBox="1"/>
            <p:nvPr/>
          </p:nvSpPr>
          <p:spPr>
            <a:xfrm>
              <a:off y="1070801" x="274297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56" name="Shape 156"/>
            <p:cNvSpPr txBox="1"/>
            <p:nvPr/>
          </p:nvSpPr>
          <p:spPr>
            <a:xfrm>
              <a:off y="1069170" x="320380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57" name="Shape 157"/>
            <p:cNvSpPr txBox="1"/>
            <p:nvPr/>
          </p:nvSpPr>
          <p:spPr>
            <a:xfrm>
              <a:off y="1067541" x="366152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58" name="Shape 158"/>
            <p:cNvSpPr txBox="1"/>
            <p:nvPr/>
          </p:nvSpPr>
          <p:spPr>
            <a:xfrm>
              <a:off y="608710" x="183013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59" name="Shape 159"/>
            <p:cNvSpPr txBox="1"/>
            <p:nvPr/>
          </p:nvSpPr>
          <p:spPr>
            <a:xfrm>
              <a:off y="610191" x="228718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60" name="Shape 160"/>
            <p:cNvSpPr txBox="1"/>
            <p:nvPr/>
          </p:nvSpPr>
          <p:spPr>
            <a:xfrm>
              <a:off y="611675" x="274112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161" name="Shape 161"/>
            <p:cNvSpPr txBox="1"/>
            <p:nvPr/>
          </p:nvSpPr>
          <p:spPr>
            <a:xfrm>
              <a:off y="613156" x="320195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62" name="Shape 162"/>
            <p:cNvSpPr txBox="1"/>
            <p:nvPr/>
          </p:nvSpPr>
          <p:spPr>
            <a:xfrm>
              <a:off y="604633" x="36596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63" name="Shape 163"/>
            <p:cNvSpPr txBox="1"/>
            <p:nvPr/>
          </p:nvSpPr>
          <p:spPr>
            <a:xfrm>
              <a:off y="0" x="2514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164" name="Shape 164"/>
          <p:cNvSpPr txBox="1"/>
          <p:nvPr/>
        </p:nvSpPr>
        <p:spPr>
          <a:xfrm>
            <a:off y="5486400" x="812800"/>
            <a:ext cy="659650" cx="298797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Resolution: 6 x 4</a:t>
            </a:r>
          </a:p>
        </p:txBody>
      </p:sp>
      <p:sp>
        <p:nvSpPr>
          <p:cNvPr id="165" name="Shape 165"/>
          <p:cNvSpPr/>
          <p:nvPr/>
        </p:nvSpPr>
        <p:spPr>
          <a:xfrm>
            <a:off y="5289525" x="3765550"/>
            <a:ext cy="718524" cx="718524"/>
          </a:xfrm>
          <a:custGeom>
            <a:pathLst>
              <a:path w="21600" extrusionOk="0" h="21600">
                <a:moveTo>
                  <a:pt y="5615" x="0"/>
                </a:moveTo>
                <a:lnTo>
                  <a:pt y="5615" x="10427"/>
                </a:lnTo>
                <a:cubicBezTo>
                  <a:pt y="5615" x="10427"/>
                  <a:pt y="481" x="10412"/>
                  <a:pt y="435" x="10427"/>
                </a:cubicBezTo>
                <a:cubicBezTo>
                  <a:pt y="-550" x="10427"/>
                  <a:pt y="445" x="11410"/>
                  <a:pt y="445" x="11410"/>
                </a:cubicBezTo>
                <a:lnTo>
                  <a:pt y="10795" x="21600"/>
                </a:lnTo>
                <a:cubicBezTo>
                  <a:pt y="10795" x="21600"/>
                  <a:pt y="21119" x="11413"/>
                  <a:pt y="21141" x="11413"/>
                </a:cubicBezTo>
                <a:cubicBezTo>
                  <a:pt y="22165" x="10263"/>
                  <a:pt y="21155" x="10427"/>
                  <a:pt y="21155" x="10427"/>
                </a:cubicBezTo>
                <a:lnTo>
                  <a:pt y="15976" x="10427"/>
                </a:lnTo>
                <a:lnTo>
                  <a:pt y="15976" x="0"/>
                </a:lnTo>
                <a:lnTo>
                  <a:pt y="5615" x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Color-Depth</a:t>
            </a:r>
          </a:p>
        </p:txBody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y="1815925" x="317425"/>
            <a:ext cy="3918998" cx="936185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RGB colors are stored as a bit-strings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4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Each bit-string has 1 byte each for red, green and blue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4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So, usually, the color-depth on a computer is 24 bits.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4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400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There are 256 possible bit-strings associated with a byte, so R,G, and B each have 256 different possible values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4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grpSp>
        <p:nvGrpSpPr>
          <p:cNvPr id="172" name="Shape 172"/>
          <p:cNvGrpSpPr/>
          <p:nvPr/>
        </p:nvGrpSpPr>
        <p:grpSpPr>
          <a:xfrm>
            <a:off y="5389542" x="-490366"/>
            <a:ext cy="628585" cx="11175479"/>
            <a:chOff y="1672456" x="-381000"/>
            <a:chExt cy="471447" cx="8381616"/>
          </a:xfrm>
        </p:grpSpPr>
        <p:grpSp>
          <p:nvGrpSpPr>
            <p:cNvPr id="173" name="Shape 173"/>
            <p:cNvGrpSpPr/>
            <p:nvPr/>
          </p:nvGrpSpPr>
          <p:grpSpPr>
            <a:xfrm>
              <a:off y="1753744" x="148710"/>
              <a:ext cy="316249" cx="7321362"/>
              <a:chOff y="2510401" x="225292"/>
              <a:chExt cy="316249" cx="7321362"/>
            </a:xfrm>
          </p:grpSpPr>
          <p:grpSp>
            <p:nvGrpSpPr>
              <p:cNvPr id="174" name="Shape 174"/>
              <p:cNvGrpSpPr/>
              <p:nvPr/>
            </p:nvGrpSpPr>
            <p:grpSpPr>
              <a:xfrm>
                <a:off y="2513708" x="5102855"/>
                <a:ext cy="312941" cx="2443799"/>
                <a:chOff y="1062346" x="151127"/>
                <a:chExt cy="312941" cx="2443799"/>
              </a:xfrm>
            </p:grpSpPr>
            <p:sp>
              <p:nvSpPr>
                <p:cNvPr id="175" name="Shape 175"/>
                <p:cNvSpPr/>
                <p:nvPr/>
              </p:nvSpPr>
              <p:spPr>
                <a:xfrm>
                  <a:off y="1063237" x="151127"/>
                  <a:ext cy="308399" cx="2443799"/>
                </a:xfrm>
                <a:prstGeom prst="rect">
                  <a:avLst/>
                </a:prstGeom>
                <a:solidFill>
                  <a:srgbClr val="0000FF"/>
                </a:solidFill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  <p:txBody>
                <a:bodyPr bIns="91425" rIns="91425" lIns="91425" tIns="91425" anchor="ctr" anchorCtr="0">
                  <a:noAutofit/>
                </a:bodyPr>
                <a:lstStyle/>
                <a:p>
                  <a:pPr algn="l" rtl="0" lvl="0" marR="0" indent="0" mar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buNone/>
                  </a:pPr>
                  <a:r>
                    <a:t/>
                  </a:r>
                  <a:endParaRPr strike="noStrike" u="none" b="0" cap="none" baseline="0" sz="140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  <a:rtl val="0"/>
                  </a:endParaRPr>
                </a:p>
              </p:txBody>
            </p:sp>
            <p:cxnSp>
              <p:nvCxnSpPr>
                <p:cNvPr id="176" name="Shape 176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065019" x="456435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78" name="Shape 178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062983" x="759710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79" name="Shape 179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070488" x="1062983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80" name="Shape 180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068453" x="1375288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81" name="Shape 181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066417" x="1677543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82" name="Shape 182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064383" x="1979291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83" name="Shape 183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062346" x="2290069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</p:grpSp>
          <p:grpSp>
            <p:nvGrpSpPr>
              <p:cNvPr id="184" name="Shape 184"/>
              <p:cNvGrpSpPr/>
              <p:nvPr/>
            </p:nvGrpSpPr>
            <p:grpSpPr>
              <a:xfrm>
                <a:off y="2510401" x="2663310"/>
                <a:ext cy="312941" cx="2443799"/>
                <a:chOff y="1679198" x="378963"/>
                <a:chExt cy="312941" cx="2443799"/>
              </a:xfrm>
            </p:grpSpPr>
            <p:sp>
              <p:nvSpPr>
                <p:cNvPr id="185" name="Shape 185"/>
                <p:cNvSpPr/>
                <p:nvPr/>
              </p:nvSpPr>
              <p:spPr>
                <a:xfrm>
                  <a:off y="1680089" x="378963"/>
                  <a:ext cy="308399" cx="2443799"/>
                </a:xfrm>
                <a:prstGeom prst="rect">
                  <a:avLst/>
                </a:prstGeom>
                <a:solidFill>
                  <a:srgbClr val="00FF00"/>
                </a:solidFill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  <p:txBody>
                <a:bodyPr bIns="91425" rIns="91425" lIns="91425" tIns="91425" anchor="ctr" anchorCtr="0">
                  <a:noAutofit/>
                </a:bodyPr>
                <a:lstStyle/>
                <a:p>
                  <a:pPr algn="l" rtl="0" lvl="0" marR="0" indent="0" mar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buNone/>
                  </a:pPr>
                  <a:r>
                    <a:t/>
                  </a:r>
                  <a:endParaRPr strike="noStrike" u="none" b="0" cap="none" baseline="0" sz="140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  <a:rtl val="0"/>
                  </a:endParaRPr>
                </a:p>
              </p:txBody>
            </p:sp>
            <p:cxnSp>
              <p:nvCxnSpPr>
                <p:cNvPr id="186" name="Shape 186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681869" x="684272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87" name="Shape 187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679833" x="987545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88" name="Shape 188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687340" x="1290820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89" name="Shape 189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685303" x="1603125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90" name="Shape 190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683268" x="1905381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91" name="Shape 191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681233" x="2207127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92" name="Shape 192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1679198" x="2517907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</p:grpSp>
          <p:grpSp>
            <p:nvGrpSpPr>
              <p:cNvPr id="193" name="Shape 193"/>
              <p:cNvGrpSpPr/>
              <p:nvPr/>
            </p:nvGrpSpPr>
            <p:grpSpPr>
              <a:xfrm>
                <a:off y="2512945" x="225292"/>
                <a:ext cy="312941" cx="2443799"/>
                <a:chOff y="2517143" x="607310"/>
                <a:chExt cy="312941" cx="2443799"/>
              </a:xfrm>
            </p:grpSpPr>
            <p:sp>
              <p:nvSpPr>
                <p:cNvPr id="194" name="Shape 194"/>
                <p:cNvSpPr/>
                <p:nvPr/>
              </p:nvSpPr>
              <p:spPr>
                <a:xfrm>
                  <a:off y="2518033" x="607310"/>
                  <a:ext cy="308399" cx="2443799"/>
                </a:xfrm>
                <a:prstGeom prst="rect">
                  <a:avLst/>
                </a:prstGeom>
                <a:solidFill>
                  <a:srgbClr val="FF0000"/>
                </a:solidFill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  <p:txBody>
                <a:bodyPr bIns="91425" rIns="91425" lIns="91425" tIns="91425" anchor="ctr" anchorCtr="0">
                  <a:noAutofit/>
                </a:bodyPr>
                <a:lstStyle/>
                <a:p>
                  <a:pPr algn="l" rtl="0" lvl="0" marR="0" indent="0" mar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buNone/>
                  </a:pPr>
                  <a:r>
                    <a:t/>
                  </a:r>
                  <a:endParaRPr strike="noStrike" u="none" b="0" cap="none" baseline="0" sz="140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  <a:rtl val="0"/>
                  </a:endParaRPr>
                </a:p>
              </p:txBody>
            </p:sp>
            <p:cxnSp>
              <p:nvCxnSpPr>
                <p:cNvPr id="195" name="Shape 195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2519815" x="912619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96" name="Shape 196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2517780" x="1215891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97" name="Shape 197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2525284" x="1519165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98" name="Shape 198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2523250" x="1831471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199" name="Shape 199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2521215" x="2133726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200" name="Shape 200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2519178" x="2435474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  <p:cxnSp>
              <p:nvCxnSpPr>
                <p:cNvPr id="201" name="Shape 201"/>
                <p:cNvCxnSpPr>
                  <a:stCxn id="177" idx="0"/>
                  <a:endCxn id="177" idx="0"/>
                </p:cNvCxnSpPr>
                <p:nvPr/>
              </p:nvCxnSpPr>
              <p:spPr>
                <a:xfrm>
                  <a:off y="2517143" x="2746252"/>
                  <a:ext cy="304800" cx="0"/>
                </a:xfrm>
                <a:prstGeom prst="straightConnector1">
                  <a:avLst/>
                </a:prstGeom>
                <a:noFill/>
                <a:ln w="19050" cap="flat">
                  <a:solidFill>
                    <a:srgbClr val="073763"/>
                  </a:solidFill>
                  <a:prstDash val="solid"/>
                  <a:round/>
                  <a:headEnd w="med" len="med" type="none"/>
                  <a:tailEnd w="med" len="med" type="none"/>
                </a:ln>
              </p:spPr>
            </p:cxnSp>
          </p:grpSp>
        </p:grpSp>
        <p:sp>
          <p:nvSpPr>
            <p:cNvPr id="202" name="Shape 202"/>
            <p:cNvSpPr txBox="1"/>
            <p:nvPr/>
          </p:nvSpPr>
          <p:spPr>
            <a:xfrm>
              <a:off y="1676400" x="-3810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3" name="Shape 203"/>
            <p:cNvSpPr txBox="1"/>
            <p:nvPr/>
          </p:nvSpPr>
          <p:spPr>
            <a:xfrm>
              <a:off y="1679960" x="-7569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4" name="Shape 204"/>
            <p:cNvSpPr txBox="1"/>
            <p:nvPr/>
          </p:nvSpPr>
          <p:spPr>
            <a:xfrm>
              <a:off y="1676908" x="228981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5" name="Shape 205"/>
            <p:cNvSpPr txBox="1"/>
            <p:nvPr/>
          </p:nvSpPr>
          <p:spPr>
            <a:xfrm>
              <a:off y="1680598" x="532254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6" name="Shape 206"/>
            <p:cNvSpPr txBox="1"/>
            <p:nvPr/>
          </p:nvSpPr>
          <p:spPr>
            <a:xfrm>
              <a:off y="1681106" x="841633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7" name="Shape 207"/>
            <p:cNvSpPr txBox="1"/>
            <p:nvPr/>
          </p:nvSpPr>
          <p:spPr>
            <a:xfrm>
              <a:off y="1680089" x="1140328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8" name="Shape 208"/>
            <p:cNvSpPr txBox="1"/>
            <p:nvPr/>
          </p:nvSpPr>
          <p:spPr>
            <a:xfrm>
              <a:off y="1680598" x="1446782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9" name="Shape 209"/>
            <p:cNvSpPr txBox="1"/>
            <p:nvPr/>
          </p:nvSpPr>
          <p:spPr>
            <a:xfrm>
              <a:off y="1679580" x="17484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0" name="Shape 210"/>
            <p:cNvSpPr txBox="1"/>
            <p:nvPr/>
          </p:nvSpPr>
          <p:spPr>
            <a:xfrm>
              <a:off y="1676908" x="2057781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1" name="Shape 211"/>
            <p:cNvSpPr txBox="1"/>
            <p:nvPr/>
          </p:nvSpPr>
          <p:spPr>
            <a:xfrm>
              <a:off y="1673855" x="2362453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2" name="Shape 212"/>
            <p:cNvSpPr txBox="1"/>
            <p:nvPr/>
          </p:nvSpPr>
          <p:spPr>
            <a:xfrm>
              <a:off y="1677543" x="2665726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3" name="Shape 213"/>
            <p:cNvSpPr txBox="1"/>
            <p:nvPr/>
          </p:nvSpPr>
          <p:spPr>
            <a:xfrm>
              <a:off y="1678052" x="2975107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4" name="Shape 214"/>
            <p:cNvSpPr txBox="1"/>
            <p:nvPr/>
          </p:nvSpPr>
          <p:spPr>
            <a:xfrm>
              <a:off y="1677035" x="32738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5" name="Shape 215"/>
            <p:cNvSpPr txBox="1"/>
            <p:nvPr/>
          </p:nvSpPr>
          <p:spPr>
            <a:xfrm>
              <a:off y="1676526" x="3881873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6" name="Shape 216"/>
            <p:cNvSpPr txBox="1"/>
            <p:nvPr/>
          </p:nvSpPr>
          <p:spPr>
            <a:xfrm>
              <a:off y="1680216" x="3583307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7" name="Shape 217"/>
            <p:cNvSpPr txBox="1"/>
            <p:nvPr/>
          </p:nvSpPr>
          <p:spPr>
            <a:xfrm>
              <a:off y="1674364" x="4189346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8" name="Shape 218"/>
            <p:cNvSpPr txBox="1"/>
            <p:nvPr/>
          </p:nvSpPr>
          <p:spPr>
            <a:xfrm>
              <a:off y="1680342" x="4502414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219" name="Shape 219"/>
            <p:cNvSpPr txBox="1"/>
            <p:nvPr/>
          </p:nvSpPr>
          <p:spPr>
            <a:xfrm>
              <a:off y="1686703" x="5723267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220" name="Shape 220"/>
            <p:cNvSpPr txBox="1"/>
            <p:nvPr/>
          </p:nvSpPr>
          <p:spPr>
            <a:xfrm>
              <a:off y="1680851" x="6329307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221" name="Shape 221"/>
            <p:cNvSpPr txBox="1"/>
            <p:nvPr/>
          </p:nvSpPr>
          <p:spPr>
            <a:xfrm>
              <a:off y="1674109" x="5408673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222" name="Shape 222"/>
            <p:cNvSpPr txBox="1"/>
            <p:nvPr/>
          </p:nvSpPr>
          <p:spPr>
            <a:xfrm>
              <a:off y="1680598" x="5104126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223" name="Shape 223"/>
            <p:cNvSpPr txBox="1"/>
            <p:nvPr/>
          </p:nvSpPr>
          <p:spPr>
            <a:xfrm>
              <a:off y="1674746" x="4801489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224" name="Shape 224"/>
            <p:cNvSpPr txBox="1"/>
            <p:nvPr/>
          </p:nvSpPr>
          <p:spPr>
            <a:xfrm>
              <a:off y="1678308" x="602158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225" name="Shape 225"/>
            <p:cNvSpPr txBox="1"/>
            <p:nvPr/>
          </p:nvSpPr>
          <p:spPr>
            <a:xfrm>
              <a:off y="1672456" x="6629017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866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</p:grp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9" name="Shape 2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0" name="Shape 230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Bitmap Graphics</a:t>
            </a:r>
          </a:p>
        </p:txBody>
      </p:sp>
      <p:sp>
        <p:nvSpPr>
          <p:cNvPr id="231" name="Shape 231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Bitmap graphics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 (or </a:t>
            </a: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raster graphics</a:t>
            </a: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), are data structures representing a generally rectangular grid of pixels, or points of color, viewable via a monitor, paper, or other display medium. Bitmap images are stored in image files with varying formats.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source: Wikipedia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5" name="Shape 2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6" name="Shape 236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Exercises</a:t>
            </a:r>
          </a:p>
        </p:txBody>
      </p:sp>
      <p:sp>
        <p:nvSpPr>
          <p:cNvPr id="237" name="Shape 237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1.  How many pixels are stored in a bitmap image with a resolution of 200x300, 500x500, 1024x768, 800x600, 5000x10000?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2.  For each of the images above, calculate the file size for each of the following color-depths: 8, 16, 24, 32, 64.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3. A bitmapped image has a file size of 2.25 MB.  If it has a resolution of 1024x768, what is the color depth?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