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16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50.xml" ContentType="application/vnd.openxmlformats-officedocument.presentationml.slide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63.xml" ContentType="application/vnd.openxmlformats-officedocument.presentationml.notesSlide+xml"/>
  <Override PartName="/ppt/tags/tag241.xml" ContentType="application/vnd.openxmlformats-officedocument.presentationml.tags+xml"/>
  <Override PartName="/ppt/tags/tag16.xml" ContentType="application/vnd.openxmlformats-officedocument.presentationml.tags+xml"/>
  <Override PartName="/ppt/tags/tag63.xml" ContentType="application/vnd.openxmlformats-officedocument.presentationml.tags+xml"/>
  <Override PartName="/ppt/notesSlides/notesSlide41.xml" ContentType="application/vnd.openxmlformats-officedocument.presentationml.notesSlide+xml"/>
  <Override PartName="/ppt/tags/tag178.xml" ContentType="application/vnd.openxmlformats-officedocument.presentationml.tags+xml"/>
  <Override PartName="/ppt/tags/tag317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279.xml" ContentType="application/vnd.openxmlformats-officedocument.presentationml.tags+xml"/>
  <Override PartName="/ppt/slides/slide88.xml" ContentType="application/vnd.openxmlformats-officedocument.presentationml.slide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320.xml" ContentType="application/vnd.openxmlformats-officedocument.presentationml.tags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notesSlides/notesSlide79.xml" ContentType="application/vnd.openxmlformats-officedocument.presentationml.notesSlide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notesSlides/notesSlide57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tags/tag235.xml" ContentType="application/vnd.openxmlformats-officedocument.presentationml.tags+xml"/>
  <Override PartName="/ppt/tags/tag282.xml" ContentType="application/vnd.openxmlformats-officedocument.presentationml.tags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82.xml" ContentType="application/vnd.openxmlformats-officedocument.presentationml.notesSlide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82.xml" ContentType="application/vnd.openxmlformats-officedocument.presentationml.tags+xml"/>
  <Override PartName="/ppt/notesSlides/notesSlide60.xml" ContentType="application/vnd.openxmlformats-officedocument.presentationml.notesSlide+xml"/>
  <Override PartName="/ppt/tags/tag197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slides/slide108.xml" ContentType="application/vnd.openxmlformats-officedocument.presentationml.slide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53.xml" ContentType="application/vnd.openxmlformats-officedocument.presentationml.tags+xml"/>
  <Override PartName="/ppt/notesSlides/notesSlide107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notesSlides/notesSlide98.xml" ContentType="application/vnd.openxmlformats-officedocument.presentationml.notesSlide+xml"/>
  <Override PartName="/ppt/tags/tag276.xml" ContentType="application/vnd.openxmlformats-officedocument.presentationml.tags+xml"/>
  <Override PartName="/ppt/slides/slide111.xml" ContentType="application/vnd.openxmlformats-officedocument.presentationml.slide+xml"/>
  <Override PartName="/ppt/notesSlides/notesSlide29.xml" ContentType="application/vnd.openxmlformats-officedocument.presentationml.notesSlide+xml"/>
  <Override PartName="/ppt/tags/tag98.xml" ContentType="application/vnd.openxmlformats-officedocument.presentationml.tags+xml"/>
  <Override PartName="/ppt/notesSlides/notesSlide76.xml" ContentType="application/vnd.openxmlformats-officedocument.presentationml.notesSlide+xml"/>
  <Override PartName="/ppt/tags/tag207.xml" ContentType="application/vnd.openxmlformats-officedocument.presentationml.tags+xml"/>
  <Override PartName="/ppt/tags/tag254.xml" ContentType="application/vnd.openxmlformats-officedocument.presentationml.tags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notesSlides/notesSlide54.xml" ContentType="application/vnd.openxmlformats-officedocument.presentationml.notesSlide+xml"/>
  <Override PartName="/ppt/tags/tag232.xml" ContentType="application/vnd.openxmlformats-officedocument.presentationml.tags+xml"/>
  <Override PartName="/ppt/tags/tag54.xml" ContentType="application/vnd.openxmlformats-officedocument.presentationml.tags+xml"/>
  <Override PartName="/ppt/notesSlides/notesSlide32.xml" ContentType="application/vnd.openxmlformats-officedocument.presentationml.notesSlide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08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tags/tag125.xml" ContentType="application/vnd.openxmlformats-officedocument.presentationml.tags+xml"/>
  <Override PartName="/ppt/tags/tag172.xml" ContentType="application/vnd.openxmlformats-officedocument.presentationml.tags+xml"/>
  <Override PartName="/ppt/tags/tag311.xml" ContentType="application/vnd.openxmlformats-officedocument.presentationml.tags+xml"/>
  <Override PartName="/ppt/notesSlides/notesSlide126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notesSlides/notesSlide104.xml" ContentType="application/vnd.openxmlformats-officedocument.presentationml.notesSlide+xml"/>
  <Override PartName="/ppt/tags/tag295.xml" ContentType="application/vnd.openxmlformats-officedocument.presentationml.tags+xml"/>
  <Override PartName="/ppt/notesSlides/notesSlide48.xml" ContentType="application/vnd.openxmlformats-officedocument.presentationml.notesSlide+xml"/>
  <Override PartName="/ppt/tags/tag226.xml" ContentType="application/vnd.openxmlformats-officedocument.presentationml.tags+xml"/>
  <Override PartName="/ppt/notesSlides/notesSlide95.xml" ContentType="application/vnd.openxmlformats-officedocument.presentationml.notesSlide+xml"/>
  <Override PartName="/ppt/tags/tag273.xml" ContentType="application/vnd.openxmlformats-officedocument.presentationml.tags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notesSlides/notesSlide26.xml" ContentType="application/vnd.openxmlformats-officedocument.presentationml.notesSlide+xml"/>
  <Override PartName="/ppt/tags/tag48.xml" ContentType="application/vnd.openxmlformats-officedocument.presentationml.tags+xml"/>
  <Override PartName="/ppt/tags/tag95.xml" ContentType="application/vnd.openxmlformats-officedocument.presentationml.tags+xml"/>
  <Override PartName="/ppt/notesSlides/notesSlide73.xml" ContentType="application/vnd.openxmlformats-officedocument.presentationml.notesSlide+xml"/>
  <Override PartName="/ppt/tags/tag188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notesSlides/notesSlide51.xml" ContentType="application/vnd.openxmlformats-officedocument.presentationml.notesSlide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slides/slide98.xml" ContentType="application/vnd.openxmlformats-officedocument.presentationml.slide+xml"/>
  <Override PartName="/ppt/tags/tag51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slides/slide124.xml" ContentType="application/vnd.openxmlformats-officedocument.presentationml.slide+xml"/>
  <Override PartName="/ppt/tags/tag144.xml" ContentType="application/vnd.openxmlformats-officedocument.presentationml.tags+xml"/>
  <Override PartName="/ppt/tags/tag191.xml" ContentType="application/vnd.openxmlformats-officedocument.presentationml.tags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tags/tag122.xml" ContentType="application/vnd.openxmlformats-officedocument.presentationml.tags+xml"/>
  <Override PartName="/ppt/tags/tag267.xml" ContentType="application/vnd.openxmlformats-officedocument.presentationml.tags+xml"/>
  <Override PartName="/ppt/notesSlides/notesSlide123.xml" ContentType="application/vnd.openxmlformats-officedocument.presentationml.notesSlide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tags/tag89.xml" ContentType="application/vnd.openxmlformats-officedocument.presentationml.tags+xml"/>
  <Override PartName="/ppt/notesSlides/notesSlide67.xml" ContentType="application/vnd.openxmlformats-officedocument.presentationml.notesSlide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notesSlides/notesSlide45.xml" ContentType="application/vnd.openxmlformats-officedocument.presentationml.notesSlide+xml"/>
  <Override PartName="/ppt/tags/tag100.xml" ContentType="application/vnd.openxmlformats-officedocument.presentationml.tags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notesSlides/notesSlide70.xml" ContentType="application/vnd.openxmlformats-officedocument.presentationml.notesSlide+xml"/>
  <Override PartName="/ppt/tags/tag201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slides/slide118.xml" ContentType="application/vnd.openxmlformats-officedocument.presentationml.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106.xml" ContentType="application/vnd.openxmlformats-officedocument.presentationml.notesSlide+xml"/>
  <Override PartName="/ppt/tags/tag297.xml" ContentType="application/vnd.openxmlformats-officedocument.presentationml.tags+xml"/>
  <Override PartName="/ppt/notesSlides/notesSlide117.xml" ContentType="application/vnd.openxmlformats-officedocument.presentationml.notesSlide+xml"/>
  <Override PartName="/ppt/tags/tag302.xml" ContentType="application/vnd.openxmlformats-officedocument.presentationml.tag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notesSlides/notesSlide97.xml" ContentType="application/vnd.openxmlformats-officedocument.presentationml.notesSlide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tags/tag130.xml" ContentType="application/vnd.openxmlformats-officedocument.presentationml.tags+xml"/>
  <Override PartName="/ppt/notesSlides/notesSlide86.xml" ContentType="application/vnd.openxmlformats-officedocument.presentationml.notesSlide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notesSlides/notesSlide53.xml" ContentType="application/vnd.openxmlformats-officedocument.presentationml.notesSlide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notesSlides/notesSlide42.xml" ContentType="application/vnd.openxmlformats-officedocument.presentationml.notesSlide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318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notesSlides/notesSlide31.xml" ContentType="application/vnd.openxmlformats-officedocument.presentationml.notesSlide+xml"/>
  <Override PartName="/ppt/tags/tag157.xml" ContentType="application/vnd.openxmlformats-officedocument.presentationml.tags+xml"/>
  <Override PartName="/ppt/tags/tag307.xml" ContentType="application/vnd.openxmlformats-officedocument.presentationml.tags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notesSlides/notesSlide125.xml" ContentType="application/vnd.openxmlformats-officedocument.presentationml.notesSlide+xml"/>
  <Override PartName="/ppt/tags/tag32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notesSlides/notesSlide69.xml" ContentType="application/vnd.openxmlformats-officedocument.presentationml.notesSlide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notesSlides/notesSlide114.xml" ContentType="application/vnd.openxmlformats-officedocument.presentationml.notesSlide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notesSlides/notesSlide47.xml" ContentType="application/vnd.openxmlformats-officedocument.presentationml.notesSlide+xml"/>
  <Override PartName="/ppt/tags/tag102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tags/tag236.xml" ContentType="application/vnd.openxmlformats-officedocument.presentationml.tags+xml"/>
  <Override PartName="/ppt/notesSlides/notesSlide103.xml" ContentType="application/vnd.openxmlformats-officedocument.presentationml.notesSlide+xml"/>
  <Override PartName="/ppt/tags/tag283.xml" ContentType="application/vnd.openxmlformats-officedocument.presentationml.tags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notesSlides/notesSlide72.xml" ContentType="application/vnd.openxmlformats-officedocument.presentationml.notesSlide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61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50.xml" ContentType="application/vnd.openxmlformats-officedocument.presentationml.notesSlide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slides/slide109.xml" ContentType="application/vnd.openxmlformats-officedocument.presentationml.slide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notesSlides/notesSlide108.xml" ContentType="application/vnd.openxmlformats-officedocument.presentationml.notesSlide+xml"/>
  <Override PartName="/ppt/tags/tag299.xml" ContentType="application/vnd.openxmlformats-officedocument.presentationml.tags+xml"/>
  <Override PartName="/ppt/tags/tag304.xml" ContentType="application/vnd.openxmlformats-officedocument.presentationml.tags+xml"/>
  <Override PartName="/ppt/notesSlides/notesSlide119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notesSlides/notesSlide99.xml" ContentType="application/vnd.openxmlformats-officedocument.presentationml.notesSlide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tags/tag132.xml" ContentType="application/vnd.openxmlformats-officedocument.presentationml.tags+xml"/>
  <Override PartName="/ppt/notesSlides/notesSlide88.xml" ContentType="application/vnd.openxmlformats-officedocument.presentationml.notesSlide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notesSlides/notesSlide122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notesSlides/notesSlide55.xml" ContentType="application/vnd.openxmlformats-officedocument.presentationml.notesSlide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notesSlides/notesSlide100.xml" ContentType="application/vnd.openxmlformats-officedocument.presentationml.notesSlide+xml"/>
  <Override PartName="/ppt/tags/tag280.xml" ContentType="application/vnd.openxmlformats-officedocument.presentationml.tags+xml"/>
  <Override PartName="/ppt/notesSlides/notesSlide111.xml" ContentType="application/vnd.openxmlformats-officedocument.presentationml.notesSlide+xml"/>
  <Override PartName="/ppt/tags/tag291.xml" ContentType="application/vnd.openxmlformats-officedocument.presentationml.tags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tags/tag55.xml" ContentType="application/vnd.openxmlformats-officedocument.presentationml.tags+xml"/>
  <Override PartName="/ppt/notesSlides/notesSlide33.xml" ContentType="application/vnd.openxmlformats-officedocument.presentationml.notesSlide+xml"/>
  <Override PartName="/ppt/tags/tag159.xml" ContentType="application/vnd.openxmlformats-officedocument.presentationml.tags+xml"/>
  <Override PartName="/ppt/notesSlides/notesSlide80.xml" ContentType="application/vnd.openxmlformats-officedocument.presentationml.notesSlide+xml"/>
  <Override PartName="/ppt/tags/tag211.xml" ContentType="application/vnd.openxmlformats-officedocument.presentationml.tags+xml"/>
  <Override PartName="/ppt/tags/tag309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notesSlides/notesSlide127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notesSlides/notesSlide116.xml" ContentType="application/vnd.openxmlformats-officedocument.presentationml.notesSlide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tags/tag312.xml" ContentType="application/vnd.openxmlformats-officedocument.presentationml.tags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49.xml" ContentType="application/vnd.openxmlformats-officedocument.presentationml.notesSlide+xml"/>
  <Override PartName="/ppt/tags/tag227.xml" ContentType="application/vnd.openxmlformats-officedocument.presentationml.tags+xml"/>
  <Override PartName="/ppt/notesSlides/notesSlide96.xml" ContentType="application/vnd.openxmlformats-officedocument.presentationml.notesSlide+xml"/>
  <Override PartName="/ppt/tags/tag274.xml" ContentType="application/vnd.openxmlformats-officedocument.presentationml.tags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notesSlides/notesSlide74.xml" ContentType="application/vnd.openxmlformats-officedocument.presentationml.notesSlide+xml"/>
  <Override PartName="/ppt/tags/tag205.xml" ContentType="application/vnd.openxmlformats-officedocument.presentationml.tags+xml"/>
  <Override PartName="/ppt/tags/tag252.xml" ContentType="application/vnd.openxmlformats-officedocument.presentationml.tags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notesSlides/notesSlide52.xml" ContentType="application/vnd.openxmlformats-officedocument.presentationml.notesSlide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notesSlides/notesSlide30.xml" ContentType="application/vnd.openxmlformats-officedocument.presentationml.notesSlide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slides/slide99.xml" ContentType="application/vnd.openxmlformats-officedocument.presentationml.slide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tags/tag30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23.xml" ContentType="application/vnd.openxmlformats-officedocument.presentationml.tags+xml"/>
  <Override PartName="/ppt/notesSlides/notesSlide68.xml" ContentType="application/vnd.openxmlformats-officedocument.presentationml.notesSlide+xml"/>
  <Override PartName="/ppt/tags/tag170.xml" ContentType="application/vnd.openxmlformats-officedocument.presentationml.tags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notesSlides/notesSlide102.xml" ContentType="application/vnd.openxmlformats-officedocument.presentationml.notesSlide+xml"/>
  <Override PartName="/ppt/tags/tag293.xml" ContentType="application/vnd.openxmlformats-officedocument.presentationml.tags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tags/tag68.xml" ContentType="application/vnd.openxmlformats-officedocument.presentationml.tags+xml"/>
  <Override PartName="/ppt/notesSlides/notesSlide46.xml" ContentType="application/vnd.openxmlformats-officedocument.presentationml.notesSlide+xml"/>
  <Override PartName="/ppt/tags/tag224.xml" ContentType="application/vnd.openxmlformats-officedocument.presentationml.tags+xml"/>
  <Override PartName="/ppt/notesSlides/notesSlide93.xml" ContentType="application/vnd.openxmlformats-officedocument.presentationml.notesSlide+xml"/>
  <Override PartName="/ppt/tags/tag271.xml" ContentType="application/vnd.openxmlformats-officedocument.presentationml.tags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46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slides/slide119.xml" ContentType="application/vnd.openxmlformats-officedocument.presentationml.slide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slides/slide122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18.xml" ContentType="application/vnd.openxmlformats-officedocument.presentationml.tags+xml"/>
  <Override PartName="/ppt/tags/tag265.xml" ContentType="application/vnd.openxmlformats-officedocument.presentationml.tags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tags/tag87.xml" ContentType="application/vnd.openxmlformats-officedocument.presentationml.tags+xml"/>
  <Override PartName="/ppt/notesSlides/notesSlide65.xml" ContentType="application/vnd.openxmlformats-officedocument.presentationml.notesSlide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90.xml" ContentType="application/vnd.openxmlformats-officedocument.presentationml.notesSlide+xml"/>
  <Override PartName="/ppt/tags/tag319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22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61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notesSlides/notesSlide115.xml" ContentType="application/vnd.openxmlformats-officedocument.presentationml.notesSlide+xml"/>
  <Override PartName="/ppt/tags/tag300.xml" ContentType="application/vnd.openxmlformats-officedocument.presentationml.tags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tags/tag237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tags/tag59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84.xml" ContentType="application/vnd.openxmlformats-officedocument.presentationml.tags+xml"/>
  <Override PartName="/ppt/notesSlides/notesSlide62.xml" ContentType="application/vnd.openxmlformats-officedocument.presentationml.notesSlide+xml"/>
  <Override PartName="/ppt/tags/tag199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notesSlides/notesSlide40.xml" ContentType="application/vnd.openxmlformats-officedocument.presentationml.notesSlide+xml"/>
  <Override PartName="/ppt/tags/tag316.xml" ContentType="application/vnd.openxmlformats-officedocument.presentationml.tags+xml"/>
  <Override PartName="/ppt/notesSlides/notesSlide6.xml" ContentType="application/vnd.openxmlformats-officedocument.presentationml.notesSlide+xml"/>
  <Override PartName="/ppt/tags/tag40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notesSlides/notesSlide109.xml" ContentType="application/vnd.openxmlformats-officedocument.presentationml.notesSlide+xml"/>
  <Override PartName="/ppt/slides/slide87.xml" ContentType="application/vnd.openxmlformats-officedocument.presentationml.slide+xml"/>
  <Override PartName="/ppt/tags/tag133.xml" ContentType="application/vnd.openxmlformats-officedocument.presentationml.tags+xml"/>
  <Override PartName="/ppt/tags/tag180.xml" ContentType="application/vnd.openxmlformats-officedocument.presentationml.tags+xml"/>
  <Override PartName="/ppt/tags/tag278.xml" ContentType="application/vnd.openxmlformats-officedocument.presentationml.tags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tags/tag4.xml" ContentType="application/vnd.openxmlformats-officedocument.presentationml.tags+xml"/>
  <Override PartName="/ppt/tags/tag111.xml" ContentType="application/vnd.openxmlformats-officedocument.presentationml.tags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notesSlides/notesSlide56.xml" ContentType="application/vnd.openxmlformats-officedocument.presentationml.notesSlide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21.xml" ContentType="application/vnd.openxmlformats-officedocument.presentationml.slide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1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0"/>
  </p:notesMasterIdLst>
  <p:sldIdLst>
    <p:sldId id="256" r:id="rId2"/>
    <p:sldId id="257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423" r:id="rId28"/>
    <p:sldId id="532" r:id="rId29"/>
    <p:sldId id="425" r:id="rId30"/>
    <p:sldId id="426" r:id="rId31"/>
    <p:sldId id="428" r:id="rId32"/>
    <p:sldId id="533" r:id="rId33"/>
    <p:sldId id="429" r:id="rId34"/>
    <p:sldId id="430" r:id="rId35"/>
    <p:sldId id="431" r:id="rId36"/>
    <p:sldId id="5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45" r:id="rId48"/>
    <p:sldId id="446" r:id="rId49"/>
    <p:sldId id="447" r:id="rId50"/>
    <p:sldId id="448" r:id="rId51"/>
    <p:sldId id="449" r:id="rId52"/>
    <p:sldId id="451" r:id="rId53"/>
    <p:sldId id="452" r:id="rId54"/>
    <p:sldId id="454" r:id="rId55"/>
    <p:sldId id="455" r:id="rId56"/>
    <p:sldId id="456" r:id="rId57"/>
    <p:sldId id="457" r:id="rId58"/>
    <p:sldId id="458" r:id="rId59"/>
    <p:sldId id="459" r:id="rId60"/>
    <p:sldId id="460" r:id="rId61"/>
    <p:sldId id="461" r:id="rId62"/>
    <p:sldId id="462" r:id="rId63"/>
    <p:sldId id="464" r:id="rId64"/>
    <p:sldId id="465" r:id="rId65"/>
    <p:sldId id="467" r:id="rId66"/>
    <p:sldId id="469" r:id="rId67"/>
    <p:sldId id="471" r:id="rId68"/>
    <p:sldId id="472" r:id="rId69"/>
    <p:sldId id="473" r:id="rId70"/>
    <p:sldId id="474" r:id="rId71"/>
    <p:sldId id="475" r:id="rId72"/>
    <p:sldId id="476" r:id="rId73"/>
    <p:sldId id="477" r:id="rId74"/>
    <p:sldId id="478" r:id="rId75"/>
    <p:sldId id="479" r:id="rId76"/>
    <p:sldId id="480" r:id="rId77"/>
    <p:sldId id="481" r:id="rId78"/>
    <p:sldId id="482" r:id="rId79"/>
    <p:sldId id="483" r:id="rId80"/>
    <p:sldId id="484" r:id="rId81"/>
    <p:sldId id="485" r:id="rId82"/>
    <p:sldId id="486" r:id="rId83"/>
    <p:sldId id="487" r:id="rId84"/>
    <p:sldId id="488" r:id="rId85"/>
    <p:sldId id="489" r:id="rId86"/>
    <p:sldId id="490" r:id="rId87"/>
    <p:sldId id="491" r:id="rId88"/>
    <p:sldId id="492" r:id="rId89"/>
    <p:sldId id="493" r:id="rId90"/>
    <p:sldId id="494" r:id="rId91"/>
    <p:sldId id="495" r:id="rId92"/>
    <p:sldId id="496" r:id="rId93"/>
    <p:sldId id="497" r:id="rId94"/>
    <p:sldId id="498" r:id="rId95"/>
    <p:sldId id="499" r:id="rId96"/>
    <p:sldId id="536" r:id="rId97"/>
    <p:sldId id="501" r:id="rId98"/>
    <p:sldId id="502" r:id="rId99"/>
    <p:sldId id="503" r:id="rId100"/>
    <p:sldId id="504" r:id="rId101"/>
    <p:sldId id="537" r:id="rId102"/>
    <p:sldId id="505" r:id="rId103"/>
    <p:sldId id="506" r:id="rId104"/>
    <p:sldId id="507" r:id="rId105"/>
    <p:sldId id="508" r:id="rId106"/>
    <p:sldId id="509" r:id="rId107"/>
    <p:sldId id="511" r:id="rId108"/>
    <p:sldId id="510" r:id="rId109"/>
    <p:sldId id="512" r:id="rId110"/>
    <p:sldId id="513" r:id="rId111"/>
    <p:sldId id="514" r:id="rId112"/>
    <p:sldId id="515" r:id="rId113"/>
    <p:sldId id="516" r:id="rId114"/>
    <p:sldId id="517" r:id="rId115"/>
    <p:sldId id="518" r:id="rId116"/>
    <p:sldId id="519" r:id="rId117"/>
    <p:sldId id="520" r:id="rId118"/>
    <p:sldId id="521" r:id="rId119"/>
    <p:sldId id="522" r:id="rId120"/>
    <p:sldId id="523" r:id="rId121"/>
    <p:sldId id="524" r:id="rId122"/>
    <p:sldId id="525" r:id="rId123"/>
    <p:sldId id="526" r:id="rId124"/>
    <p:sldId id="527" r:id="rId125"/>
    <p:sldId id="538" r:id="rId126"/>
    <p:sldId id="529" r:id="rId127"/>
    <p:sldId id="530" r:id="rId128"/>
    <p:sldId id="531" r:id="rId1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0EF"/>
    <a:srgbClr val="32A6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94142" autoAdjust="0"/>
  </p:normalViewPr>
  <p:slideViewPr>
    <p:cSldViewPr>
      <p:cViewPr varScale="1">
        <p:scale>
          <a:sx n="79" d="100"/>
          <a:sy n="79" d="100"/>
        </p:scale>
        <p:origin x="-143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7E65D-A422-4C30-B3F0-AE1AD199FA59}" type="slidenum">
              <a:rPr lang="en-US" sz="120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A12898-5B80-4728-A62A-50D6A1DE6BF0}" type="slidenum">
              <a:rPr lang="en-US"/>
              <a:pPr/>
              <a:t>3</a:t>
            </a:fld>
            <a:endParaRPr lang="en-US"/>
          </a:p>
        </p:txBody>
      </p:sp>
      <p:sp>
        <p:nvSpPr>
          <p:cNvPr id="135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A02A9-81E7-4FC0-8A31-24B525F14208}" type="slidenum">
              <a:rPr lang="en-US"/>
              <a:pPr/>
              <a:t>4</a:t>
            </a:fld>
            <a:endParaRPr lang="en-US"/>
          </a:p>
        </p:txBody>
      </p:sp>
      <p:sp>
        <p:nvSpPr>
          <p:cNvPr id="135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DC739A-9C17-47CD-9F20-15742CBE6C74}" type="slidenum">
              <a:rPr lang="en-US"/>
              <a:pPr/>
              <a:t>5</a:t>
            </a:fld>
            <a:endParaRPr lang="en-US"/>
          </a:p>
        </p:txBody>
      </p:sp>
      <p:sp>
        <p:nvSpPr>
          <p:cNvPr id="135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46671D-A8C6-47B3-A75A-9352EA65CFB7}" type="slidenum">
              <a:rPr lang="en-US"/>
              <a:pPr/>
              <a:t>6</a:t>
            </a:fld>
            <a:endParaRPr lang="en-US"/>
          </a:p>
        </p:txBody>
      </p:sp>
      <p:sp>
        <p:nvSpPr>
          <p:cNvPr id="135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A1A6FD-BBE4-472C-9682-C83E0F98297A}" type="slidenum">
              <a:rPr lang="en-US"/>
              <a:pPr/>
              <a:t>7</a:t>
            </a:fld>
            <a:endParaRPr lang="en-US"/>
          </a:p>
        </p:txBody>
      </p:sp>
      <p:sp>
        <p:nvSpPr>
          <p:cNvPr id="135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5DF1D-A0E9-436D-A100-376B78C97228}" type="slidenum">
              <a:rPr lang="en-US"/>
              <a:pPr/>
              <a:t>8</a:t>
            </a:fld>
            <a:endParaRPr lang="en-US"/>
          </a:p>
        </p:txBody>
      </p:sp>
      <p:sp>
        <p:nvSpPr>
          <p:cNvPr id="136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125141-5B24-4BAE-9559-A86E56479F27}" type="slidenum">
              <a:rPr lang="en-US"/>
              <a:pPr/>
              <a:t>9</a:t>
            </a:fld>
            <a:endParaRPr lang="en-US"/>
          </a:p>
        </p:txBody>
      </p:sp>
      <p:sp>
        <p:nvSpPr>
          <p:cNvPr id="136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377D0-3401-4DB7-96DB-6B7BE03ABE96}" type="slidenum">
              <a:rPr lang="en-US"/>
              <a:pPr/>
              <a:t>10</a:t>
            </a:fld>
            <a:endParaRPr lang="en-US"/>
          </a:p>
        </p:txBody>
      </p:sp>
      <p:sp>
        <p:nvSpPr>
          <p:cNvPr id="136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5D2DB2-BA90-4463-B0A8-AE12B0A66EE8}" type="slidenum">
              <a:rPr lang="en-US"/>
              <a:pPr/>
              <a:t>11</a:t>
            </a:fld>
            <a:endParaRPr lang="en-US"/>
          </a:p>
        </p:txBody>
      </p:sp>
      <p:sp>
        <p:nvSpPr>
          <p:cNvPr id="136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6C829F-7ED2-40C6-BF34-D0B3FCC86EBA}" type="slidenum">
              <a:rPr lang="en-US"/>
              <a:pPr/>
              <a:t>12</a:t>
            </a:fld>
            <a:endParaRPr lang="en-US"/>
          </a:p>
        </p:txBody>
      </p:sp>
      <p:sp>
        <p:nvSpPr>
          <p:cNvPr id="136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1C4C82-1E05-4440-9F7E-6FAEB2EAAE75}" type="slidenum">
              <a:rPr lang="en-US"/>
              <a:pPr/>
              <a:t>13</a:t>
            </a:fld>
            <a:endParaRPr lang="en-US"/>
          </a:p>
        </p:txBody>
      </p:sp>
      <p:sp>
        <p:nvSpPr>
          <p:cNvPr id="136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22678-56B4-4083-93DF-293C377DC8BB}" type="slidenum">
              <a:rPr lang="en-US"/>
              <a:pPr/>
              <a:t>14</a:t>
            </a:fld>
            <a:endParaRPr lang="en-US"/>
          </a:p>
        </p:txBody>
      </p:sp>
      <p:sp>
        <p:nvSpPr>
          <p:cNvPr id="136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2405B-27BD-44F4-A341-1CD560017CD2}" type="slidenum">
              <a:rPr lang="en-US"/>
              <a:pPr/>
              <a:t>15</a:t>
            </a:fld>
            <a:endParaRPr lang="en-US"/>
          </a:p>
        </p:txBody>
      </p:sp>
      <p:sp>
        <p:nvSpPr>
          <p:cNvPr id="136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268C7-9330-4FF6-B88E-8F9390C46787}" type="slidenum">
              <a:rPr lang="en-US"/>
              <a:pPr/>
              <a:t>16</a:t>
            </a:fld>
            <a:endParaRPr lang="en-US"/>
          </a:p>
        </p:txBody>
      </p:sp>
      <p:sp>
        <p:nvSpPr>
          <p:cNvPr id="136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04A31-E7AA-49B9-AB13-6ACD4B3FFBA8}" type="slidenum">
              <a:rPr lang="en-US"/>
              <a:pPr/>
              <a:t>17</a:t>
            </a:fld>
            <a:endParaRPr lang="en-US"/>
          </a:p>
        </p:txBody>
      </p:sp>
      <p:sp>
        <p:nvSpPr>
          <p:cNvPr id="137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CE9A0-E7EE-465F-A9E2-2A09D0577B70}" type="slidenum">
              <a:rPr lang="en-US"/>
              <a:pPr/>
              <a:t>18</a:t>
            </a:fld>
            <a:endParaRPr lang="en-US"/>
          </a:p>
        </p:txBody>
      </p:sp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40A60-4161-4AA9-B4A0-BB2E25B9069F}" type="slidenum">
              <a:rPr lang="en-US"/>
              <a:pPr/>
              <a:t>19</a:t>
            </a:fld>
            <a:endParaRPr lang="en-US"/>
          </a:p>
        </p:txBody>
      </p:sp>
      <p:sp>
        <p:nvSpPr>
          <p:cNvPr id="137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0B36AC-B89B-4A9D-8A2F-8274ABA61DB6}" type="slidenum">
              <a:rPr lang="en-US"/>
              <a:pPr/>
              <a:t>20</a:t>
            </a:fld>
            <a:endParaRPr lang="en-US"/>
          </a:p>
        </p:txBody>
      </p:sp>
      <p:sp>
        <p:nvSpPr>
          <p:cNvPr id="137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59057C-BDDE-4681-B946-256AB01FDE58}" type="slidenum">
              <a:rPr lang="en-US"/>
              <a:pPr/>
              <a:t>21</a:t>
            </a:fld>
            <a:endParaRPr lang="en-US"/>
          </a:p>
        </p:txBody>
      </p:sp>
      <p:sp>
        <p:nvSpPr>
          <p:cNvPr id="137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028B51-CF9E-468C-84F0-CAC51ED7FFBF}" type="slidenum">
              <a:rPr lang="en-US"/>
              <a:pPr/>
              <a:t>22</a:t>
            </a:fld>
            <a:endParaRPr lang="en-US"/>
          </a:p>
        </p:txBody>
      </p:sp>
      <p:sp>
        <p:nvSpPr>
          <p:cNvPr id="137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4F61A6-2541-4277-A2F9-36E5595FA60B}" type="slidenum">
              <a:rPr lang="en-US"/>
              <a:pPr/>
              <a:t>23</a:t>
            </a:fld>
            <a:endParaRPr lang="en-US"/>
          </a:p>
        </p:txBody>
      </p:sp>
      <p:sp>
        <p:nvSpPr>
          <p:cNvPr id="137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3838E-1E82-43E4-B8DE-813DBE74A75D}" type="slidenum">
              <a:rPr lang="en-US"/>
              <a:pPr/>
              <a:t>24</a:t>
            </a:fld>
            <a:endParaRPr lang="en-US"/>
          </a:p>
        </p:txBody>
      </p:sp>
      <p:sp>
        <p:nvSpPr>
          <p:cNvPr id="137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9A03F2-2321-4F48-A899-1BD0031E880D}" type="slidenum">
              <a:rPr lang="en-US"/>
              <a:pPr/>
              <a:t>25</a:t>
            </a:fld>
            <a:endParaRPr lang="en-US"/>
          </a:p>
        </p:txBody>
      </p:sp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524AF9-8E72-4B4E-8C5A-1E1E37A3B6CF}" type="slidenum">
              <a:rPr lang="en-US"/>
              <a:pPr/>
              <a:t>26</a:t>
            </a:fld>
            <a:endParaRPr lang="en-US"/>
          </a:p>
        </p:txBody>
      </p:sp>
      <p:sp>
        <p:nvSpPr>
          <p:cNvPr id="137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994F5-F061-44A3-908C-7C3DEF08D5CA}" type="slidenum">
              <a:rPr lang="en-US"/>
              <a:pPr/>
              <a:t>27</a:t>
            </a:fld>
            <a:endParaRPr lang="en-US"/>
          </a:p>
        </p:txBody>
      </p:sp>
      <p:sp>
        <p:nvSpPr>
          <p:cNvPr id="138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11CED-087E-456E-A6A4-BC02949A7AE6}" type="slidenum">
              <a:rPr lang="en-US"/>
              <a:pPr/>
              <a:t>28</a:t>
            </a:fld>
            <a:endParaRPr lang="en-US"/>
          </a:p>
        </p:txBody>
      </p:sp>
      <p:sp>
        <p:nvSpPr>
          <p:cNvPr id="149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B11CED-087E-456E-A6A4-BC02949A7AE6}" type="slidenum">
              <a:rPr lang="en-US"/>
              <a:pPr/>
              <a:t>29</a:t>
            </a:fld>
            <a:endParaRPr lang="en-US"/>
          </a:p>
        </p:txBody>
      </p:sp>
      <p:sp>
        <p:nvSpPr>
          <p:cNvPr id="149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A920F2-DC38-4F6F-A77B-A47900AD3A10}" type="slidenum">
              <a:rPr lang="en-US"/>
              <a:pPr/>
              <a:t>30</a:t>
            </a:fld>
            <a:endParaRPr lang="en-US"/>
          </a:p>
        </p:txBody>
      </p:sp>
      <p:sp>
        <p:nvSpPr>
          <p:cNvPr id="138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7C84D-A971-4CF1-98EF-58C3F19EC904}" type="slidenum">
              <a:rPr lang="en-US"/>
              <a:pPr/>
              <a:t>31</a:t>
            </a:fld>
            <a:endParaRPr lang="en-US"/>
          </a:p>
        </p:txBody>
      </p:sp>
      <p:sp>
        <p:nvSpPr>
          <p:cNvPr id="149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7C84D-A971-4CF1-98EF-58C3F19EC904}" type="slidenum">
              <a:rPr lang="en-US"/>
              <a:pPr/>
              <a:t>32</a:t>
            </a:fld>
            <a:endParaRPr lang="en-US"/>
          </a:p>
        </p:txBody>
      </p:sp>
      <p:sp>
        <p:nvSpPr>
          <p:cNvPr id="149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9DE6C-94EB-4595-8F93-B562C19E80F3}" type="slidenum">
              <a:rPr lang="en-US"/>
              <a:pPr/>
              <a:t>33</a:t>
            </a:fld>
            <a:endParaRPr lang="en-US"/>
          </a:p>
        </p:txBody>
      </p:sp>
      <p:sp>
        <p:nvSpPr>
          <p:cNvPr id="153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116BC-9845-471E-87D1-5CAE8EC4FE68}" type="slidenum">
              <a:rPr lang="en-US"/>
              <a:pPr/>
              <a:t>34</a:t>
            </a:fld>
            <a:endParaRPr lang="en-US"/>
          </a:p>
        </p:txBody>
      </p:sp>
      <p:sp>
        <p:nvSpPr>
          <p:cNvPr id="138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AA932-E6E5-4D21-89D3-9B7F63FC33F5}" type="slidenum">
              <a:rPr lang="en-US"/>
              <a:pPr/>
              <a:t>35</a:t>
            </a:fld>
            <a:endParaRPr lang="en-US"/>
          </a:p>
        </p:txBody>
      </p:sp>
      <p:sp>
        <p:nvSpPr>
          <p:cNvPr id="138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A4D85A-B427-48AE-B378-B47345FE1CD1}" type="slidenum">
              <a:rPr lang="en-US"/>
              <a:pPr/>
              <a:t>36</a:t>
            </a:fld>
            <a:endParaRPr lang="en-US"/>
          </a:p>
        </p:txBody>
      </p:sp>
      <p:sp>
        <p:nvSpPr>
          <p:cNvPr id="150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892480-A986-40A2-BCD8-1F86C64961F0}" type="slidenum">
              <a:rPr lang="en-US"/>
              <a:pPr/>
              <a:t>37</a:t>
            </a:fld>
            <a:endParaRPr lang="en-US"/>
          </a:p>
        </p:txBody>
      </p:sp>
      <p:sp>
        <p:nvSpPr>
          <p:cNvPr id="150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8EF40-91B1-421E-92B6-E19FF298737A}" type="slidenum">
              <a:rPr lang="en-US"/>
              <a:pPr/>
              <a:t>38</a:t>
            </a:fld>
            <a:endParaRPr lang="en-US"/>
          </a:p>
        </p:txBody>
      </p:sp>
      <p:sp>
        <p:nvSpPr>
          <p:cNvPr id="139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8179E-AA07-44A3-8B05-F6226C0FBDE4}" type="slidenum">
              <a:rPr lang="en-US"/>
              <a:pPr/>
              <a:t>39</a:t>
            </a:fld>
            <a:endParaRPr lang="en-US"/>
          </a:p>
        </p:txBody>
      </p:sp>
      <p:sp>
        <p:nvSpPr>
          <p:cNvPr id="139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0D39A-A66A-40DB-8874-60674FBA9AB5}" type="slidenum">
              <a:rPr lang="en-US"/>
              <a:pPr/>
              <a:t>40</a:t>
            </a:fld>
            <a:endParaRPr lang="en-US"/>
          </a:p>
        </p:txBody>
      </p:sp>
      <p:sp>
        <p:nvSpPr>
          <p:cNvPr id="139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5CE023-FBA8-432C-927B-41A14ED06F98}" type="slidenum">
              <a:rPr lang="en-US"/>
              <a:pPr/>
              <a:t>41</a:t>
            </a:fld>
            <a:endParaRPr lang="en-US"/>
          </a:p>
        </p:txBody>
      </p:sp>
      <p:sp>
        <p:nvSpPr>
          <p:cNvPr id="139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0CE31-B9AB-4E8F-85BF-F6B5053178B4}" type="slidenum">
              <a:rPr lang="en-US"/>
              <a:pPr/>
              <a:t>42</a:t>
            </a:fld>
            <a:endParaRPr lang="en-US"/>
          </a:p>
        </p:txBody>
      </p:sp>
      <p:sp>
        <p:nvSpPr>
          <p:cNvPr id="139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76A372-B076-4BD4-8B6B-5EFE102C3D7C}" type="slidenum">
              <a:rPr lang="en-US"/>
              <a:pPr/>
              <a:t>43</a:t>
            </a:fld>
            <a:endParaRPr lang="en-US"/>
          </a:p>
        </p:txBody>
      </p:sp>
      <p:sp>
        <p:nvSpPr>
          <p:cNvPr id="139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C3CF00-53FD-4EC4-AA76-ED57C6ED0CE5}" type="slidenum">
              <a:rPr lang="en-US"/>
              <a:pPr/>
              <a:t>44</a:t>
            </a:fld>
            <a:endParaRPr lang="en-US"/>
          </a:p>
        </p:txBody>
      </p:sp>
      <p:sp>
        <p:nvSpPr>
          <p:cNvPr id="139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5C8C5-F143-4EF2-8770-B4CA20903ACA}" type="slidenum">
              <a:rPr lang="en-US"/>
              <a:pPr/>
              <a:t>45</a:t>
            </a:fld>
            <a:endParaRPr lang="en-US"/>
          </a:p>
        </p:txBody>
      </p:sp>
      <p:sp>
        <p:nvSpPr>
          <p:cNvPr id="140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102650-1280-436C-B31C-078740FDD024}" type="slidenum">
              <a:rPr lang="en-US"/>
              <a:pPr/>
              <a:t>46</a:t>
            </a:fld>
            <a:endParaRPr lang="en-US"/>
          </a:p>
        </p:txBody>
      </p:sp>
      <p:sp>
        <p:nvSpPr>
          <p:cNvPr id="140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5E55D-E1B3-4D24-BC5E-4AB59900FF09}" type="slidenum">
              <a:rPr lang="en-US"/>
              <a:pPr/>
              <a:t>47</a:t>
            </a:fld>
            <a:endParaRPr lang="en-US"/>
          </a:p>
        </p:txBody>
      </p:sp>
      <p:sp>
        <p:nvSpPr>
          <p:cNvPr id="140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81BB1-3957-41BF-B808-F5DC72124A2A}" type="slidenum">
              <a:rPr lang="en-US"/>
              <a:pPr/>
              <a:t>48</a:t>
            </a:fld>
            <a:endParaRPr lang="en-US"/>
          </a:p>
        </p:txBody>
      </p:sp>
      <p:sp>
        <p:nvSpPr>
          <p:cNvPr id="140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C3F9E9-4C7D-4C8C-B4A2-7798B431B1C8}" type="slidenum">
              <a:rPr lang="en-US"/>
              <a:pPr/>
              <a:t>49</a:t>
            </a:fld>
            <a:endParaRPr lang="en-US"/>
          </a:p>
        </p:txBody>
      </p:sp>
      <p:sp>
        <p:nvSpPr>
          <p:cNvPr id="140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976475-67CF-4992-815A-DD875D6A7AC4}" type="slidenum">
              <a:rPr lang="en-US"/>
              <a:pPr/>
              <a:t>50</a:t>
            </a:fld>
            <a:endParaRPr lang="en-US"/>
          </a:p>
        </p:txBody>
      </p:sp>
      <p:sp>
        <p:nvSpPr>
          <p:cNvPr id="140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6612F5-24BD-4EFD-9A6D-759B23633A65}" type="slidenum">
              <a:rPr lang="en-US"/>
              <a:pPr/>
              <a:t>51</a:t>
            </a:fld>
            <a:endParaRPr lang="en-US"/>
          </a:p>
        </p:txBody>
      </p:sp>
      <p:sp>
        <p:nvSpPr>
          <p:cNvPr id="140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490720-7D24-47BC-B4CC-ADBEC2621C87}" type="slidenum">
              <a:rPr lang="en-US"/>
              <a:pPr/>
              <a:t>52</a:t>
            </a:fld>
            <a:endParaRPr lang="en-US"/>
          </a:p>
        </p:txBody>
      </p:sp>
      <p:sp>
        <p:nvSpPr>
          <p:cNvPr id="151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27CD3-8663-475F-9C54-7E46CC622A44}" type="slidenum">
              <a:rPr lang="en-US"/>
              <a:pPr/>
              <a:t>53</a:t>
            </a:fld>
            <a:endParaRPr lang="en-US"/>
          </a:p>
        </p:txBody>
      </p:sp>
      <p:sp>
        <p:nvSpPr>
          <p:cNvPr id="141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873AFB-06D8-44D8-869F-85B0E026D068}" type="slidenum">
              <a:rPr lang="en-US"/>
              <a:pPr/>
              <a:t>54</a:t>
            </a:fld>
            <a:endParaRPr lang="en-US"/>
          </a:p>
        </p:txBody>
      </p:sp>
      <p:sp>
        <p:nvSpPr>
          <p:cNvPr id="151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8E4369-C59B-4132-AEF9-B908C8515B57}" type="slidenum">
              <a:rPr lang="en-US"/>
              <a:pPr/>
              <a:t>55</a:t>
            </a:fld>
            <a:endParaRPr lang="en-US"/>
          </a:p>
        </p:txBody>
      </p:sp>
      <p:sp>
        <p:nvSpPr>
          <p:cNvPr id="141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2A29C2-1754-4C70-A74F-89D7AF981303}" type="slidenum">
              <a:rPr lang="en-US"/>
              <a:pPr/>
              <a:t>56</a:t>
            </a:fld>
            <a:endParaRPr lang="en-US"/>
          </a:p>
        </p:txBody>
      </p:sp>
      <p:sp>
        <p:nvSpPr>
          <p:cNvPr id="141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7E090C-9127-4D69-BD1F-73F10E6BFF94}" type="slidenum">
              <a:rPr lang="en-US"/>
              <a:pPr/>
              <a:t>57</a:t>
            </a:fld>
            <a:endParaRPr lang="en-US"/>
          </a:p>
        </p:txBody>
      </p:sp>
      <p:sp>
        <p:nvSpPr>
          <p:cNvPr id="141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D43E8E-3198-4483-8CE5-D7EA68858CBD}" type="slidenum">
              <a:rPr lang="en-US"/>
              <a:pPr/>
              <a:t>58</a:t>
            </a:fld>
            <a:endParaRPr lang="en-US"/>
          </a:p>
        </p:txBody>
      </p:sp>
      <p:sp>
        <p:nvSpPr>
          <p:cNvPr id="141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7937B-67E4-4A18-8020-062B046C5AE8}" type="slidenum">
              <a:rPr lang="en-US"/>
              <a:pPr/>
              <a:t>59</a:t>
            </a:fld>
            <a:endParaRPr lang="en-US"/>
          </a:p>
        </p:txBody>
      </p:sp>
      <p:sp>
        <p:nvSpPr>
          <p:cNvPr id="141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00EB5-F414-42B8-9E69-B057DE5BC989}" type="slidenum">
              <a:rPr lang="en-US"/>
              <a:pPr/>
              <a:t>60</a:t>
            </a:fld>
            <a:endParaRPr lang="en-US"/>
          </a:p>
        </p:txBody>
      </p:sp>
      <p:sp>
        <p:nvSpPr>
          <p:cNvPr id="142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349C43-1199-4F71-BC7B-6A4E9346E921}" type="slidenum">
              <a:rPr lang="en-US"/>
              <a:pPr/>
              <a:t>61</a:t>
            </a:fld>
            <a:endParaRPr lang="en-US"/>
          </a:p>
        </p:txBody>
      </p:sp>
      <p:sp>
        <p:nvSpPr>
          <p:cNvPr id="151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E1A18-7F52-4A81-B492-26613CD9EBDF}" type="slidenum">
              <a:rPr lang="en-US"/>
              <a:pPr/>
              <a:t>62</a:t>
            </a:fld>
            <a:endParaRPr lang="en-US"/>
          </a:p>
        </p:txBody>
      </p:sp>
      <p:sp>
        <p:nvSpPr>
          <p:cNvPr id="142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817798-D3EE-48B6-AB9B-E3071B702F06}" type="slidenum">
              <a:rPr lang="en-US"/>
              <a:pPr/>
              <a:t>63</a:t>
            </a:fld>
            <a:endParaRPr lang="en-US"/>
          </a:p>
        </p:txBody>
      </p:sp>
      <p:sp>
        <p:nvSpPr>
          <p:cNvPr id="152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F48B08-792C-4BB4-9021-8F53B11D9C7E}" type="slidenum">
              <a:rPr lang="en-US"/>
              <a:pPr/>
              <a:t>64</a:t>
            </a:fld>
            <a:endParaRPr lang="en-US"/>
          </a:p>
        </p:txBody>
      </p:sp>
      <p:sp>
        <p:nvSpPr>
          <p:cNvPr id="142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2CE4E-D4E8-4018-AB00-F83A89CFFEF1}" type="slidenum">
              <a:rPr lang="en-US"/>
              <a:pPr/>
              <a:t>65</a:t>
            </a:fld>
            <a:endParaRPr lang="en-US"/>
          </a:p>
        </p:txBody>
      </p:sp>
      <p:sp>
        <p:nvSpPr>
          <p:cNvPr id="152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A6CD9A-0FD0-4841-981D-F74740CD1FBE}" type="slidenum">
              <a:rPr lang="en-US"/>
              <a:pPr/>
              <a:t>66</a:t>
            </a:fld>
            <a:endParaRPr lang="en-US"/>
          </a:p>
        </p:txBody>
      </p:sp>
      <p:sp>
        <p:nvSpPr>
          <p:cNvPr id="150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AB241-4624-4805-B92C-889AAA23DCA3}" type="slidenum">
              <a:rPr lang="en-US"/>
              <a:pPr/>
              <a:t>67</a:t>
            </a:fld>
            <a:endParaRPr lang="en-US"/>
          </a:p>
        </p:txBody>
      </p:sp>
      <p:sp>
        <p:nvSpPr>
          <p:cNvPr id="151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D19199-2BA6-44F8-9B63-5818E3605CC8}" type="slidenum">
              <a:rPr lang="en-US"/>
              <a:pPr/>
              <a:t>68</a:t>
            </a:fld>
            <a:endParaRPr lang="en-US"/>
          </a:p>
        </p:txBody>
      </p:sp>
      <p:sp>
        <p:nvSpPr>
          <p:cNvPr id="150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475EFB-AF6B-42D6-BF33-9B8AFEE1E3AD}" type="slidenum">
              <a:rPr lang="en-US"/>
              <a:pPr/>
              <a:t>69</a:t>
            </a:fld>
            <a:endParaRPr lang="en-US"/>
          </a:p>
        </p:txBody>
      </p:sp>
      <p:sp>
        <p:nvSpPr>
          <p:cNvPr id="142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82694D-31F9-4D20-B041-DD5A132283FB}" type="slidenum">
              <a:rPr lang="en-US"/>
              <a:pPr/>
              <a:t>70</a:t>
            </a:fld>
            <a:endParaRPr lang="en-US"/>
          </a:p>
        </p:txBody>
      </p:sp>
      <p:sp>
        <p:nvSpPr>
          <p:cNvPr id="142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13C2A-3FE9-4C28-9AA5-0A2689172120}" type="slidenum">
              <a:rPr lang="en-US"/>
              <a:pPr/>
              <a:t>71</a:t>
            </a:fld>
            <a:endParaRPr lang="en-US"/>
          </a:p>
        </p:txBody>
      </p:sp>
      <p:sp>
        <p:nvSpPr>
          <p:cNvPr id="142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1C497D-BAAF-4663-94BD-869D41A91B61}" type="slidenum">
              <a:rPr lang="en-US"/>
              <a:pPr/>
              <a:t>72</a:t>
            </a:fld>
            <a:endParaRPr lang="en-US"/>
          </a:p>
        </p:txBody>
      </p:sp>
      <p:sp>
        <p:nvSpPr>
          <p:cNvPr id="143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C6BCA3-1859-43AB-8F11-EED879A75AE8}" type="slidenum">
              <a:rPr lang="en-US"/>
              <a:pPr/>
              <a:t>73</a:t>
            </a:fld>
            <a:endParaRPr lang="en-US"/>
          </a:p>
        </p:txBody>
      </p:sp>
      <p:sp>
        <p:nvSpPr>
          <p:cNvPr id="143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1E2FF9-E030-419D-B53F-CD75372687CF}" type="slidenum">
              <a:rPr lang="en-US"/>
              <a:pPr/>
              <a:t>74</a:t>
            </a:fld>
            <a:endParaRPr lang="en-US"/>
          </a:p>
        </p:txBody>
      </p:sp>
      <p:sp>
        <p:nvSpPr>
          <p:cNvPr id="143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3ACA88-61E7-4A1A-9B15-4E2D88276536}" type="slidenum">
              <a:rPr lang="en-US"/>
              <a:pPr/>
              <a:t>75</a:t>
            </a:fld>
            <a:endParaRPr lang="en-US"/>
          </a:p>
        </p:txBody>
      </p:sp>
      <p:sp>
        <p:nvSpPr>
          <p:cNvPr id="143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54DEA3-25D5-4603-B984-4A488CC8E538}" type="slidenum">
              <a:rPr lang="en-US"/>
              <a:pPr/>
              <a:t>76</a:t>
            </a:fld>
            <a:endParaRPr lang="en-US"/>
          </a:p>
        </p:txBody>
      </p:sp>
      <p:sp>
        <p:nvSpPr>
          <p:cNvPr id="143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566E8A-C797-4C9B-9D3A-7827445D777A}" type="slidenum">
              <a:rPr lang="en-US"/>
              <a:pPr/>
              <a:t>77</a:t>
            </a:fld>
            <a:endParaRPr lang="en-US"/>
          </a:p>
        </p:txBody>
      </p:sp>
      <p:sp>
        <p:nvSpPr>
          <p:cNvPr id="143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4D43F-D11A-439E-A2E3-AE659895A2EF}" type="slidenum">
              <a:rPr lang="en-US"/>
              <a:pPr/>
              <a:t>78</a:t>
            </a:fld>
            <a:endParaRPr lang="en-US"/>
          </a:p>
        </p:txBody>
      </p:sp>
      <p:sp>
        <p:nvSpPr>
          <p:cNvPr id="143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3316F-328F-418C-A7E2-87315872C0A5}" type="slidenum">
              <a:rPr lang="en-US"/>
              <a:pPr/>
              <a:t>79</a:t>
            </a:fld>
            <a:endParaRPr lang="en-US"/>
          </a:p>
        </p:txBody>
      </p:sp>
      <p:sp>
        <p:nvSpPr>
          <p:cNvPr id="143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BD0BD1-CD86-4E00-AFFB-63A734364820}" type="slidenum">
              <a:rPr lang="en-US"/>
              <a:pPr/>
              <a:t>80</a:t>
            </a:fld>
            <a:endParaRPr lang="en-US"/>
          </a:p>
        </p:txBody>
      </p:sp>
      <p:sp>
        <p:nvSpPr>
          <p:cNvPr id="152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AA0542-134F-4852-BDAD-DE7B33690EED}" type="slidenum">
              <a:rPr lang="en-US"/>
              <a:pPr/>
              <a:t>81</a:t>
            </a:fld>
            <a:endParaRPr lang="en-US"/>
          </a:p>
        </p:txBody>
      </p:sp>
      <p:sp>
        <p:nvSpPr>
          <p:cNvPr id="143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D2598-CECF-4725-8E73-E6498698778A}" type="slidenum">
              <a:rPr lang="en-US"/>
              <a:pPr/>
              <a:t>82</a:t>
            </a:fld>
            <a:endParaRPr lang="en-US"/>
          </a:p>
        </p:txBody>
      </p:sp>
      <p:sp>
        <p:nvSpPr>
          <p:cNvPr id="144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85B7C-AE28-4ABF-BE59-E2307A14CF19}" type="slidenum">
              <a:rPr lang="en-US"/>
              <a:pPr/>
              <a:t>83</a:t>
            </a:fld>
            <a:endParaRPr lang="en-US"/>
          </a:p>
        </p:txBody>
      </p:sp>
      <p:sp>
        <p:nvSpPr>
          <p:cNvPr id="144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44F83D-A788-465D-8F6C-62F60A745528}" type="slidenum">
              <a:rPr lang="en-US"/>
              <a:pPr/>
              <a:t>84</a:t>
            </a:fld>
            <a:endParaRPr lang="en-US"/>
          </a:p>
        </p:txBody>
      </p:sp>
      <p:sp>
        <p:nvSpPr>
          <p:cNvPr id="144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32D8E-8CD6-4B81-97F7-5F8D03F2A0A0}" type="slidenum">
              <a:rPr lang="en-US"/>
              <a:pPr/>
              <a:t>85</a:t>
            </a:fld>
            <a:endParaRPr lang="en-US"/>
          </a:p>
        </p:txBody>
      </p:sp>
      <p:sp>
        <p:nvSpPr>
          <p:cNvPr id="144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58592-DAED-4876-A72F-034A0267A593}" type="slidenum">
              <a:rPr lang="en-US"/>
              <a:pPr/>
              <a:t>86</a:t>
            </a:fld>
            <a:endParaRPr lang="en-US"/>
          </a:p>
        </p:txBody>
      </p:sp>
      <p:sp>
        <p:nvSpPr>
          <p:cNvPr id="144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C8A15-5C55-4C19-A80A-2C645E237EC7}" type="slidenum">
              <a:rPr lang="en-US"/>
              <a:pPr/>
              <a:t>87</a:t>
            </a:fld>
            <a:endParaRPr lang="en-US"/>
          </a:p>
        </p:txBody>
      </p:sp>
      <p:sp>
        <p:nvSpPr>
          <p:cNvPr id="144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BB637E-3FF7-41F8-95B0-D3B7E8B88F14}" type="slidenum">
              <a:rPr lang="en-US"/>
              <a:pPr/>
              <a:t>88</a:t>
            </a:fld>
            <a:endParaRPr lang="en-US"/>
          </a:p>
        </p:txBody>
      </p:sp>
      <p:sp>
        <p:nvSpPr>
          <p:cNvPr id="144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4D39D0-D4B0-4B8C-A8B4-DE8BCCF45BB8}" type="slidenum">
              <a:rPr lang="en-US"/>
              <a:pPr/>
              <a:t>89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43F203-F709-4960-A969-872A2BAAFE69}" type="slidenum">
              <a:rPr lang="en-US"/>
              <a:pPr/>
              <a:t>90</a:t>
            </a:fld>
            <a:endParaRPr lang="en-US"/>
          </a:p>
        </p:txBody>
      </p:sp>
      <p:sp>
        <p:nvSpPr>
          <p:cNvPr id="144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4698CA-D6BC-41F2-A1B8-7182405279B1}" type="slidenum">
              <a:rPr lang="en-US"/>
              <a:pPr/>
              <a:t>91</a:t>
            </a:fld>
            <a:endParaRPr lang="en-US"/>
          </a:p>
        </p:txBody>
      </p:sp>
      <p:sp>
        <p:nvSpPr>
          <p:cNvPr id="144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9A9FA-A004-47EE-B412-8DE89CB4D3B3}" type="slidenum">
              <a:rPr lang="en-US"/>
              <a:pPr/>
              <a:t>92</a:t>
            </a:fld>
            <a:endParaRPr lang="en-US"/>
          </a:p>
        </p:txBody>
      </p:sp>
      <p:sp>
        <p:nvSpPr>
          <p:cNvPr id="145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5B29BC-53BE-4854-9FA4-43C191B99F90}" type="slidenum">
              <a:rPr lang="en-US"/>
              <a:pPr/>
              <a:t>93</a:t>
            </a:fld>
            <a:endParaRPr lang="en-US"/>
          </a:p>
        </p:txBody>
      </p:sp>
      <p:sp>
        <p:nvSpPr>
          <p:cNvPr id="145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5A5EB-E028-4EAE-92E1-035091BEBA5E}" type="slidenum">
              <a:rPr lang="en-US"/>
              <a:pPr/>
              <a:t>94</a:t>
            </a:fld>
            <a:endParaRPr lang="en-US"/>
          </a:p>
        </p:txBody>
      </p:sp>
      <p:sp>
        <p:nvSpPr>
          <p:cNvPr id="145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C5325-BD0A-4DE7-8C01-F5B129B4F7C0}" type="slidenum">
              <a:rPr lang="en-US"/>
              <a:pPr/>
              <a:t>95</a:t>
            </a:fld>
            <a:endParaRPr lang="en-US"/>
          </a:p>
        </p:txBody>
      </p:sp>
      <p:sp>
        <p:nvSpPr>
          <p:cNvPr id="153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8793D-B5D1-4153-AB60-8BAB3035712A}" type="slidenum">
              <a:rPr lang="en-US"/>
              <a:pPr/>
              <a:t>96</a:t>
            </a:fld>
            <a:endParaRPr lang="en-US"/>
          </a:p>
        </p:txBody>
      </p:sp>
      <p:sp>
        <p:nvSpPr>
          <p:cNvPr id="145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8793D-B5D1-4153-AB60-8BAB3035712A}" type="slidenum">
              <a:rPr lang="en-US"/>
              <a:pPr/>
              <a:t>97</a:t>
            </a:fld>
            <a:endParaRPr lang="en-US"/>
          </a:p>
        </p:txBody>
      </p:sp>
      <p:sp>
        <p:nvSpPr>
          <p:cNvPr id="145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384BA1-219F-4B11-A353-85AD5E96ACFB}" type="slidenum">
              <a:rPr lang="en-US"/>
              <a:pPr/>
              <a:t>98</a:t>
            </a:fld>
            <a:endParaRPr lang="en-US"/>
          </a:p>
        </p:txBody>
      </p:sp>
      <p:sp>
        <p:nvSpPr>
          <p:cNvPr id="145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9BE6B2-1B9C-4B23-AF73-FDB55FF9BE0C}" type="slidenum">
              <a:rPr lang="en-US"/>
              <a:pPr/>
              <a:t>99</a:t>
            </a:fld>
            <a:endParaRPr lang="en-US"/>
          </a:p>
        </p:txBody>
      </p:sp>
      <p:sp>
        <p:nvSpPr>
          <p:cNvPr id="145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8361B8-36CE-4106-9A9C-35C780634501}" type="slidenum">
              <a:rPr lang="en-US"/>
              <a:pPr/>
              <a:t>100</a:t>
            </a:fld>
            <a:endParaRPr lang="en-US"/>
          </a:p>
        </p:txBody>
      </p:sp>
      <p:sp>
        <p:nvSpPr>
          <p:cNvPr id="145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8361B8-36CE-4106-9A9C-35C780634501}" type="slidenum">
              <a:rPr lang="en-US"/>
              <a:pPr/>
              <a:t>101</a:t>
            </a:fld>
            <a:endParaRPr lang="en-US"/>
          </a:p>
        </p:txBody>
      </p:sp>
      <p:sp>
        <p:nvSpPr>
          <p:cNvPr id="145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19D20-0457-482E-9A4E-BCB05FD318B1}" type="slidenum">
              <a:rPr lang="en-US"/>
              <a:pPr/>
              <a:t>102</a:t>
            </a:fld>
            <a:endParaRPr lang="en-US"/>
          </a:p>
        </p:txBody>
      </p:sp>
      <p:sp>
        <p:nvSpPr>
          <p:cNvPr id="145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B668EB-63C5-4C76-A281-58379F203D36}" type="slidenum">
              <a:rPr lang="en-US"/>
              <a:pPr/>
              <a:t>103</a:t>
            </a:fld>
            <a:endParaRPr lang="en-US"/>
          </a:p>
        </p:txBody>
      </p:sp>
      <p:sp>
        <p:nvSpPr>
          <p:cNvPr id="146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A051F-ABB8-465D-8C47-801C5CA8FF4F}" type="slidenum">
              <a:rPr lang="en-US"/>
              <a:pPr/>
              <a:t>104</a:t>
            </a:fld>
            <a:endParaRPr lang="en-US"/>
          </a:p>
        </p:txBody>
      </p:sp>
      <p:sp>
        <p:nvSpPr>
          <p:cNvPr id="146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93C0D3-DFD6-4E09-8B48-6E05B8829C9D}" type="slidenum">
              <a:rPr lang="en-US"/>
              <a:pPr/>
              <a:t>105</a:t>
            </a:fld>
            <a:endParaRPr lang="en-US"/>
          </a:p>
        </p:txBody>
      </p:sp>
      <p:sp>
        <p:nvSpPr>
          <p:cNvPr id="146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1EB2C-279C-4F34-984B-EA4531D881C7}" type="slidenum">
              <a:rPr lang="en-US"/>
              <a:pPr/>
              <a:t>106</a:t>
            </a:fld>
            <a:endParaRPr lang="en-US"/>
          </a:p>
        </p:txBody>
      </p:sp>
      <p:sp>
        <p:nvSpPr>
          <p:cNvPr id="146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8024C6-87C7-4242-B183-695331F6F3C8}" type="slidenum">
              <a:rPr lang="en-US"/>
              <a:pPr/>
              <a:t>107</a:t>
            </a:fld>
            <a:endParaRPr lang="en-US"/>
          </a:p>
        </p:txBody>
      </p:sp>
      <p:sp>
        <p:nvSpPr>
          <p:cNvPr id="146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AFCA00-4BD3-4213-A01B-A64121EFA4E8}" type="slidenum">
              <a:rPr lang="en-US"/>
              <a:pPr/>
              <a:t>108</a:t>
            </a:fld>
            <a:endParaRPr lang="en-US"/>
          </a:p>
        </p:txBody>
      </p:sp>
      <p:sp>
        <p:nvSpPr>
          <p:cNvPr id="146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A5F79E-BEBA-4CA0-97A4-7B0A9455AC73}" type="slidenum">
              <a:rPr lang="en-US"/>
              <a:pPr/>
              <a:t>109</a:t>
            </a:fld>
            <a:endParaRPr lang="en-US"/>
          </a:p>
        </p:txBody>
      </p:sp>
      <p:sp>
        <p:nvSpPr>
          <p:cNvPr id="146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0913E8-79FF-4AEB-9A75-85C49707BFC6}" type="slidenum">
              <a:rPr lang="en-US"/>
              <a:pPr/>
              <a:t>110</a:t>
            </a:fld>
            <a:endParaRPr lang="en-US"/>
          </a:p>
        </p:txBody>
      </p:sp>
      <p:sp>
        <p:nvSpPr>
          <p:cNvPr id="146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9B68F-BB09-412A-8618-FB1FAAD0AAC3}" type="slidenum">
              <a:rPr lang="en-US"/>
              <a:pPr/>
              <a:t>111</a:t>
            </a:fld>
            <a:endParaRPr lang="en-US"/>
          </a:p>
        </p:txBody>
      </p:sp>
      <p:sp>
        <p:nvSpPr>
          <p:cNvPr id="147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57A0A-9F8C-4737-A3F9-0D72E38FF074}" type="slidenum">
              <a:rPr lang="en-US"/>
              <a:pPr/>
              <a:t>112</a:t>
            </a:fld>
            <a:endParaRPr lang="en-US"/>
          </a:p>
        </p:txBody>
      </p:sp>
      <p:sp>
        <p:nvSpPr>
          <p:cNvPr id="147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DC253-3114-42E5-87D4-56BA4E1EA771}" type="slidenum">
              <a:rPr lang="en-US"/>
              <a:pPr/>
              <a:t>113</a:t>
            </a:fld>
            <a:endParaRPr lang="en-US"/>
          </a:p>
        </p:txBody>
      </p:sp>
      <p:sp>
        <p:nvSpPr>
          <p:cNvPr id="147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5577E-5C37-4CC8-9CB9-BF0367170214}" type="slidenum">
              <a:rPr lang="en-US"/>
              <a:pPr/>
              <a:t>114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F70ACA-11B1-4E66-8D91-C65B08C616C7}" type="slidenum">
              <a:rPr lang="en-US"/>
              <a:pPr/>
              <a:t>115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530B4-8073-4B12-B94F-3C40EBFDFC48}" type="slidenum">
              <a:rPr lang="en-US"/>
              <a:pPr/>
              <a:t>116</a:t>
            </a:fld>
            <a:endParaRPr lang="en-US"/>
          </a:p>
        </p:txBody>
      </p:sp>
      <p:sp>
        <p:nvSpPr>
          <p:cNvPr id="147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6A2C7-0542-4912-85FB-E8455F8251AB}" type="slidenum">
              <a:rPr lang="en-US"/>
              <a:pPr/>
              <a:t>117</a:t>
            </a:fld>
            <a:endParaRPr lang="en-US"/>
          </a:p>
        </p:txBody>
      </p:sp>
      <p:sp>
        <p:nvSpPr>
          <p:cNvPr id="147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00B824-E040-4414-AF7F-ED074F5F8E71}" type="slidenum">
              <a:rPr lang="en-US"/>
              <a:pPr/>
              <a:t>118</a:t>
            </a:fld>
            <a:endParaRPr lang="en-US"/>
          </a:p>
        </p:txBody>
      </p:sp>
      <p:sp>
        <p:nvSpPr>
          <p:cNvPr id="147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97CEA-9E85-442A-887F-380AD7765851}" type="slidenum">
              <a:rPr lang="en-US"/>
              <a:pPr/>
              <a:t>119</a:t>
            </a:fld>
            <a:endParaRPr lang="en-US"/>
          </a:p>
        </p:txBody>
      </p:sp>
      <p:sp>
        <p:nvSpPr>
          <p:cNvPr id="147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764D62-7399-4839-AD1B-04006C7C3824}" type="slidenum">
              <a:rPr lang="en-US"/>
              <a:pPr/>
              <a:t>120</a:t>
            </a:fld>
            <a:endParaRPr lang="en-US"/>
          </a:p>
        </p:txBody>
      </p:sp>
      <p:sp>
        <p:nvSpPr>
          <p:cNvPr id="147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CF946A-6720-4E28-BFD2-C4DA39E14602}" type="slidenum">
              <a:rPr lang="en-US"/>
              <a:pPr/>
              <a:t>121</a:t>
            </a:fld>
            <a:endParaRPr lang="en-US"/>
          </a:p>
        </p:txBody>
      </p:sp>
      <p:sp>
        <p:nvSpPr>
          <p:cNvPr id="148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5B3889-2A1B-49B7-8B85-F923DE23B8C1}" type="slidenum">
              <a:rPr lang="en-US"/>
              <a:pPr/>
              <a:t>122</a:t>
            </a:fld>
            <a:endParaRPr lang="en-US"/>
          </a:p>
        </p:txBody>
      </p:sp>
      <p:sp>
        <p:nvSpPr>
          <p:cNvPr id="148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CA80EE-7CC1-4E39-B7FE-BA4CE30C8D0D}" type="slidenum">
              <a:rPr lang="en-US"/>
              <a:pPr/>
              <a:t>123</a:t>
            </a:fld>
            <a:endParaRPr lang="en-US"/>
          </a:p>
        </p:txBody>
      </p:sp>
      <p:sp>
        <p:nvSpPr>
          <p:cNvPr id="148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C42F8F-B3B4-4541-A719-73EBA94EF251}" type="slidenum">
              <a:rPr lang="en-US"/>
              <a:pPr/>
              <a:t>124</a:t>
            </a:fld>
            <a:endParaRPr lang="en-US"/>
          </a:p>
        </p:txBody>
      </p:sp>
      <p:sp>
        <p:nvSpPr>
          <p:cNvPr id="148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C42F8F-B3B4-4541-A719-73EBA94EF251}" type="slidenum">
              <a:rPr lang="en-US"/>
              <a:pPr/>
              <a:t>125</a:t>
            </a:fld>
            <a:endParaRPr lang="en-US"/>
          </a:p>
        </p:txBody>
      </p:sp>
      <p:sp>
        <p:nvSpPr>
          <p:cNvPr id="148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9B4C39-5F56-48D1-B818-B0BD6B2512E3}" type="slidenum">
              <a:rPr lang="en-US"/>
              <a:pPr/>
              <a:t>126</a:t>
            </a:fld>
            <a:endParaRPr lang="en-US"/>
          </a:p>
        </p:txBody>
      </p:sp>
      <p:sp>
        <p:nvSpPr>
          <p:cNvPr id="148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3AF8E-FB36-42C1-9FD0-E0CF2B653514}" type="slidenum">
              <a:rPr lang="en-US"/>
              <a:pPr/>
              <a:t>127</a:t>
            </a:fld>
            <a:endParaRPr lang="en-US"/>
          </a:p>
        </p:txBody>
      </p:sp>
      <p:sp>
        <p:nvSpPr>
          <p:cNvPr id="148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138E7A-87EA-49C2-97C7-D8E400A9FFA8}" type="slidenum">
              <a:rPr lang="en-US"/>
              <a:pPr/>
              <a:t>128</a:t>
            </a:fld>
            <a:endParaRPr lang="en-US"/>
          </a:p>
        </p:txBody>
      </p:sp>
      <p:sp>
        <p:nvSpPr>
          <p:cNvPr id="14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7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871516" y="2870780"/>
            <a:ext cx="6512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MICROArchitecture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7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870778" y="2870780"/>
            <a:ext cx="6512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MICROArchitecture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12C447-90FA-420C-B74C-1A635C444937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642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E7ED6BBA-2425-4A43-B586-383F2BB07C4C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01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3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DCC2DC-EBCD-44EE-92DB-9C06DDE632FD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346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1-&lt;</a:t>
            </a:r>
            <a:fld id="{B4FEF99E-A19F-4A0B-A62E-3729EECDD90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950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9F7ADD3E-E1D6-46D5-BCAD-B4AEBA813F75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76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oleObject" Target="../embeddings/oleObject13.bin"/><Relationship Id="rId2" Type="http://schemas.openxmlformats.org/officeDocument/2006/relationships/tags" Target="../tags/tag19.xml"/><Relationship Id="rId1" Type="http://schemas.openxmlformats.org/officeDocument/2006/relationships/vmlDrawing" Target="../drawings/vmlDrawing13.v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tags" Target="../tags/tag31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6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oleObject" Target="../embeddings/oleObject18.bin"/><Relationship Id="rId2" Type="http://schemas.openxmlformats.org/officeDocument/2006/relationships/tags" Target="../tags/tag38.xml"/><Relationship Id="rId1" Type="http://schemas.openxmlformats.org/officeDocument/2006/relationships/vmlDrawing" Target="../drawings/vmlDrawing18.v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9.bin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59.xml"/><Relationship Id="rId1" Type="http://schemas.openxmlformats.org/officeDocument/2006/relationships/vmlDrawing" Target="../drawings/vmlDrawing20.vm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1.bin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oleObject" Target="../embeddings/oleObject22.bin"/><Relationship Id="rId2" Type="http://schemas.openxmlformats.org/officeDocument/2006/relationships/tags" Target="../tags/tag75.xml"/><Relationship Id="rId1" Type="http://schemas.openxmlformats.org/officeDocument/2006/relationships/vmlDrawing" Target="../drawings/vmlDrawing22.vml"/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oleObject" Target="../embeddings/oleObject23.bin"/><Relationship Id="rId2" Type="http://schemas.openxmlformats.org/officeDocument/2006/relationships/tags" Target="../tags/tag78.xml"/><Relationship Id="rId1" Type="http://schemas.openxmlformats.org/officeDocument/2006/relationships/vmlDrawing" Target="../drawings/vmlDrawing23.vml"/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7" Type="http://schemas.openxmlformats.org/officeDocument/2006/relationships/oleObject" Target="../embeddings/oleObject24.bin"/><Relationship Id="rId2" Type="http://schemas.openxmlformats.org/officeDocument/2006/relationships/tags" Target="../tags/tag81.xml"/><Relationship Id="rId1" Type="http://schemas.openxmlformats.org/officeDocument/2006/relationships/vmlDrawing" Target="../drawings/vmlDrawing24.vml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oleObject" Target="../embeddings/oleObject25.bin"/><Relationship Id="rId2" Type="http://schemas.openxmlformats.org/officeDocument/2006/relationships/tags" Target="../tags/tag84.xml"/><Relationship Id="rId1" Type="http://schemas.openxmlformats.org/officeDocument/2006/relationships/vmlDrawing" Target="../drawings/vmlDrawing25.vml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oleObject" Target="../embeddings/oleObject26.bin"/><Relationship Id="rId2" Type="http://schemas.openxmlformats.org/officeDocument/2006/relationships/tags" Target="../tags/tag87.xml"/><Relationship Id="rId1" Type="http://schemas.openxmlformats.org/officeDocument/2006/relationships/vmlDrawing" Target="../drawings/vmlDrawing26.vml"/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oleObject" Target="../embeddings/oleObject27.bin"/><Relationship Id="rId2" Type="http://schemas.openxmlformats.org/officeDocument/2006/relationships/tags" Target="../tags/tag90.xml"/><Relationship Id="rId1" Type="http://schemas.openxmlformats.org/officeDocument/2006/relationships/vmlDrawing" Target="../drawings/vmlDrawing27.vml"/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oleObject" Target="../embeddings/oleObject28.bin"/><Relationship Id="rId2" Type="http://schemas.openxmlformats.org/officeDocument/2006/relationships/tags" Target="../tags/tag93.xml"/><Relationship Id="rId1" Type="http://schemas.openxmlformats.org/officeDocument/2006/relationships/vmlDrawing" Target="../drawings/vmlDrawing28.vml"/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oleObject" Target="../embeddings/oleObject29.bin"/><Relationship Id="rId2" Type="http://schemas.openxmlformats.org/officeDocument/2006/relationships/tags" Target="../tags/tag96.xml"/><Relationship Id="rId1" Type="http://schemas.openxmlformats.org/officeDocument/2006/relationships/vmlDrawing" Target="../drawings/vmlDrawing29.vml"/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oleObject" Target="../embeddings/oleObject30.bin"/><Relationship Id="rId2" Type="http://schemas.openxmlformats.org/officeDocument/2006/relationships/tags" Target="../tags/tag99.xml"/><Relationship Id="rId1" Type="http://schemas.openxmlformats.org/officeDocument/2006/relationships/vmlDrawing" Target="../drawings/vmlDrawing30.vml"/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.bin"/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3.bin"/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37.vml"/><Relationship Id="rId5" Type="http://schemas.openxmlformats.org/officeDocument/2006/relationships/oleObject" Target="../embeddings/oleObject40.bin"/><Relationship Id="rId4" Type="http://schemas.openxmlformats.org/officeDocument/2006/relationships/notesSlide" Target="../notesSlides/notesSlide5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38.vml"/><Relationship Id="rId5" Type="http://schemas.openxmlformats.org/officeDocument/2006/relationships/oleObject" Target="../embeddings/oleObject41.bin"/><Relationship Id="rId4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3.xml"/><Relationship Id="rId1" Type="http://schemas.openxmlformats.org/officeDocument/2006/relationships/vmlDrawing" Target="../drawings/vmlDrawing39.vml"/><Relationship Id="rId5" Type="http://schemas.openxmlformats.org/officeDocument/2006/relationships/oleObject" Target="../embeddings/oleObject42.bin"/><Relationship Id="rId4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43.bin"/><Relationship Id="rId4" Type="http://schemas.openxmlformats.org/officeDocument/2006/relationships/notesSlide" Target="../notesSlides/notesSlide5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44.bin"/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5.bin"/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46.bin"/><Relationship Id="rId5" Type="http://schemas.openxmlformats.org/officeDocument/2006/relationships/notesSlide" Target="../notesSlides/notesSlide60.xml"/><Relationship Id="rId4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47.bin"/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8.bin"/><Relationship Id="rId5" Type="http://schemas.openxmlformats.org/officeDocument/2006/relationships/notesSlide" Target="../notesSlides/notesSlide62.xml"/><Relationship Id="rId4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notesSlide" Target="../notesSlides/notesSlide6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7" Type="http://schemas.openxmlformats.org/officeDocument/2006/relationships/oleObject" Target="../embeddings/oleObject49.bin"/><Relationship Id="rId2" Type="http://schemas.openxmlformats.org/officeDocument/2006/relationships/tags" Target="../tags/tag127.xml"/><Relationship Id="rId1" Type="http://schemas.openxmlformats.org/officeDocument/2006/relationships/vmlDrawing" Target="../drawings/vmlDrawing46.vml"/><Relationship Id="rId6" Type="http://schemas.openxmlformats.org/officeDocument/2006/relationships/notesSlide" Target="../notesSlides/notesSlide6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notesSlide" Target="../notesSlides/notesSlide6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5" Type="http://schemas.openxmlformats.org/officeDocument/2006/relationships/notesSlide" Target="../notesSlides/notesSlide66.xml"/><Relationship Id="rId4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5" Type="http://schemas.openxmlformats.org/officeDocument/2006/relationships/notesSlide" Target="../notesSlides/notesSlide67.xml"/><Relationship Id="rId4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50.bin"/><Relationship Id="rId5" Type="http://schemas.openxmlformats.org/officeDocument/2006/relationships/notesSlide" Target="../notesSlides/notesSlide68.xml"/><Relationship Id="rId4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51.bin"/><Relationship Id="rId5" Type="http://schemas.openxmlformats.org/officeDocument/2006/relationships/notesSlide" Target="../notesSlides/notesSlide69.xml"/><Relationship Id="rId4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5" Type="http://schemas.openxmlformats.org/officeDocument/2006/relationships/notesSlide" Target="../notesSlides/notesSlide70.xml"/><Relationship Id="rId4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52.bin"/><Relationship Id="rId5" Type="http://schemas.openxmlformats.org/officeDocument/2006/relationships/notesSlide" Target="../notesSlides/notesSlide71.xml"/><Relationship Id="rId4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53.bin"/><Relationship Id="rId5" Type="http://schemas.openxmlformats.org/officeDocument/2006/relationships/notesSlide" Target="../notesSlides/notesSlide72.xml"/><Relationship Id="rId4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54.bin"/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7" Type="http://schemas.openxmlformats.org/officeDocument/2006/relationships/oleObject" Target="../embeddings/oleObject55.bin"/><Relationship Id="rId2" Type="http://schemas.openxmlformats.org/officeDocument/2006/relationships/tags" Target="../tags/tag153.xml"/><Relationship Id="rId1" Type="http://schemas.openxmlformats.org/officeDocument/2006/relationships/vmlDrawing" Target="../drawings/vmlDrawing52.vml"/><Relationship Id="rId6" Type="http://schemas.openxmlformats.org/officeDocument/2006/relationships/notesSlide" Target="../notesSlides/notesSlide7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7" Type="http://schemas.openxmlformats.org/officeDocument/2006/relationships/oleObject" Target="../embeddings/oleObject56.bin"/><Relationship Id="rId2" Type="http://schemas.openxmlformats.org/officeDocument/2006/relationships/tags" Target="../tags/tag156.xml"/><Relationship Id="rId1" Type="http://schemas.openxmlformats.org/officeDocument/2006/relationships/vmlDrawing" Target="../drawings/vmlDrawing53.vml"/><Relationship Id="rId6" Type="http://schemas.openxmlformats.org/officeDocument/2006/relationships/notesSlide" Target="../notesSlides/notesSlide7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notesSlide" Target="../notesSlides/notesSlide7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7" Type="http://schemas.openxmlformats.org/officeDocument/2006/relationships/oleObject" Target="../embeddings/oleObject57.bin"/><Relationship Id="rId2" Type="http://schemas.openxmlformats.org/officeDocument/2006/relationships/tags" Target="../tags/tag163.xml"/><Relationship Id="rId1" Type="http://schemas.openxmlformats.org/officeDocument/2006/relationships/vmlDrawing" Target="../drawings/vmlDrawing54.vml"/><Relationship Id="rId6" Type="http://schemas.openxmlformats.org/officeDocument/2006/relationships/notesSlide" Target="../notesSlides/notesSlide7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notesSlide" Target="../notesSlides/notesSlide7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9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tags" Target="../tags/tag171.xml"/><Relationship Id="rId7" Type="http://schemas.openxmlformats.org/officeDocument/2006/relationships/notesSlide" Target="../notesSlides/notesSlide79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55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3.xml"/><Relationship Id="rId4" Type="http://schemas.openxmlformats.org/officeDocument/2006/relationships/tags" Target="../tags/tag17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tags" Target="../tags/tag175.xml"/><Relationship Id="rId7" Type="http://schemas.openxmlformats.org/officeDocument/2006/relationships/oleObject" Target="../embeddings/oleObject59.bin"/><Relationship Id="rId2" Type="http://schemas.openxmlformats.org/officeDocument/2006/relationships/tags" Target="../tags/tag174.xml"/><Relationship Id="rId1" Type="http://schemas.openxmlformats.org/officeDocument/2006/relationships/vmlDrawing" Target="../drawings/vmlDrawing56.vml"/><Relationship Id="rId6" Type="http://schemas.openxmlformats.org/officeDocument/2006/relationships/notesSlide" Target="../notesSlides/notesSlide8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7" Type="http://schemas.openxmlformats.org/officeDocument/2006/relationships/oleObject" Target="../embeddings/oleObject60.bin"/><Relationship Id="rId2" Type="http://schemas.openxmlformats.org/officeDocument/2006/relationships/tags" Target="../tags/tag177.xml"/><Relationship Id="rId1" Type="http://schemas.openxmlformats.org/officeDocument/2006/relationships/vmlDrawing" Target="../drawings/vmlDrawing57.vml"/><Relationship Id="rId6" Type="http://schemas.openxmlformats.org/officeDocument/2006/relationships/notesSlide" Target="../notesSlides/notesSlide8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5" Type="http://schemas.openxmlformats.org/officeDocument/2006/relationships/notesSlide" Target="../notesSlides/notesSlide82.xml"/><Relationship Id="rId4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tags" Target="../tags/tag184.xml"/><Relationship Id="rId7" Type="http://schemas.openxmlformats.org/officeDocument/2006/relationships/notesSlide" Target="../notesSlides/notesSlide83.xml"/><Relationship Id="rId2" Type="http://schemas.openxmlformats.org/officeDocument/2006/relationships/tags" Target="../tags/tag183.xml"/><Relationship Id="rId1" Type="http://schemas.openxmlformats.org/officeDocument/2006/relationships/vmlDrawing" Target="../drawings/vmlDrawing58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6.xml"/><Relationship Id="rId4" Type="http://schemas.openxmlformats.org/officeDocument/2006/relationships/tags" Target="../tags/tag185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tags" Target="../tags/tag188.xml"/><Relationship Id="rId7" Type="http://schemas.openxmlformats.org/officeDocument/2006/relationships/notesSlide" Target="../notesSlides/notesSlide84.xml"/><Relationship Id="rId2" Type="http://schemas.openxmlformats.org/officeDocument/2006/relationships/tags" Target="../tags/tag187.xml"/><Relationship Id="rId1" Type="http://schemas.openxmlformats.org/officeDocument/2006/relationships/vmlDrawing" Target="../drawings/vmlDrawing59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0.xml"/><Relationship Id="rId4" Type="http://schemas.openxmlformats.org/officeDocument/2006/relationships/tags" Target="../tags/tag189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tags" Target="../tags/tag192.xml"/><Relationship Id="rId7" Type="http://schemas.openxmlformats.org/officeDocument/2006/relationships/notesSlide" Target="../notesSlides/notesSlide85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60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4.xml"/><Relationship Id="rId4" Type="http://schemas.openxmlformats.org/officeDocument/2006/relationships/tags" Target="../tags/tag19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7" Type="http://schemas.openxmlformats.org/officeDocument/2006/relationships/notesSlide" Target="../notesSlides/notesSlide86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9.xml"/><Relationship Id="rId4" Type="http://schemas.openxmlformats.org/officeDocument/2006/relationships/tags" Target="../tags/tag19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7" Type="http://schemas.openxmlformats.org/officeDocument/2006/relationships/notesSlide" Target="../notesSlides/notesSlide87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tags" Target="../tags/tag206.xml"/><Relationship Id="rId7" Type="http://schemas.openxmlformats.org/officeDocument/2006/relationships/notesSlide" Target="../notesSlides/notesSlide88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6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8.xml"/><Relationship Id="rId4" Type="http://schemas.openxmlformats.org/officeDocument/2006/relationships/tags" Target="../tags/tag207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tags" Target="../tags/tag210.xml"/><Relationship Id="rId7" Type="http://schemas.openxmlformats.org/officeDocument/2006/relationships/notesSlide" Target="../notesSlides/notesSlide89.xml"/><Relationship Id="rId2" Type="http://schemas.openxmlformats.org/officeDocument/2006/relationships/tags" Target="../tags/tag209.xml"/><Relationship Id="rId1" Type="http://schemas.openxmlformats.org/officeDocument/2006/relationships/vmlDrawing" Target="../drawings/vmlDrawing6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2.xml"/><Relationship Id="rId4" Type="http://schemas.openxmlformats.org/officeDocument/2006/relationships/tags" Target="../tags/tag211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0.xml"/><Relationship Id="rId3" Type="http://schemas.openxmlformats.org/officeDocument/2006/relationships/tags" Target="../tags/tag21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13.xml"/><Relationship Id="rId1" Type="http://schemas.openxmlformats.org/officeDocument/2006/relationships/vmlDrawing" Target="../drawings/vmlDrawing63.v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9" Type="http://schemas.openxmlformats.org/officeDocument/2006/relationships/oleObject" Target="../embeddings/oleObject66.bin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tags" Target="../tags/tag219.xml"/><Relationship Id="rId7" Type="http://schemas.openxmlformats.org/officeDocument/2006/relationships/notesSlide" Target="../notesSlides/notesSlide91.xml"/><Relationship Id="rId2" Type="http://schemas.openxmlformats.org/officeDocument/2006/relationships/tags" Target="../tags/tag218.xml"/><Relationship Id="rId1" Type="http://schemas.openxmlformats.org/officeDocument/2006/relationships/vmlDrawing" Target="../drawings/vmlDrawing6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1.xml"/><Relationship Id="rId4" Type="http://schemas.openxmlformats.org/officeDocument/2006/relationships/tags" Target="../tags/tag220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tags" Target="../tags/tag223.xml"/><Relationship Id="rId7" Type="http://schemas.openxmlformats.org/officeDocument/2006/relationships/notesSlide" Target="../notesSlides/notesSlide92.xml"/><Relationship Id="rId2" Type="http://schemas.openxmlformats.org/officeDocument/2006/relationships/tags" Target="../tags/tag222.xml"/><Relationship Id="rId1" Type="http://schemas.openxmlformats.org/officeDocument/2006/relationships/vmlDrawing" Target="../drawings/vmlDrawing65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5.xml"/><Relationship Id="rId4" Type="http://schemas.openxmlformats.org/officeDocument/2006/relationships/tags" Target="../tags/tag22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7" Type="http://schemas.openxmlformats.org/officeDocument/2006/relationships/notesSlide" Target="../notesSlides/notesSlide93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0.xml"/><Relationship Id="rId4" Type="http://schemas.openxmlformats.org/officeDocument/2006/relationships/tags" Target="../tags/tag22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5" Type="http://schemas.openxmlformats.org/officeDocument/2006/relationships/notesSlide" Target="../notesSlides/notesSlide95.xml"/><Relationship Id="rId4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5" Type="http://schemas.openxmlformats.org/officeDocument/2006/relationships/notesSlide" Target="../notesSlides/notesSlide96.xml"/><Relationship Id="rId4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5" Type="http://schemas.openxmlformats.org/officeDocument/2006/relationships/notesSlide" Target="../notesSlides/notesSlide97.xml"/><Relationship Id="rId4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notesSlide" Target="../notesSlides/notesSlide98.xml"/><Relationship Id="rId4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5" Type="http://schemas.openxmlformats.org/officeDocument/2006/relationships/notesSlide" Target="../notesSlides/notesSlide99.xml"/><Relationship Id="rId4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5" Type="http://schemas.openxmlformats.org/officeDocument/2006/relationships/notesSlide" Target="../notesSlides/notesSlide100.xml"/><Relationship Id="rId4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5" Type="http://schemas.openxmlformats.org/officeDocument/2006/relationships/notesSlide" Target="../notesSlides/notesSlide101.xml"/><Relationship Id="rId4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image" Target="../media/image69.png"/><Relationship Id="rId5" Type="http://schemas.openxmlformats.org/officeDocument/2006/relationships/notesSlide" Target="../notesSlides/notesSlide102.xml"/><Relationship Id="rId4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7" Type="http://schemas.openxmlformats.org/officeDocument/2006/relationships/oleObject" Target="../embeddings/oleObject69.bin"/><Relationship Id="rId2" Type="http://schemas.openxmlformats.org/officeDocument/2006/relationships/tags" Target="../tags/tag256.xml"/><Relationship Id="rId1" Type="http://schemas.openxmlformats.org/officeDocument/2006/relationships/vmlDrawing" Target="../drawings/vmlDrawing66.vml"/><Relationship Id="rId6" Type="http://schemas.openxmlformats.org/officeDocument/2006/relationships/notesSlide" Target="../notesSlides/notesSlide10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notesSlide" Target="../notesSlides/notesSlide10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70.bin"/><Relationship Id="rId5" Type="http://schemas.openxmlformats.org/officeDocument/2006/relationships/notesSlide" Target="../notesSlides/notesSlide105.xml"/><Relationship Id="rId4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vmlDrawing" Target="../drawings/vmlDrawing68.vml"/><Relationship Id="rId6" Type="http://schemas.openxmlformats.org/officeDocument/2006/relationships/oleObject" Target="../embeddings/oleObject71.bin"/><Relationship Id="rId5" Type="http://schemas.openxmlformats.org/officeDocument/2006/relationships/notesSlide" Target="../notesSlides/notesSlide106.xml"/><Relationship Id="rId4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72.bin"/><Relationship Id="rId5" Type="http://schemas.openxmlformats.org/officeDocument/2006/relationships/notesSlide" Target="../notesSlides/notesSlide107.xml"/><Relationship Id="rId4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notesSlide" Target="../notesSlides/notesSlide10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5" Type="http://schemas.openxmlformats.org/officeDocument/2006/relationships/notesSlide" Target="../notesSlides/notesSlide109.xml"/><Relationship Id="rId4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5" Type="http://schemas.openxmlformats.org/officeDocument/2006/relationships/notesSlide" Target="../notesSlides/notesSlide110.xml"/><Relationship Id="rId4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5" Type="http://schemas.openxmlformats.org/officeDocument/2006/relationships/notesSlide" Target="../notesSlides/notesSlide111.xml"/><Relationship Id="rId4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5" Type="http://schemas.openxmlformats.org/officeDocument/2006/relationships/notesSlide" Target="../notesSlides/notesSlide112.xml"/><Relationship Id="rId4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tags" Target="../tags/tag286.xml"/><Relationship Id="rId7" Type="http://schemas.openxmlformats.org/officeDocument/2006/relationships/oleObject" Target="../embeddings/oleObject73.bin"/><Relationship Id="rId2" Type="http://schemas.openxmlformats.org/officeDocument/2006/relationships/tags" Target="../tags/tag285.xml"/><Relationship Id="rId1" Type="http://schemas.openxmlformats.org/officeDocument/2006/relationships/vmlDrawing" Target="../drawings/vmlDrawing70.vml"/><Relationship Id="rId6" Type="http://schemas.openxmlformats.org/officeDocument/2006/relationships/notesSlide" Target="../notesSlides/notesSlide1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74.bin"/><Relationship Id="rId5" Type="http://schemas.openxmlformats.org/officeDocument/2006/relationships/notesSlide" Target="../notesSlides/notesSlide114.xml"/><Relationship Id="rId4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tags" Target="../tags/tag291.xml"/><Relationship Id="rId7" Type="http://schemas.openxmlformats.org/officeDocument/2006/relationships/oleObject" Target="../embeddings/oleObject75.bin"/><Relationship Id="rId2" Type="http://schemas.openxmlformats.org/officeDocument/2006/relationships/tags" Target="../tags/tag290.xml"/><Relationship Id="rId1" Type="http://schemas.openxmlformats.org/officeDocument/2006/relationships/vmlDrawing" Target="../drawings/vmlDrawing72.vml"/><Relationship Id="rId6" Type="http://schemas.openxmlformats.org/officeDocument/2006/relationships/notesSlide" Target="../notesSlides/notesSlide1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tags" Target="../tags/tag294.xml"/><Relationship Id="rId7" Type="http://schemas.openxmlformats.org/officeDocument/2006/relationships/oleObject" Target="../embeddings/oleObject76.bin"/><Relationship Id="rId2" Type="http://schemas.openxmlformats.org/officeDocument/2006/relationships/tags" Target="../tags/tag293.xml"/><Relationship Id="rId1" Type="http://schemas.openxmlformats.org/officeDocument/2006/relationships/vmlDrawing" Target="../drawings/vmlDrawing73.vml"/><Relationship Id="rId6" Type="http://schemas.openxmlformats.org/officeDocument/2006/relationships/notesSlide" Target="../notesSlides/notesSlide1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6" Type="http://schemas.openxmlformats.org/officeDocument/2006/relationships/notesSlide" Target="../notesSlides/notesSlide1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notesSlide" Target="../notesSlides/notesSlide1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3.xml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tags" Target="../tags/tag305.xml"/><Relationship Id="rId7" Type="http://schemas.openxmlformats.org/officeDocument/2006/relationships/notesSlide" Target="../notesSlides/notesSlide119.xml"/><Relationship Id="rId2" Type="http://schemas.openxmlformats.org/officeDocument/2006/relationships/tags" Target="../tags/tag304.xml"/><Relationship Id="rId1" Type="http://schemas.openxmlformats.org/officeDocument/2006/relationships/vmlDrawing" Target="../drawings/vmlDrawing7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07.xml"/><Relationship Id="rId4" Type="http://schemas.openxmlformats.org/officeDocument/2006/relationships/tags" Target="../tags/tag30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8.xml"/><Relationship Id="rId1" Type="http://schemas.openxmlformats.org/officeDocument/2006/relationships/vmlDrawing" Target="../drawings/vmlDrawing75.vml"/><Relationship Id="rId5" Type="http://schemas.openxmlformats.org/officeDocument/2006/relationships/oleObject" Target="../embeddings/oleObject78.bin"/><Relationship Id="rId4" Type="http://schemas.openxmlformats.org/officeDocument/2006/relationships/notesSlide" Target="../notesSlides/notesSlide120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9.xml"/><Relationship Id="rId1" Type="http://schemas.openxmlformats.org/officeDocument/2006/relationships/vmlDrawing" Target="../drawings/vmlDrawing76.vml"/><Relationship Id="rId5" Type="http://schemas.openxmlformats.org/officeDocument/2006/relationships/oleObject" Target="../embeddings/oleObject79.bin"/><Relationship Id="rId4" Type="http://schemas.openxmlformats.org/officeDocument/2006/relationships/notesSlide" Target="../notesSlides/notesSlide12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tags" Target="../tags/tag312.xml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notesSlide" Target="../notesSlides/notesSlide1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4" Type="http://schemas.openxmlformats.org/officeDocument/2006/relationships/notesSlide" Target="../notesSlides/notesSlide123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4" Type="http://schemas.openxmlformats.org/officeDocument/2006/relationships/notesSlide" Target="../notesSlides/notesSlide124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4" Type="http://schemas.openxmlformats.org/officeDocument/2006/relationships/notesSlide" Target="../notesSlides/notesSlide12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7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44196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320</a:t>
            </a:r>
          </a:p>
        </p:txBody>
      </p:sp>
    </p:spTree>
    <p:extLst>
      <p:ext uri="{BB962C8B-B14F-4D97-AF65-F5344CB8AC3E}">
        <p14:creationId xmlns:p14="http://schemas.microsoft.com/office/powerpoint/2010/main" xmlns="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7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914400" y="1371600"/>
            <a:ext cx="67389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Introduction</a:t>
            </a:r>
            <a:endParaRPr lang="en-US" dirty="0" smtClean="0"/>
          </a:p>
          <a:p>
            <a:r>
              <a:rPr lang="en-US" b="1" dirty="0" smtClean="0"/>
              <a:t>Performance Analysis</a:t>
            </a:r>
          </a:p>
          <a:p>
            <a:r>
              <a:rPr lang="en-US" b="1" dirty="0" smtClean="0"/>
              <a:t>Single-Cycle Processor</a:t>
            </a:r>
          </a:p>
          <a:p>
            <a:r>
              <a:rPr lang="en-US" b="1" dirty="0" err="1" smtClean="0"/>
              <a:t>Multicycle</a:t>
            </a:r>
            <a:r>
              <a:rPr lang="en-US" b="1" dirty="0" smtClean="0"/>
              <a:t> Processor</a:t>
            </a:r>
          </a:p>
          <a:p>
            <a:r>
              <a:rPr lang="en-US" b="1" dirty="0" smtClean="0"/>
              <a:t>Pipelined Processor</a:t>
            </a:r>
          </a:p>
          <a:p>
            <a:r>
              <a:rPr lang="en-US" b="1" dirty="0" smtClean="0"/>
              <a:t>Exceptions</a:t>
            </a:r>
          </a:p>
          <a:p>
            <a:r>
              <a:rPr lang="en-US" b="1" dirty="0" smtClean="0"/>
              <a:t>Advanced Microarchitecture</a:t>
            </a:r>
            <a:endParaRPr lang="en-US" dirty="0" smtClean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9138" y="1102387"/>
            <a:ext cx="1719062" cy="468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752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51816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Microarchitecture: </a:t>
            </a:r>
            <a:r>
              <a:rPr lang="en-US" dirty="0"/>
              <a:t>how to implement an architecture in hardware</a:t>
            </a:r>
          </a:p>
          <a:p>
            <a:pPr>
              <a:lnSpc>
                <a:spcPct val="90000"/>
              </a:lnSpc>
            </a:pPr>
            <a:r>
              <a:rPr lang="en-US" dirty="0"/>
              <a:t>Processor:</a:t>
            </a:r>
          </a:p>
          <a:p>
            <a:pPr lvl="1">
              <a:lnSpc>
                <a:spcPct val="90000"/>
              </a:lnSpc>
            </a:pPr>
            <a:r>
              <a:rPr lang="en-US" sz="2600" b="1" dirty="0" err="1">
                <a:solidFill>
                  <a:schemeClr val="accent1"/>
                </a:solidFill>
              </a:rPr>
              <a:t>Datapath</a:t>
            </a:r>
            <a:r>
              <a:rPr lang="en-US" sz="2600" b="1" dirty="0">
                <a:solidFill>
                  <a:schemeClr val="accent1"/>
                </a:solidFill>
              </a:rPr>
              <a:t>: </a:t>
            </a:r>
            <a:r>
              <a:rPr lang="en-US" sz="2600" dirty="0"/>
              <a:t>functional blocks</a:t>
            </a:r>
          </a:p>
          <a:p>
            <a:pPr lvl="1">
              <a:lnSpc>
                <a:spcPct val="90000"/>
              </a:lnSpc>
            </a:pPr>
            <a:r>
              <a:rPr lang="en-US" sz="2600" b="1" dirty="0">
                <a:solidFill>
                  <a:schemeClr val="accent1"/>
                </a:solidFill>
              </a:rPr>
              <a:t>Control: </a:t>
            </a:r>
            <a:r>
              <a:rPr lang="en-US" sz="2600" dirty="0"/>
              <a:t>control signals</a:t>
            </a:r>
          </a:p>
        </p:txBody>
      </p:sp>
      <p:graphicFrame>
        <p:nvGraphicFramePr>
          <p:cNvPr id="757766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921500" y="1219200"/>
          <a:ext cx="2222500" cy="4953000"/>
        </p:xfrm>
        <a:graphic>
          <a:graphicData uri="http://schemas.openxmlformats.org/presentationml/2006/ole">
            <p:oleObj spid="_x0000_s154639" name="VISIO" r:id="rId5" imgW="1871543" imgH="416136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Introduction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56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1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924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Multiple implementations for a single architecture: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Single-cycle:</a:t>
            </a:r>
            <a:r>
              <a:rPr lang="en-US" dirty="0" smtClean="0"/>
              <a:t> Each </a:t>
            </a:r>
            <a:r>
              <a:rPr lang="en-US" dirty="0"/>
              <a:t>instruction executes in a single cycle</a:t>
            </a: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solidFill>
                  <a:schemeClr val="accent1"/>
                </a:solidFill>
              </a:rPr>
              <a:t>Multicycle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  <a:r>
              <a:rPr lang="en-US" dirty="0" smtClean="0"/>
              <a:t> Each </a:t>
            </a:r>
            <a:r>
              <a:rPr lang="en-US" dirty="0"/>
              <a:t>instruction is broken </a:t>
            </a:r>
            <a:r>
              <a:rPr lang="en-US" dirty="0" smtClean="0"/>
              <a:t>into </a:t>
            </a:r>
            <a:r>
              <a:rPr lang="en-US" dirty="0"/>
              <a:t>series of shorter steps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Pipelined:</a:t>
            </a:r>
            <a:r>
              <a:rPr lang="en-US" dirty="0" smtClean="0"/>
              <a:t> Each instruction </a:t>
            </a:r>
            <a:r>
              <a:rPr lang="en-US" dirty="0"/>
              <a:t>broken up </a:t>
            </a:r>
            <a:r>
              <a:rPr lang="en-US" dirty="0" smtClean="0"/>
              <a:t>into </a:t>
            </a:r>
            <a:r>
              <a:rPr lang="en-US" dirty="0"/>
              <a:t>series of </a:t>
            </a:r>
            <a:r>
              <a:rPr lang="en-US" dirty="0" smtClean="0"/>
              <a:t>steps &amp; multiple </a:t>
            </a:r>
            <a:r>
              <a:rPr lang="en-US" dirty="0"/>
              <a:t>instructions execute at </a:t>
            </a:r>
            <a:r>
              <a:rPr lang="en-US" dirty="0" smtClean="0"/>
              <a:t>once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Microarchitecture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5105400"/>
            <a:ext cx="4603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modern microcomputer chips are pipelined.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Even microcontrollers have a couple of cycles.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1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9248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3500" dirty="0"/>
              <a:t>Program execution time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Execution </a:t>
            </a:r>
            <a:r>
              <a:rPr lang="en-US" sz="2400" b="1" dirty="0">
                <a:solidFill>
                  <a:schemeClr val="accent1"/>
                </a:solidFill>
              </a:rPr>
              <a:t>Time = </a:t>
            </a:r>
            <a:r>
              <a:rPr lang="en-US" sz="2400" b="1" dirty="0" smtClean="0">
                <a:solidFill>
                  <a:schemeClr val="accent1"/>
                </a:solidFill>
              </a:rPr>
              <a:t>(#instructions</a:t>
            </a:r>
            <a:r>
              <a:rPr lang="en-US" sz="2400" b="1" dirty="0">
                <a:solidFill>
                  <a:schemeClr val="accent1"/>
                </a:solidFill>
              </a:rPr>
              <a:t>)(cycles/instruction)(seconds/cycle)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500" dirty="0"/>
              <a:t>Definitions: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CPI: Cycles/instruction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clock period: seconds/cycle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IPC: instructions/cycle = IPC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sz="3500" dirty="0"/>
              <a:t>Challenge is to satisfy constraints of: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Power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Performance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There are lots of numbers in these notes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Read quickly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Processor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440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7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Consider subset </a:t>
            </a:r>
            <a:r>
              <a:rPr lang="en-US" dirty="0"/>
              <a:t>of MIPS instructions: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R-type instructions: </a:t>
            </a:r>
            <a:r>
              <a:rPr lang="en-US" sz="2600" dirty="0">
                <a:latin typeface="Courier New" pitchFamily="49" charset="0"/>
              </a:rPr>
              <a:t>and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or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add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sub</a:t>
            </a:r>
            <a:r>
              <a:rPr lang="en-US" sz="2600" dirty="0"/>
              <a:t>, </a:t>
            </a:r>
            <a:r>
              <a:rPr lang="en-US" sz="2600" dirty="0" err="1">
                <a:latin typeface="Courier New" pitchFamily="49" charset="0"/>
              </a:rPr>
              <a:t>slt</a:t>
            </a:r>
            <a:endParaRPr lang="en-US" sz="26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600" dirty="0"/>
              <a:t>Memory instructions: </a:t>
            </a:r>
            <a:r>
              <a:rPr lang="en-US" sz="2600" dirty="0" err="1">
                <a:latin typeface="Courier New" pitchFamily="49" charset="0"/>
              </a:rPr>
              <a:t>lw</a:t>
            </a:r>
            <a:r>
              <a:rPr lang="en-US" sz="2600" dirty="0"/>
              <a:t>, </a:t>
            </a:r>
            <a:r>
              <a:rPr lang="en-US" sz="2600" dirty="0" err="1">
                <a:latin typeface="Courier New" pitchFamily="49" charset="0"/>
              </a:rPr>
              <a:t>sw</a:t>
            </a:r>
            <a:endParaRPr lang="en-US" sz="26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600" dirty="0"/>
              <a:t>Branch instructions: </a:t>
            </a:r>
            <a:r>
              <a:rPr lang="en-US" sz="2600" dirty="0" err="1">
                <a:latin typeface="Courier New" pitchFamily="49" charset="0"/>
              </a:rPr>
              <a:t>beq</a:t>
            </a:r>
            <a:endParaRPr lang="en-US" sz="2600" dirty="0">
              <a:latin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MIPS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434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5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6962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Determines everything about a processor: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PC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3</a:t>
            </a:r>
            <a:r>
              <a:rPr lang="en-US" dirty="0" smtClean="0"/>
              <a:t>2 </a:t>
            </a:r>
            <a:r>
              <a:rPr lang="en-US" dirty="0"/>
              <a:t>registers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Memory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Architectural State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19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6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490271436"/>
              </p:ext>
            </p:extLst>
          </p:nvPr>
        </p:nvGraphicFramePr>
        <p:xfrm>
          <a:off x="762000" y="2026340"/>
          <a:ext cx="8534400" cy="2396435"/>
        </p:xfrm>
        <a:graphic>
          <a:graphicData uri="http://schemas.openxmlformats.org/presentationml/2006/ole">
            <p:oleObj spid="_x0000_s155664" name="VISIO" r:id="rId4" imgW="3489960" imgH="976884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MIPS State Elements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5257800"/>
            <a:ext cx="5541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PIC32 may have separate instruction and data memory,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But that would be unusual in other systems.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60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5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143000"/>
            <a:ext cx="7696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/>
              <a:t>Datapath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MIPS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41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</a:t>
            </a:r>
            <a:r>
              <a:rPr lang="en-US" b="1" dirty="0">
                <a:solidFill>
                  <a:schemeClr val="accent1"/>
                </a:solidFill>
              </a:rPr>
              <a:t>1: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Fetch instruction</a:t>
            </a:r>
          </a:p>
        </p:txBody>
      </p:sp>
      <p:graphicFrame>
        <p:nvGraphicFramePr>
          <p:cNvPr id="131379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708492304"/>
              </p:ext>
            </p:extLst>
          </p:nvPr>
        </p:nvGraphicFramePr>
        <p:xfrm>
          <a:off x="914401" y="2645992"/>
          <a:ext cx="8153399" cy="1773608"/>
        </p:xfrm>
        <a:graphic>
          <a:graphicData uri="http://schemas.openxmlformats.org/presentationml/2006/ole">
            <p:oleObj spid="_x0000_s156689" name="VISIO" r:id="rId5" imgW="4349496" imgH="941832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fetch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5029200"/>
            <a:ext cx="4684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these steps are happening in one clock cycle.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4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STEP 2: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Read source operands from </a:t>
            </a:r>
            <a:r>
              <a:rPr lang="en-US" dirty="0" smtClean="0"/>
              <a:t>RF</a:t>
            </a:r>
            <a:endParaRPr lang="en-US" dirty="0"/>
          </a:p>
        </p:txBody>
      </p:sp>
      <p:graphicFrame>
        <p:nvGraphicFramePr>
          <p:cNvPr id="117248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236799995"/>
              </p:ext>
            </p:extLst>
          </p:nvPr>
        </p:nvGraphicFramePr>
        <p:xfrm>
          <a:off x="914400" y="2655888"/>
          <a:ext cx="8153400" cy="1773609"/>
        </p:xfrm>
        <a:graphic>
          <a:graphicData uri="http://schemas.openxmlformats.org/presentationml/2006/ole">
            <p:oleObj spid="_x0000_s157712" name="VISIO" r:id="rId5" imgW="4349496" imgH="941832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3000" y="6875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Register Read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41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STEP 3: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Sign-extend the immediate</a:t>
            </a:r>
          </a:p>
        </p:txBody>
      </p:sp>
      <p:graphicFrame>
        <p:nvGraphicFramePr>
          <p:cNvPr id="1173509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671773362"/>
              </p:ext>
            </p:extLst>
          </p:nvPr>
        </p:nvGraphicFramePr>
        <p:xfrm>
          <a:off x="838200" y="2641600"/>
          <a:ext cx="8001000" cy="2921000"/>
        </p:xfrm>
        <a:graphic>
          <a:graphicData uri="http://schemas.openxmlformats.org/presentationml/2006/ole">
            <p:oleObj spid="_x0000_s158736" name="VISIO" r:id="rId5" imgW="4349496" imgH="1583436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Immediate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5970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531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STEP 4:</a:t>
            </a:r>
            <a:r>
              <a:rPr lang="en-US" dirty="0"/>
              <a:t> Compute the memory address</a:t>
            </a:r>
          </a:p>
        </p:txBody>
      </p:sp>
      <p:graphicFrame>
        <p:nvGraphicFramePr>
          <p:cNvPr id="117453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646735193"/>
              </p:ext>
            </p:extLst>
          </p:nvPr>
        </p:nvGraphicFramePr>
        <p:xfrm>
          <a:off x="838200" y="2286000"/>
          <a:ext cx="8077200" cy="3290887"/>
        </p:xfrm>
        <a:graphic>
          <a:graphicData uri="http://schemas.openxmlformats.org/presentationml/2006/ole">
            <p:oleObj spid="_x0000_s159760" name="VISIO" r:id="rId5" imgW="4349496" imgH="176784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3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3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3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4300" dirty="0" smtClean="0">
                <a:solidFill>
                  <a:schemeClr val="bg1"/>
                </a:solidFill>
                <a:latin typeface="+mj-lt"/>
              </a:rPr>
              <a:t> address</a:t>
            </a:r>
            <a:endParaRPr lang="en-US" sz="4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876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STEP 5: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Read data from memory and write it back to register file</a:t>
            </a:r>
          </a:p>
        </p:txBody>
      </p:sp>
      <p:graphicFrame>
        <p:nvGraphicFramePr>
          <p:cNvPr id="1175557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875469936"/>
              </p:ext>
            </p:extLst>
          </p:nvPr>
        </p:nvGraphicFramePr>
        <p:xfrm>
          <a:off x="990600" y="2309813"/>
          <a:ext cx="7848600" cy="3405187"/>
        </p:xfrm>
        <a:graphic>
          <a:graphicData uri="http://schemas.openxmlformats.org/presentationml/2006/ole">
            <p:oleObj spid="_x0000_s160783" name="VISIO" r:id="rId5" imgW="4847844" imgH="2098548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Memory Read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767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9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848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STEP 6:</a:t>
            </a:r>
            <a:r>
              <a:rPr lang="en-US" dirty="0"/>
              <a:t> Determine </a:t>
            </a:r>
            <a:r>
              <a:rPr lang="en-US" dirty="0" smtClean="0"/>
              <a:t>address </a:t>
            </a:r>
            <a:r>
              <a:rPr lang="en-US" dirty="0"/>
              <a:t>of </a:t>
            </a:r>
            <a:r>
              <a:rPr lang="en-US" dirty="0" smtClean="0"/>
              <a:t>next </a:t>
            </a:r>
            <a:r>
              <a:rPr lang="en-US" dirty="0"/>
              <a:t>instruction</a:t>
            </a:r>
          </a:p>
        </p:txBody>
      </p:sp>
      <p:graphicFrame>
        <p:nvGraphicFramePr>
          <p:cNvPr id="117658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338705024"/>
              </p:ext>
            </p:extLst>
          </p:nvPr>
        </p:nvGraphicFramePr>
        <p:xfrm>
          <a:off x="1066800" y="2076450"/>
          <a:ext cx="7848600" cy="3333750"/>
        </p:xfrm>
        <a:graphic>
          <a:graphicData uri="http://schemas.openxmlformats.org/presentationml/2006/ole">
            <p:oleObj spid="_x0000_s161807" name="VISIO" r:id="rId5" imgW="5049012" imgH="2139696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PC Increment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624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Write data in </a:t>
            </a:r>
            <a:r>
              <a:rPr lang="en-US" dirty="0" err="1">
                <a:latin typeface="Courier New" pitchFamily="49" charset="0"/>
              </a:rPr>
              <a:t>rt</a:t>
            </a:r>
            <a:r>
              <a:rPr lang="en-US" dirty="0"/>
              <a:t> to memory</a:t>
            </a:r>
          </a:p>
        </p:txBody>
      </p:sp>
      <p:graphicFrame>
        <p:nvGraphicFramePr>
          <p:cNvPr id="117760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54587300"/>
              </p:ext>
            </p:extLst>
          </p:nvPr>
        </p:nvGraphicFramePr>
        <p:xfrm>
          <a:off x="990600" y="2163763"/>
          <a:ext cx="8001000" cy="3398837"/>
        </p:xfrm>
        <a:graphic>
          <a:graphicData uri="http://schemas.openxmlformats.org/presentationml/2006/ole">
            <p:oleObj spid="_x0000_s162831" name="VISIO" r:id="rId5" imgW="5049012" imgH="2139696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3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3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3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sw</a:t>
            </a:r>
            <a:endParaRPr lang="en-US" sz="4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512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Read from </a:t>
            </a:r>
            <a:r>
              <a:rPr lang="en-US" sz="2400" dirty="0" err="1">
                <a:latin typeface="Courier New" pitchFamily="49" charset="0"/>
              </a:rPr>
              <a:t>rs</a:t>
            </a:r>
            <a:r>
              <a:rPr lang="en-US" sz="2400" dirty="0"/>
              <a:t> and </a:t>
            </a:r>
            <a:r>
              <a:rPr lang="en-US" sz="2400" dirty="0" err="1">
                <a:latin typeface="Courier New" pitchFamily="49" charset="0"/>
              </a:rPr>
              <a:t>rt</a:t>
            </a:r>
            <a:endParaRPr lang="en-US" sz="2400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Write </a:t>
            </a:r>
            <a:r>
              <a:rPr lang="en-US" sz="2400" i="1" dirty="0" err="1"/>
              <a:t>ALUResult</a:t>
            </a:r>
            <a:r>
              <a:rPr lang="en-US" sz="2400" dirty="0"/>
              <a:t> to register file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Write to </a:t>
            </a:r>
            <a:r>
              <a:rPr lang="en-US" sz="2400" dirty="0" err="1">
                <a:latin typeface="Courier New" pitchFamily="49" charset="0"/>
              </a:rPr>
              <a:t>rd</a:t>
            </a:r>
            <a:r>
              <a:rPr lang="en-US" sz="2400" dirty="0"/>
              <a:t> (instead of </a:t>
            </a:r>
            <a:r>
              <a:rPr lang="en-US" sz="2400" dirty="0" err="1">
                <a:latin typeface="Courier New" pitchFamily="49" charset="0"/>
              </a:rPr>
              <a:t>rt</a:t>
            </a:r>
            <a:r>
              <a:rPr lang="en-US" sz="2400" dirty="0"/>
              <a:t>)</a:t>
            </a:r>
          </a:p>
        </p:txBody>
      </p:sp>
      <p:graphicFrame>
        <p:nvGraphicFramePr>
          <p:cNvPr id="1178629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522034808"/>
              </p:ext>
            </p:extLst>
          </p:nvPr>
        </p:nvGraphicFramePr>
        <p:xfrm>
          <a:off x="990600" y="2549525"/>
          <a:ext cx="8077200" cy="3394075"/>
        </p:xfrm>
        <a:graphic>
          <a:graphicData uri="http://schemas.openxmlformats.org/presentationml/2006/ole">
            <p:oleObj spid="_x0000_s163856" name="VISIO" r:id="rId5" imgW="5106924" imgH="2139696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R-Type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676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1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696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Determine whether values in </a:t>
            </a:r>
            <a:r>
              <a:rPr lang="en-US" sz="2400" dirty="0" err="1">
                <a:latin typeface="Courier New" pitchFamily="49" charset="0"/>
              </a:rPr>
              <a:t>rs</a:t>
            </a:r>
            <a:r>
              <a:rPr lang="en-US" sz="2400" dirty="0"/>
              <a:t> and </a:t>
            </a:r>
            <a:r>
              <a:rPr lang="en-US" sz="2400" dirty="0" err="1">
                <a:latin typeface="Courier New" pitchFamily="49" charset="0"/>
              </a:rPr>
              <a:t>rt</a:t>
            </a:r>
            <a:r>
              <a:rPr lang="en-US" sz="2400" dirty="0"/>
              <a:t> are equal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Calculate branch target address: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       BTA = (sign-extended immediate &lt;&lt; 2) + (PC+4)</a:t>
            </a:r>
          </a:p>
        </p:txBody>
      </p:sp>
      <p:graphicFrame>
        <p:nvGraphicFramePr>
          <p:cNvPr id="117965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783569639"/>
              </p:ext>
            </p:extLst>
          </p:nvPr>
        </p:nvGraphicFramePr>
        <p:xfrm>
          <a:off x="990600" y="2514600"/>
          <a:ext cx="7772400" cy="3448050"/>
        </p:xfrm>
        <a:graphic>
          <a:graphicData uri="http://schemas.openxmlformats.org/presentationml/2006/ole">
            <p:oleObj spid="_x0000_s164880" name="VISIO" r:id="rId5" imgW="5221224" imgH="2310384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beq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094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375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203365677"/>
              </p:ext>
            </p:extLst>
          </p:nvPr>
        </p:nvGraphicFramePr>
        <p:xfrm>
          <a:off x="838200" y="1149350"/>
          <a:ext cx="8382000" cy="4668838"/>
        </p:xfrm>
        <a:graphic>
          <a:graphicData uri="http://schemas.openxmlformats.org/presentationml/2006/ole">
            <p:oleObj spid="_x0000_s165904" name="VISIO" r:id="rId6" imgW="5163312" imgH="2869692" progId="">
              <p:embed/>
            </p:oleObj>
          </a:graphicData>
        </a:graphic>
      </p:graphicFrame>
      <p:sp>
        <p:nvSpPr>
          <p:cNvPr id="118374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837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705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878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878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87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43777342"/>
              </p:ext>
            </p:extLst>
          </p:nvPr>
        </p:nvGraphicFramePr>
        <p:xfrm>
          <a:off x="2057400" y="1219200"/>
          <a:ext cx="5029200" cy="4991302"/>
        </p:xfrm>
        <a:graphic>
          <a:graphicData uri="http://schemas.openxmlformats.org/presentationml/2006/ole">
            <p:oleObj spid="_x0000_s166928" name="Visio" r:id="rId7" imgW="1823176" imgH="1810804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Control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1" y="1828800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little “computer” than controls the </a:t>
            </a:r>
            <a:r>
              <a:rPr lang="en-US" dirty="0" err="1" smtClean="0">
                <a:solidFill>
                  <a:srgbClr val="FF0000"/>
                </a:solidFill>
              </a:rPr>
              <a:t>datapath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643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12267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0413133"/>
              </p:ext>
            </p:extLst>
          </p:nvPr>
        </p:nvGraphicFramePr>
        <p:xfrm>
          <a:off x="1527175" y="1752600"/>
          <a:ext cx="2968625" cy="3276600"/>
        </p:xfrm>
        <a:graphic>
          <a:graphicData uri="http://schemas.openxmlformats.org/presentationml/2006/ole">
            <p:oleObj spid="_x0000_s167952" name="VISIO" r:id="rId6" imgW="641604" imgH="705612" progId="">
              <p:embed/>
            </p:oleObj>
          </a:graphicData>
        </a:graphic>
      </p:graphicFrame>
      <p:graphicFrame>
        <p:nvGraphicFramePr>
          <p:cNvPr id="1226757" name="Group 5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xmlns="" val="3125140284"/>
              </p:ext>
            </p:extLst>
          </p:nvPr>
        </p:nvGraphicFramePr>
        <p:xfrm>
          <a:off x="5486400" y="1371600"/>
          <a:ext cx="2743200" cy="4286250"/>
        </p:xfrm>
        <a:graphic>
          <a:graphicData uri="http://schemas.openxmlformats.org/drawingml/2006/table">
            <a:tbl>
              <a:tblPr/>
              <a:tblGrid>
                <a:gridCol w="1066800"/>
                <a:gridCol w="1676400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2:0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&amp;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|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+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not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&amp;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|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 -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ALU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41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7780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686021116"/>
              </p:ext>
            </p:extLst>
          </p:nvPr>
        </p:nvGraphicFramePr>
        <p:xfrm>
          <a:off x="2438400" y="914400"/>
          <a:ext cx="5181600" cy="5434720"/>
        </p:xfrm>
        <a:graphic>
          <a:graphicData uri="http://schemas.openxmlformats.org/presentationml/2006/ole">
            <p:oleObj spid="_x0000_s168977" name="VISIO" r:id="rId5" imgW="2667000" imgH="2790444" progId="">
              <p:embed/>
            </p:oleObj>
          </a:graphicData>
        </a:graphic>
      </p:graphicFrame>
      <p:sp>
        <p:nvSpPr>
          <p:cNvPr id="122777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ALU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981200"/>
            <a:ext cx="160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a combinational circuit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817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8928" name="Group 64"/>
          <p:cNvGraphicFramePr>
            <a:graphicFrameLocks noGrp="1"/>
          </p:cNvGraphicFramePr>
          <p:nvPr>
            <p:ph sz="half"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3150760407"/>
              </p:ext>
            </p:extLst>
          </p:nvPr>
        </p:nvGraphicFramePr>
        <p:xfrm>
          <a:off x="2819400" y="1066800"/>
          <a:ext cx="3429000" cy="1981200"/>
        </p:xfrm>
        <a:graphic>
          <a:graphicData uri="http://schemas.openxmlformats.org/drawingml/2006/table">
            <a:tbl>
              <a:tblPr/>
              <a:tblGrid>
                <a:gridCol w="1439863"/>
                <a:gridCol w="19891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ALUOp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1:0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Subtract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Look at Funct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Not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8890" name="Group 26"/>
          <p:cNvGraphicFramePr>
            <a:graphicFrameLocks noGrp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="" val="1471300025"/>
              </p:ext>
            </p:extLst>
          </p:nvPr>
        </p:nvGraphicFramePr>
        <p:xfrm>
          <a:off x="1790700" y="3230880"/>
          <a:ext cx="5562600" cy="3169920"/>
        </p:xfrm>
        <a:graphic>
          <a:graphicData uri="http://schemas.openxmlformats.org/drawingml/2006/table">
            <a:tbl>
              <a:tblPr/>
              <a:tblGrid>
                <a:gridCol w="1295400"/>
                <a:gridCol w="2057400"/>
                <a:gridCol w="2209800"/>
              </a:tblGrid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ALUOp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1:0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Funct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ALUControl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2:0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010 (Add)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 (Subtract)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100000 (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add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010 (Add)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100010 (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sub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 (Subtract)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100100 (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and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000 (And)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100101 (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or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001 (Or)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101010 (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slt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111 (SLT)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88887" name="Rectangle 2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88888" name="Rectangle 2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88889" name="Rectangle 2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ALU Decoder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985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9976" name="Group 88"/>
          <p:cNvGraphicFramePr>
            <a:graphicFrameLocks noGrp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="" val="21170406"/>
              </p:ext>
            </p:extLst>
          </p:nvPr>
        </p:nvGraphicFramePr>
        <p:xfrm>
          <a:off x="914400" y="1219200"/>
          <a:ext cx="8153400" cy="2184400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  <a:gridCol w="838200"/>
                <a:gridCol w="806450"/>
                <a:gridCol w="901700"/>
                <a:gridCol w="806450"/>
                <a:gridCol w="990600"/>
                <a:gridCol w="914400"/>
                <a:gridCol w="914400"/>
              </a:tblGrid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9961" name="Object 7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766673733"/>
              </p:ext>
            </p:extLst>
          </p:nvPr>
        </p:nvGraphicFramePr>
        <p:xfrm>
          <a:off x="1905000" y="3429000"/>
          <a:ext cx="5562600" cy="3098800"/>
        </p:xfrm>
        <a:graphic>
          <a:graphicData uri="http://schemas.openxmlformats.org/presentationml/2006/ole">
            <p:oleObj spid="_x0000_s170000" name="VISIO" r:id="rId8" imgW="5163312" imgH="2869692" progId="">
              <p:embed/>
            </p:oleObj>
          </a:graphicData>
        </a:graphic>
      </p:graphicFrame>
      <p:sp>
        <p:nvSpPr>
          <p:cNvPr id="118989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8989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8989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 Main Decoder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512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7878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4025030672"/>
              </p:ext>
            </p:extLst>
          </p:nvPr>
        </p:nvGraphicFramePr>
        <p:xfrm>
          <a:off x="838200" y="1675756"/>
          <a:ext cx="8229600" cy="2225684"/>
        </p:xfrm>
        <a:graphic>
          <a:graphicData uri="http://schemas.openxmlformats.org/drawingml/2006/table">
            <a:tbl>
              <a:tblPr/>
              <a:tblGrid>
                <a:gridCol w="914400"/>
                <a:gridCol w="1066800"/>
                <a:gridCol w="914400"/>
                <a:gridCol w="914400"/>
                <a:gridCol w="762000"/>
                <a:gridCol w="914400"/>
                <a:gridCol w="914400"/>
                <a:gridCol w="914400"/>
                <a:gridCol w="914400"/>
              </a:tblGrid>
              <a:tr h="39688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111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787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787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Main Decoder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876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013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008736338"/>
              </p:ext>
            </p:extLst>
          </p:nvPr>
        </p:nvGraphicFramePr>
        <p:xfrm>
          <a:off x="914400" y="1370013"/>
          <a:ext cx="8229600" cy="4652009"/>
        </p:xfrm>
        <a:graphic>
          <a:graphicData uri="http://schemas.openxmlformats.org/presentationml/2006/ole">
            <p:oleObj spid="_x0000_s171024" name="VISIO" r:id="rId5" imgW="5221224" imgH="2944368" progId="">
              <p:embed/>
            </p:oleObj>
          </a:graphicData>
        </a:graphic>
      </p:graphicFrame>
      <p:sp>
        <p:nvSpPr>
          <p:cNvPr id="120013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or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547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0920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039086771"/>
              </p:ext>
            </p:extLst>
          </p:nvPr>
        </p:nvGraphicFramePr>
        <p:xfrm>
          <a:off x="762000" y="1219200"/>
          <a:ext cx="8382000" cy="4668838"/>
        </p:xfrm>
        <a:graphic>
          <a:graphicData uri="http://schemas.openxmlformats.org/presentationml/2006/ole">
            <p:oleObj spid="_x0000_s172048" name="VISIO" r:id="rId7" imgW="5163312" imgH="2869692" progId="">
              <p:embed/>
            </p:oleObj>
          </a:graphicData>
        </a:graphic>
      </p:graphicFrame>
      <p:sp>
        <p:nvSpPr>
          <p:cNvPr id="11909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14600" y="5791200"/>
            <a:ext cx="5105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No change to </a:t>
            </a:r>
            <a:r>
              <a:rPr lang="en-US" sz="3200" b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datapath</a:t>
            </a:r>
            <a:endParaRPr lang="en-US" sz="32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1909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909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Extended Functionality: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addi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696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46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2406024965"/>
              </p:ext>
            </p:extLst>
          </p:nvPr>
        </p:nvGraphicFramePr>
        <p:xfrm>
          <a:off x="914402" y="1397503"/>
          <a:ext cx="8133804" cy="3835902"/>
        </p:xfrm>
        <a:graphic>
          <a:graphicData uri="http://schemas.openxmlformats.org/drawingml/2006/table">
            <a:tbl>
              <a:tblPr/>
              <a:tblGrid>
                <a:gridCol w="990598"/>
                <a:gridCol w="990600"/>
                <a:gridCol w="838200"/>
                <a:gridCol w="795626"/>
                <a:gridCol w="903756"/>
                <a:gridCol w="903756"/>
                <a:gridCol w="903756"/>
                <a:gridCol w="903756"/>
                <a:gridCol w="903756"/>
              </a:tblGrid>
              <a:tr h="3989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addi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504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950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50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addi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311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46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245240190"/>
              </p:ext>
            </p:extLst>
          </p:nvPr>
        </p:nvGraphicFramePr>
        <p:xfrm>
          <a:off x="914402" y="1397503"/>
          <a:ext cx="8133804" cy="3835902"/>
        </p:xfrm>
        <a:graphic>
          <a:graphicData uri="http://schemas.openxmlformats.org/drawingml/2006/table">
            <a:tbl>
              <a:tblPr/>
              <a:tblGrid>
                <a:gridCol w="990598"/>
                <a:gridCol w="990600"/>
                <a:gridCol w="838200"/>
                <a:gridCol w="795626"/>
                <a:gridCol w="903756"/>
                <a:gridCol w="903756"/>
                <a:gridCol w="903756"/>
                <a:gridCol w="903756"/>
                <a:gridCol w="903756"/>
              </a:tblGrid>
              <a:tr h="3989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addi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504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950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50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addi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344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2968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952081358"/>
              </p:ext>
            </p:extLst>
          </p:nvPr>
        </p:nvGraphicFramePr>
        <p:xfrm>
          <a:off x="990600" y="1447800"/>
          <a:ext cx="8077200" cy="4664075"/>
        </p:xfrm>
        <a:graphic>
          <a:graphicData uri="http://schemas.openxmlformats.org/presentationml/2006/ole">
            <p:oleObj spid="_x0000_s173072" name="VISIO" r:id="rId6" imgW="5583774" imgH="3223983" progId="">
              <p:embed/>
            </p:oleObj>
          </a:graphicData>
        </a:graphic>
      </p:graphicFrame>
      <p:sp>
        <p:nvSpPr>
          <p:cNvPr id="11929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9296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Extended Functionality: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j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214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7184" name="Group 9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153229411"/>
              </p:ext>
            </p:extLst>
          </p:nvPr>
        </p:nvGraphicFramePr>
        <p:xfrm>
          <a:off x="914401" y="1447801"/>
          <a:ext cx="8153399" cy="3886198"/>
        </p:xfrm>
        <a:graphic>
          <a:graphicData uri="http://schemas.openxmlformats.org/drawingml/2006/table">
            <a:tbl>
              <a:tblPr/>
              <a:tblGrid>
                <a:gridCol w="922110"/>
                <a:gridCol w="982889"/>
                <a:gridCol w="914400"/>
                <a:gridCol w="674914"/>
                <a:gridCol w="696686"/>
                <a:gridCol w="686480"/>
                <a:gridCol w="913720"/>
                <a:gridCol w="906236"/>
                <a:gridCol w="873579"/>
                <a:gridCol w="582385"/>
              </a:tblGrid>
              <a:tr h="4484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Jump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j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709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9709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709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Main Decoder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4219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7184" name="Group 9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3050215078"/>
              </p:ext>
            </p:extLst>
          </p:nvPr>
        </p:nvGraphicFramePr>
        <p:xfrm>
          <a:off x="914401" y="1447801"/>
          <a:ext cx="8153399" cy="3886198"/>
        </p:xfrm>
        <a:graphic>
          <a:graphicData uri="http://schemas.openxmlformats.org/drawingml/2006/table">
            <a:tbl>
              <a:tblPr/>
              <a:tblGrid>
                <a:gridCol w="922110"/>
                <a:gridCol w="982889"/>
                <a:gridCol w="914400"/>
                <a:gridCol w="674914"/>
                <a:gridCol w="696686"/>
                <a:gridCol w="686480"/>
                <a:gridCol w="913720"/>
                <a:gridCol w="906236"/>
                <a:gridCol w="873579"/>
                <a:gridCol w="582385"/>
              </a:tblGrid>
              <a:tr h="4484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Instruction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RegDst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AluSrc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MemWrite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MemtoReg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ALUOp</a:t>
                      </a:r>
                      <a:r>
                        <a:rPr kumimoji="0" lang="en-US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Jump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R-type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sw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101011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beq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5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j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XX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9709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709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Unit: Main Decoder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62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79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8229600" cy="4953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 smtClean="0"/>
              <a:t>Program </a:t>
            </a:r>
            <a:r>
              <a:rPr lang="en-US" b="1" dirty="0"/>
              <a:t>Execution Time </a:t>
            </a:r>
          </a:p>
          <a:p>
            <a:pPr>
              <a:buFontTx/>
              <a:buNone/>
            </a:pPr>
            <a:r>
              <a:rPr lang="en-US" sz="2800" b="1" dirty="0" smtClean="0"/>
              <a:t>      = (#instructions</a:t>
            </a:r>
            <a:r>
              <a:rPr lang="en-US" sz="2800" b="1" dirty="0"/>
              <a:t>)(cycles/instruction)(seconds/cycle)</a:t>
            </a:r>
          </a:p>
          <a:p>
            <a:pPr>
              <a:buFontTx/>
              <a:buNone/>
            </a:pPr>
            <a:r>
              <a:rPr lang="en-US" sz="2800" b="1" dirty="0" smtClean="0"/>
              <a:t>      = </a:t>
            </a:r>
            <a:r>
              <a:rPr lang="en-US" sz="2800" b="1" dirty="0"/>
              <a:t># instructions x CPI x </a:t>
            </a:r>
            <a:r>
              <a:rPr lang="en-US" sz="2800" b="1" i="1" dirty="0"/>
              <a:t>T</a:t>
            </a:r>
            <a:r>
              <a:rPr lang="en-US" sz="2800" b="1" i="1" baseline="-25000" dirty="0"/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Processor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35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4098" name="Object 11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700513662"/>
              </p:ext>
            </p:extLst>
          </p:nvPr>
        </p:nvGraphicFramePr>
        <p:xfrm>
          <a:off x="914400" y="914400"/>
          <a:ext cx="7924800" cy="4427537"/>
        </p:xfrm>
        <a:graphic>
          <a:graphicData uri="http://schemas.openxmlformats.org/presentationml/2006/ole">
            <p:oleObj spid="_x0000_s174096" name="VISIO" r:id="rId7" imgW="5178552" imgH="2886456" progId="">
              <p:embed/>
            </p:oleObj>
          </a:graphicData>
        </a:graphic>
      </p:graphicFrame>
      <p:sp>
        <p:nvSpPr>
          <p:cNvPr id="11939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939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9398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52600" y="5448300"/>
            <a:ext cx="655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3200" b="1" i="1" baseline="-25000" dirty="0">
                <a:latin typeface="Times New Roman" pitchFamily="18" charset="0"/>
                <a:cs typeface="Arial" charset="0"/>
              </a:rPr>
              <a:t>C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Arial" charset="0"/>
              </a:rPr>
              <a:t>limited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by </a:t>
            </a:r>
            <a:r>
              <a:rPr lang="en-US" sz="3200" b="1" dirty="0" smtClean="0">
                <a:latin typeface="Times New Roman" pitchFamily="18" charset="0"/>
                <a:cs typeface="Arial" charset="0"/>
              </a:rPr>
              <a:t>critical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path (</a:t>
            </a:r>
            <a:r>
              <a:rPr lang="en-US" sz="3200" b="1" dirty="0" err="1">
                <a:latin typeface="Courier New" pitchFamily="49" charset="0"/>
                <a:cs typeface="Arial" charset="0"/>
              </a:rPr>
              <a:t>lw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i="1" dirty="0">
                <a:latin typeface="Times New Roman" pitchFamily="18" charset="0"/>
                <a:cs typeface="Arial" charset="0"/>
              </a:rPr>
              <a:t>  	</a:t>
            </a:r>
            <a:endParaRPr lang="en-US" sz="2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713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4006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4006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Single-cycle critical path: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i="1" dirty="0">
                <a:latin typeface="Times New Roman" pitchFamily="18" charset="0"/>
                <a:cs typeface="Arial" charset="0"/>
              </a:rPr>
              <a:t>  	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c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 smtClean="0">
                <a:latin typeface="Times New Roman" pitchFamily="18" charset="0"/>
                <a:cs typeface="Arial" charset="0"/>
              </a:rPr>
              <a:t>pcq_PC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 smtClean="0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+ max(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 smtClean="0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 smtClean="0">
                <a:latin typeface="Times New Roman" pitchFamily="18" charset="0"/>
                <a:cs typeface="Arial" charset="0"/>
              </a:rPr>
              <a:t>read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 smtClean="0">
                <a:latin typeface="Times New Roman" pitchFamily="18" charset="0"/>
                <a:cs typeface="Arial" charset="0"/>
              </a:rPr>
              <a:t>sext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 smtClean="0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) +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 smtClean="0">
                <a:latin typeface="Times New Roman" pitchFamily="18" charset="0"/>
                <a:cs typeface="Arial" charset="0"/>
              </a:rPr>
              <a:t>ALU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 smtClean="0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Typically, </a:t>
            </a:r>
            <a:r>
              <a:rPr lang="en-US" sz="3200" dirty="0">
                <a:latin typeface="Times New Roman" pitchFamily="18" charset="0"/>
                <a:cs typeface="Arial" charset="0"/>
              </a:rPr>
              <a:t>limiting paths are: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memory, ALU, register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file 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c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pcq_PC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+ 2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read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ALU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511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5286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907381129"/>
              </p:ext>
            </p:extLst>
          </p:nvPr>
        </p:nvGraphicFramePr>
        <p:xfrm>
          <a:off x="1676400" y="1143000"/>
          <a:ext cx="6248400" cy="3561398"/>
        </p:xfrm>
        <a:graphic>
          <a:graphicData uri="http://schemas.openxmlformats.org/drawingml/2006/table">
            <a:tbl>
              <a:tblPr/>
              <a:tblGrid>
                <a:gridCol w="2286000"/>
                <a:gridCol w="1879600"/>
                <a:gridCol w="2082800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Element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Delay (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ps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clock-to-Q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pcq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_PC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Multiplexer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Memory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0528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052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28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6800" y="5029200"/>
            <a:ext cx="7696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i="1" dirty="0">
                <a:latin typeface="Times New Roman" pitchFamily="18" charset="0"/>
                <a:cs typeface="Arial" charset="0"/>
              </a:rPr>
              <a:t>	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c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pcq_PC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+ 2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read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ALU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RF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    = [30 + 2(250) + 150 + 25 + 200 + 20]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ps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    = 925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ps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 smtClean="0">
                <a:solidFill>
                  <a:schemeClr val="bg1"/>
                </a:solidFill>
                <a:latin typeface="+mj-lt"/>
              </a:rPr>
              <a:t>Single-Cycle Performance Example</a:t>
            </a:r>
            <a:endParaRPr lang="en-US" sz="4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5867400"/>
            <a:ext cx="259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That’s a lot of arithmetic.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Verilog</a:t>
            </a:r>
            <a:r>
              <a:rPr lang="en-US" dirty="0" smtClean="0">
                <a:solidFill>
                  <a:srgbClr val="FF0000"/>
                </a:solidFill>
              </a:rPr>
              <a:t> can help out here.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477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991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991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2954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Program </a:t>
            </a:r>
            <a:r>
              <a:rPr lang="en-US" sz="3200" dirty="0">
                <a:latin typeface="Times New Roman" pitchFamily="18" charset="0"/>
                <a:cs typeface="Arial" charset="0"/>
              </a:rPr>
              <a:t>with 100 billion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instructions: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 i="1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Execution Time</a:t>
            </a:r>
            <a:r>
              <a:rPr lang="en-US" sz="3200" dirty="0">
                <a:latin typeface="Times New Roman" pitchFamily="18" charset="0"/>
                <a:cs typeface="Arial" charset="0"/>
              </a:rPr>
              <a:t> = # instructions x CPI x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3200" i="1" baseline="-25000" dirty="0">
                <a:latin typeface="Times New Roman" pitchFamily="18" charset="0"/>
                <a:cs typeface="Arial" charset="0"/>
              </a:rPr>
              <a:t>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i="1" dirty="0">
                <a:latin typeface="Times New Roman" pitchFamily="18" charset="0"/>
                <a:cs typeface="Arial" charset="0"/>
              </a:rPr>
              <a:t>		            </a:t>
            </a:r>
            <a:r>
              <a:rPr lang="en-US" sz="3200" dirty="0">
                <a:latin typeface="Times New Roman" pitchFamily="18" charset="0"/>
                <a:cs typeface="Arial" charset="0"/>
              </a:rPr>
              <a:t>= (100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3200" dirty="0">
                <a:latin typeface="Times New Roman" pitchFamily="18" charset="0"/>
                <a:cs typeface="Arial" charset="0"/>
              </a:rPr>
              <a:t>)(1)(925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-12 </a:t>
            </a:r>
            <a:r>
              <a:rPr lang="en-US" sz="3200" dirty="0">
                <a:latin typeface="Times New Roman" pitchFamily="18" charset="0"/>
                <a:cs typeface="Arial" charset="0"/>
              </a:rPr>
              <a:t>s)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		            =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92.5 seconds</a:t>
            </a:r>
            <a:r>
              <a:rPr lang="en-US" sz="3200" b="1" i="1" dirty="0">
                <a:latin typeface="Times New Roman" pitchFamily="18" charset="0"/>
                <a:cs typeface="Arial" charset="0"/>
              </a:rPr>
              <a:t>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 smtClean="0">
                <a:solidFill>
                  <a:schemeClr val="bg1"/>
                </a:solidFill>
                <a:latin typeface="+mj-lt"/>
              </a:rPr>
              <a:t>Single-Cycle Performance Example</a:t>
            </a:r>
            <a:endParaRPr lang="en-US" sz="4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684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9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143000"/>
            <a:ext cx="7696200" cy="4800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Single-cycle:</a:t>
            </a:r>
            <a:endParaRPr lang="en-US" b="1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dirty="0"/>
              <a:t>+ </a:t>
            </a:r>
            <a:r>
              <a:rPr lang="en-US" sz="2600" dirty="0" smtClean="0"/>
              <a:t>simple</a:t>
            </a:r>
            <a:endParaRPr lang="en-US" sz="2600" dirty="0"/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600" dirty="0"/>
              <a:t>cycle time limited by longest instruction (</a:t>
            </a:r>
            <a:r>
              <a:rPr lang="en-US" sz="2600" dirty="0" err="1">
                <a:latin typeface="Courier New" pitchFamily="49" charset="0"/>
              </a:rPr>
              <a:t>lw</a:t>
            </a:r>
            <a:r>
              <a:rPr lang="en-US" sz="2600" dirty="0"/>
              <a:t>)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600" dirty="0" smtClean="0"/>
              <a:t>2 adders/ALUs &amp; 2 memories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b="1" dirty="0" err="1" smtClean="0"/>
              <a:t>Multicycle</a:t>
            </a:r>
            <a:r>
              <a:rPr lang="en-US" b="1" dirty="0" smtClean="0"/>
              <a:t>:</a:t>
            </a:r>
            <a:endParaRPr lang="en-US" b="1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dirty="0"/>
              <a:t>+ higher clock speed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dirty="0"/>
              <a:t>+ simpler instructions run faster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dirty="0"/>
              <a:t>+ reuse expensive hardware on multiple cycles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dirty="0"/>
              <a:t>-  sequencing overhead paid many times</a:t>
            </a:r>
          </a:p>
          <a:p>
            <a:pPr>
              <a:lnSpc>
                <a:spcPct val="90000"/>
              </a:lnSpc>
            </a:pPr>
            <a:r>
              <a:rPr lang="en-US" b="1" dirty="0"/>
              <a:t>Same design steps: </a:t>
            </a:r>
            <a:r>
              <a:rPr lang="en-US" b="1" dirty="0" err="1"/>
              <a:t>datapath</a:t>
            </a:r>
            <a:r>
              <a:rPr lang="en-US" b="1" dirty="0"/>
              <a:t> &amp;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MIPS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1174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2182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701520550"/>
              </p:ext>
            </p:extLst>
          </p:nvPr>
        </p:nvGraphicFramePr>
        <p:xfrm>
          <a:off x="1385702" y="2209800"/>
          <a:ext cx="8444098" cy="2743200"/>
        </p:xfrm>
        <a:graphic>
          <a:graphicData uri="http://schemas.openxmlformats.org/presentationml/2006/ole">
            <p:oleObj spid="_x0000_s175121" name="VISIO" r:id="rId6" imgW="3255933" imgH="1058939" progId="">
              <p:embed/>
            </p:oleObj>
          </a:graphicData>
        </a:graphic>
      </p:graphicFrame>
      <p:sp>
        <p:nvSpPr>
          <p:cNvPr id="120218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02191" name="Rectangle 1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924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Replace Instruction and Data memories with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a single </a:t>
            </a:r>
            <a:r>
              <a:rPr lang="en-US" sz="3200" dirty="0">
                <a:latin typeface="Times New Roman" pitchFamily="18" charset="0"/>
                <a:cs typeface="Arial" charset="0"/>
              </a:rPr>
              <a:t>unified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memory – more realistic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State Elements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355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3205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50065801"/>
              </p:ext>
            </p:extLst>
          </p:nvPr>
        </p:nvGraphicFramePr>
        <p:xfrm>
          <a:off x="1066800" y="2286000"/>
          <a:ext cx="7772400" cy="2613025"/>
        </p:xfrm>
        <a:graphic>
          <a:graphicData uri="http://schemas.openxmlformats.org/presentationml/2006/ole">
            <p:oleObj spid="_x0000_s176145" name="VISIO" r:id="rId7" imgW="3867912" imgH="1356360" progId="">
              <p:embed/>
            </p:oleObj>
          </a:graphicData>
        </a:graphic>
      </p:graphicFrame>
      <p:sp>
        <p:nvSpPr>
          <p:cNvPr id="12032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0320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0320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STEP </a:t>
            </a: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1: </a:t>
            </a:r>
            <a:r>
              <a:rPr lang="en-US" sz="3200" dirty="0">
                <a:latin typeface="Times New Roman" pitchFamily="18" charset="0"/>
                <a:cs typeface="Arial" charset="0"/>
              </a:rPr>
              <a:t>Fetch instruction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900" dirty="0">
                <a:solidFill>
                  <a:schemeClr val="bg1"/>
                </a:solidFill>
                <a:latin typeface="+mj-lt"/>
              </a:rPr>
              <a:t>I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nstruction Fetch</a:t>
            </a:r>
            <a:endParaRPr lang="en-US" sz="39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390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525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874977269"/>
              </p:ext>
            </p:extLst>
          </p:nvPr>
        </p:nvGraphicFramePr>
        <p:xfrm>
          <a:off x="1066800" y="2263775"/>
          <a:ext cx="7772400" cy="2613025"/>
        </p:xfrm>
        <a:graphic>
          <a:graphicData uri="http://schemas.openxmlformats.org/presentationml/2006/ole">
            <p:oleObj spid="_x0000_s177170" name="VISIO" r:id="rId7" imgW="3867912" imgH="1356360" progId="">
              <p:embed/>
            </p:oleObj>
          </a:graphicData>
        </a:graphic>
      </p:graphicFrame>
      <p:sp>
        <p:nvSpPr>
          <p:cNvPr id="12052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052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9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>
                <a:solidFill>
                  <a:schemeClr val="bg1"/>
                </a:solidFill>
                <a:latin typeface="+mj-lt"/>
              </a:rPr>
              <a:t>R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egister Read</a:t>
            </a:r>
            <a:endParaRPr lang="en-US" sz="3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2a: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Read source operands from 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7118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627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575757887"/>
              </p:ext>
            </p:extLst>
          </p:nvPr>
        </p:nvGraphicFramePr>
        <p:xfrm>
          <a:off x="990600" y="1828800"/>
          <a:ext cx="7772400" cy="3625850"/>
        </p:xfrm>
        <a:graphic>
          <a:graphicData uri="http://schemas.openxmlformats.org/presentationml/2006/ole">
            <p:oleObj spid="_x0000_s178193" name="VISIO" r:id="rId7" imgW="3867912" imgH="1882140" progId="">
              <p:embed/>
            </p:oleObj>
          </a:graphicData>
        </a:graphic>
      </p:graphicFrame>
      <p:sp>
        <p:nvSpPr>
          <p:cNvPr id="12062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062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9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Immediate</a:t>
            </a:r>
            <a:endParaRPr lang="en-US" sz="3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2b:</a:t>
            </a:r>
            <a:r>
              <a:rPr lang="en-US" dirty="0" smtClean="0"/>
              <a:t> Sign-extend the immediate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6818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325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461298968"/>
              </p:ext>
            </p:extLst>
          </p:nvPr>
        </p:nvGraphicFramePr>
        <p:xfrm>
          <a:off x="1143000" y="2435225"/>
          <a:ext cx="7772400" cy="2519363"/>
        </p:xfrm>
        <a:graphic>
          <a:graphicData uri="http://schemas.openxmlformats.org/presentationml/2006/ole">
            <p:oleObj spid="_x0000_s179216" name="VISIO" r:id="rId7" imgW="5562600" imgH="1882140" progId="">
              <p:embed/>
            </p:oleObj>
          </a:graphicData>
        </a:graphic>
      </p:graphicFrame>
      <p:sp>
        <p:nvSpPr>
          <p:cNvPr id="12083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083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9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Address</a:t>
            </a:r>
            <a:endParaRPr lang="en-US" sz="3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3:</a:t>
            </a:r>
            <a:r>
              <a:rPr lang="en-US" dirty="0" smtClean="0"/>
              <a:t> Compute the memory address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5345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934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656996085"/>
              </p:ext>
            </p:extLst>
          </p:nvPr>
        </p:nvGraphicFramePr>
        <p:xfrm>
          <a:off x="1066800" y="2406650"/>
          <a:ext cx="7772400" cy="2578100"/>
        </p:xfrm>
        <a:graphic>
          <a:graphicData uri="http://schemas.openxmlformats.org/presentationml/2006/ole">
            <p:oleObj spid="_x0000_s180240" name="VISIO" r:id="rId7" imgW="5562600" imgH="1926336" progId="">
              <p:embed/>
            </p:oleObj>
          </a:graphicData>
        </a:graphic>
      </p:graphicFrame>
      <p:sp>
        <p:nvSpPr>
          <p:cNvPr id="12093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093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8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 Memory Read</a:t>
            </a:r>
            <a:endParaRPr lang="en-US" sz="3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4:</a:t>
            </a:r>
            <a:r>
              <a:rPr lang="en-US" dirty="0" smtClean="0"/>
              <a:t> Read data from memory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334000"/>
            <a:ext cx="5931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can’t happen at the same time as reading the instruction.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609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037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338788732"/>
              </p:ext>
            </p:extLst>
          </p:nvPr>
        </p:nvGraphicFramePr>
        <p:xfrm>
          <a:off x="1066800" y="2406650"/>
          <a:ext cx="7772400" cy="2578100"/>
        </p:xfrm>
        <a:graphic>
          <a:graphicData uri="http://schemas.openxmlformats.org/presentationml/2006/ole">
            <p:oleObj spid="_x0000_s181264" name="VISIO" r:id="rId7" imgW="5562600" imgH="1926336" progId="">
              <p:embed/>
            </p:oleObj>
          </a:graphicData>
        </a:graphic>
      </p:graphicFrame>
      <p:sp>
        <p:nvSpPr>
          <p:cNvPr id="12103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103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8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3800" dirty="0" smtClean="0">
                <a:solidFill>
                  <a:schemeClr val="bg1"/>
                </a:solidFill>
                <a:latin typeface="+mj-lt"/>
              </a:rPr>
              <a:t> Write Register</a:t>
            </a:r>
            <a:endParaRPr lang="en-US" sz="3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5:</a:t>
            </a:r>
            <a:r>
              <a:rPr lang="en-US" dirty="0" smtClean="0"/>
              <a:t> Write data back to register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6469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139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386524817"/>
              </p:ext>
            </p:extLst>
          </p:nvPr>
        </p:nvGraphicFramePr>
        <p:xfrm>
          <a:off x="990600" y="2370138"/>
          <a:ext cx="7772400" cy="2649537"/>
        </p:xfrm>
        <a:graphic>
          <a:graphicData uri="http://schemas.openxmlformats.org/presentationml/2006/ole">
            <p:oleObj spid="_x0000_s182288" name="VISIO" r:id="rId7" imgW="5736336" imgH="2040636" progId="">
              <p:embed/>
            </p:oleObj>
          </a:graphicData>
        </a:graphic>
      </p:graphicFrame>
      <p:sp>
        <p:nvSpPr>
          <p:cNvPr id="12113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113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9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3900" dirty="0" smtClean="0">
                <a:solidFill>
                  <a:schemeClr val="bg1"/>
                </a:solidFill>
                <a:latin typeface="+mj-lt"/>
              </a:rPr>
              <a:t>: Increment PC</a:t>
            </a:r>
            <a:endParaRPr lang="en-US" sz="3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14400" y="1143000"/>
            <a:ext cx="7696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STEP 6:</a:t>
            </a:r>
            <a:r>
              <a:rPr lang="en-US" dirty="0" smtClean="0"/>
              <a:t> Increment PC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486400"/>
            <a:ext cx="566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multiplexors allow the sharing of “expensive” subunits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1295400"/>
            <a:ext cx="24781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ALUSrcX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Which operators?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PC, instruction, register?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4209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242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751392733"/>
              </p:ext>
            </p:extLst>
          </p:nvPr>
        </p:nvGraphicFramePr>
        <p:xfrm>
          <a:off x="820394" y="2446338"/>
          <a:ext cx="8247406" cy="2811462"/>
        </p:xfrm>
        <a:graphic>
          <a:graphicData uri="http://schemas.openxmlformats.org/presentationml/2006/ole">
            <p:oleObj spid="_x0000_s183313" name="VISIO" r:id="rId7" imgW="5736336" imgH="2040636" progId="">
              <p:embed/>
            </p:oleObj>
          </a:graphicData>
        </a:graphic>
      </p:graphicFrame>
      <p:sp>
        <p:nvSpPr>
          <p:cNvPr id="12124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124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1242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Write data in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rt</a:t>
            </a:r>
            <a:r>
              <a:rPr lang="en-US" sz="3200" dirty="0">
                <a:latin typeface="Times New Roman" pitchFamily="18" charset="0"/>
                <a:cs typeface="Arial" charset="0"/>
              </a:rPr>
              <a:t> to memory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sw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191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446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776301155"/>
              </p:ext>
            </p:extLst>
          </p:nvPr>
        </p:nvGraphicFramePr>
        <p:xfrm>
          <a:off x="838200" y="2836863"/>
          <a:ext cx="8219464" cy="2801937"/>
        </p:xfrm>
        <a:graphic>
          <a:graphicData uri="http://schemas.openxmlformats.org/presentationml/2006/ole">
            <p:oleObj spid="_x0000_s184337" name="VISIO" r:id="rId7" imgW="5736336" imgH="2040636" progId="">
              <p:embed/>
            </p:oleObj>
          </a:graphicData>
        </a:graphic>
      </p:graphicFrame>
      <p:sp>
        <p:nvSpPr>
          <p:cNvPr id="12144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144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14470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Read from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rs</a:t>
            </a:r>
            <a:r>
              <a:rPr lang="en-US" sz="32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rt</a:t>
            </a:r>
            <a:endParaRPr lang="en-US" sz="32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Write </a:t>
            </a:r>
            <a:r>
              <a:rPr lang="en-US" sz="3200" i="1" dirty="0" err="1">
                <a:latin typeface="Times New Roman" pitchFamily="18" charset="0"/>
                <a:cs typeface="Arial" charset="0"/>
              </a:rPr>
              <a:t>ALUResult</a:t>
            </a:r>
            <a:r>
              <a:rPr lang="en-US" sz="3200" dirty="0">
                <a:latin typeface="Times New Roman" pitchFamily="18" charset="0"/>
                <a:cs typeface="Arial" charset="0"/>
              </a:rPr>
              <a:t> to register file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Write to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rd</a:t>
            </a:r>
            <a:r>
              <a:rPr lang="en-US" sz="3200" dirty="0">
                <a:latin typeface="Times New Roman" pitchFamily="18" charset="0"/>
                <a:cs typeface="Arial" charset="0"/>
              </a:rPr>
              <a:t> (instead of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rt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R-Type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2438400"/>
            <a:ext cx="83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RegDst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1752600"/>
            <a:ext cx="1221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MemtoReg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15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549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863989599"/>
              </p:ext>
            </p:extLst>
          </p:nvPr>
        </p:nvGraphicFramePr>
        <p:xfrm>
          <a:off x="762000" y="2209800"/>
          <a:ext cx="8534400" cy="3030398"/>
        </p:xfrm>
        <a:graphic>
          <a:graphicData uri="http://schemas.openxmlformats.org/presentationml/2006/ole">
            <p:oleObj spid="_x0000_s185361" name="VISIO" r:id="rId6" imgW="5891784" imgH="2183892" progId="">
              <p:embed/>
            </p:oleObj>
          </a:graphicData>
        </a:graphic>
      </p:graphicFrame>
      <p:sp>
        <p:nvSpPr>
          <p:cNvPr id="12154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Courier New" pitchFamily="49" charset="0"/>
                <a:cs typeface="Arial" charset="0"/>
              </a:rPr>
              <a:t>rs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== </a:t>
            </a:r>
            <a:r>
              <a:rPr lang="en-US" sz="3200" dirty="0" err="1" smtClean="0">
                <a:latin typeface="Courier New" pitchFamily="49" charset="0"/>
                <a:cs typeface="Arial" charset="0"/>
              </a:rPr>
              <a:t>rt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?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BTA </a:t>
            </a:r>
            <a:r>
              <a:rPr lang="en-US" sz="3200" dirty="0">
                <a:latin typeface="Times New Roman" pitchFamily="18" charset="0"/>
                <a:cs typeface="Arial" charset="0"/>
              </a:rPr>
              <a:t>= </a:t>
            </a:r>
            <a:r>
              <a:rPr lang="en-US" sz="2900" dirty="0">
                <a:latin typeface="Times New Roman" pitchFamily="18" charset="0"/>
                <a:cs typeface="Arial" charset="0"/>
              </a:rPr>
              <a:t>(sign-extended </a:t>
            </a:r>
            <a:r>
              <a:rPr lang="en-US" sz="2900" dirty="0" smtClean="0">
                <a:latin typeface="Times New Roman" pitchFamily="18" charset="0"/>
                <a:cs typeface="Arial" charset="0"/>
              </a:rPr>
              <a:t>immediate &lt;&lt; 2) + (</a:t>
            </a:r>
            <a:r>
              <a:rPr lang="en-US" sz="2900" dirty="0">
                <a:latin typeface="Times New Roman" pitchFamily="18" charset="0"/>
                <a:cs typeface="Arial" charset="0"/>
              </a:rPr>
              <a:t>PC+4)</a:t>
            </a:r>
          </a:p>
        </p:txBody>
      </p:sp>
      <p:sp>
        <p:nvSpPr>
          <p:cNvPr id="121549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beq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798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061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820572704"/>
              </p:ext>
            </p:extLst>
          </p:nvPr>
        </p:nvGraphicFramePr>
        <p:xfrm>
          <a:off x="709230" y="1371600"/>
          <a:ext cx="8358570" cy="4226112"/>
        </p:xfrm>
        <a:graphic>
          <a:graphicData uri="http://schemas.openxmlformats.org/presentationml/2006/ole">
            <p:oleObj spid="_x0000_s186385" name="VISIO" r:id="rId6" imgW="5748528" imgH="2900172" progId="">
              <p:embed/>
            </p:oleObj>
          </a:graphicData>
        </a:graphic>
      </p:graphicFrame>
      <p:sp>
        <p:nvSpPr>
          <p:cNvPr id="12206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2061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490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6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440956771"/>
              </p:ext>
            </p:extLst>
          </p:nvPr>
        </p:nvGraphicFramePr>
        <p:xfrm>
          <a:off x="1905000" y="1174750"/>
          <a:ext cx="5562600" cy="5187950"/>
        </p:xfrm>
        <a:graphic>
          <a:graphicData uri="http://schemas.openxmlformats.org/presentationml/2006/ole">
            <p:oleObj spid="_x0000_s187409" name="VISIO" r:id="rId6" imgW="2134614" imgH="1990075" progId="">
              <p:embed/>
            </p:oleObj>
          </a:graphicData>
        </a:graphic>
      </p:graphicFrame>
      <p:sp>
        <p:nvSpPr>
          <p:cNvPr id="12226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226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Control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7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347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4200290468"/>
              </p:ext>
            </p:extLst>
          </p:nvPr>
        </p:nvGraphicFramePr>
        <p:xfrm>
          <a:off x="2362200" y="2346325"/>
          <a:ext cx="6781800" cy="3444875"/>
        </p:xfrm>
        <a:graphic>
          <a:graphicData uri="http://schemas.openxmlformats.org/presentationml/2006/ole">
            <p:oleObj spid="_x0000_s189472" name="VISIO" r:id="rId5" imgW="5748528" imgH="2912364" progId="">
              <p:embed/>
            </p:oleObj>
          </a:graphicData>
        </a:graphic>
      </p:graphicFrame>
      <p:graphicFrame>
        <p:nvGraphicFramePr>
          <p:cNvPr id="1513477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612122573"/>
              </p:ext>
            </p:extLst>
          </p:nvPr>
        </p:nvGraphicFramePr>
        <p:xfrm>
          <a:off x="685800" y="1322387"/>
          <a:ext cx="1905000" cy="1497013"/>
        </p:xfrm>
        <a:graphic>
          <a:graphicData uri="http://schemas.openxmlformats.org/presentationml/2006/ole">
            <p:oleObj spid="_x0000_s189473" name="VISIO" r:id="rId6" imgW="1066800" imgH="836676" progId="">
              <p:embed/>
            </p:oleObj>
          </a:graphicData>
        </a:graphic>
      </p:graphicFrame>
      <p:sp>
        <p:nvSpPr>
          <p:cNvPr id="151347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Fetch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1600200"/>
            <a:ext cx="2005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start of an FSM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5873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4166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897874378"/>
              </p:ext>
            </p:extLst>
          </p:nvPr>
        </p:nvGraphicFramePr>
        <p:xfrm>
          <a:off x="762000" y="1152525"/>
          <a:ext cx="3581400" cy="1514475"/>
        </p:xfrm>
        <a:graphic>
          <a:graphicData uri="http://schemas.openxmlformats.org/presentationml/2006/ole">
            <p:oleObj spid="_x0000_s190496" name="VISIO" r:id="rId5" imgW="1982724" imgH="836676" progId="">
              <p:embed/>
            </p:oleObj>
          </a:graphicData>
        </a:graphic>
      </p:graphicFrame>
      <p:graphicFrame>
        <p:nvGraphicFramePr>
          <p:cNvPr id="1244168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404460034"/>
              </p:ext>
            </p:extLst>
          </p:nvPr>
        </p:nvGraphicFramePr>
        <p:xfrm>
          <a:off x="1219200" y="2817813"/>
          <a:ext cx="6781800" cy="3430587"/>
        </p:xfrm>
        <a:graphic>
          <a:graphicData uri="http://schemas.openxmlformats.org/presentationml/2006/ole">
            <p:oleObj spid="_x0000_s190497" name="VISIO" r:id="rId6" imgW="5748528" imgH="2900172" progId="">
              <p:embed/>
            </p:oleObj>
          </a:graphicData>
        </a:graphic>
      </p:graphicFrame>
      <p:sp>
        <p:nvSpPr>
          <p:cNvPr id="124416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Decode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188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552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697804029"/>
              </p:ext>
            </p:extLst>
          </p:nvPr>
        </p:nvGraphicFramePr>
        <p:xfrm>
          <a:off x="762000" y="1066800"/>
          <a:ext cx="3810000" cy="2987675"/>
        </p:xfrm>
        <a:graphic>
          <a:graphicData uri="http://schemas.openxmlformats.org/presentationml/2006/ole">
            <p:oleObj spid="_x0000_s192544" name="VISIO" r:id="rId5" imgW="2383536" imgH="1863852" progId="">
              <p:embed/>
            </p:oleObj>
          </a:graphicData>
        </a:graphic>
      </p:graphicFrame>
      <p:graphicFrame>
        <p:nvGraphicFramePr>
          <p:cNvPr id="151552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459612185"/>
              </p:ext>
            </p:extLst>
          </p:nvPr>
        </p:nvGraphicFramePr>
        <p:xfrm>
          <a:off x="1752600" y="2547937"/>
          <a:ext cx="7315200" cy="3700463"/>
        </p:xfrm>
        <a:graphic>
          <a:graphicData uri="http://schemas.openxmlformats.org/presentationml/2006/ole">
            <p:oleObj spid="_x0000_s192545" name="VISIO" r:id="rId6" imgW="5748528" imgH="2900172" progId="">
              <p:embed/>
            </p:oleObj>
          </a:graphicData>
        </a:graphic>
      </p:graphicFrame>
      <p:sp>
        <p:nvSpPr>
          <p:cNvPr id="151552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Address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337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6214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999327812"/>
              </p:ext>
            </p:extLst>
          </p:nvPr>
        </p:nvGraphicFramePr>
        <p:xfrm>
          <a:off x="1905000" y="1047750"/>
          <a:ext cx="5562600" cy="5200650"/>
        </p:xfrm>
        <a:graphic>
          <a:graphicData uri="http://schemas.openxmlformats.org/presentationml/2006/ole">
            <p:oleObj spid="_x0000_s193553" name="VISIO" r:id="rId5" imgW="4040124" imgH="3767328" progId="">
              <p:embed/>
            </p:oleObj>
          </a:graphicData>
        </a:graphic>
      </p:graphicFrame>
      <p:sp>
        <p:nvSpPr>
          <p:cNvPr id="12462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lw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07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826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480753142"/>
              </p:ext>
            </p:extLst>
          </p:nvPr>
        </p:nvGraphicFramePr>
        <p:xfrm>
          <a:off x="1855574" y="1066800"/>
          <a:ext cx="5459626" cy="5105400"/>
        </p:xfrm>
        <a:graphic>
          <a:graphicData uri="http://schemas.openxmlformats.org/presentationml/2006/ole">
            <p:oleObj spid="_x0000_s194577" name="VISIO" r:id="rId5" imgW="4040124" imgH="3767328" progId="">
              <p:embed/>
            </p:oleObj>
          </a:graphicData>
        </a:graphic>
      </p:graphicFrame>
      <p:sp>
        <p:nvSpPr>
          <p:cNvPr id="124825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sw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364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28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629573479"/>
              </p:ext>
            </p:extLst>
          </p:nvPr>
        </p:nvGraphicFramePr>
        <p:xfrm>
          <a:off x="1752600" y="1204913"/>
          <a:ext cx="5638800" cy="5272087"/>
        </p:xfrm>
        <a:graphic>
          <a:graphicData uri="http://schemas.openxmlformats.org/presentationml/2006/ole">
            <p:oleObj spid="_x0000_s195601" name="VISIO" r:id="rId5" imgW="4040124" imgH="3767328" progId="">
              <p:embed/>
            </p:oleObj>
          </a:graphicData>
        </a:graphic>
      </p:graphicFrame>
      <p:sp>
        <p:nvSpPr>
          <p:cNvPr id="124928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R-Type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8063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0309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320236279"/>
              </p:ext>
            </p:extLst>
          </p:nvPr>
        </p:nvGraphicFramePr>
        <p:xfrm>
          <a:off x="1295400" y="1138238"/>
          <a:ext cx="5791200" cy="5414962"/>
        </p:xfrm>
        <a:graphic>
          <a:graphicData uri="http://schemas.openxmlformats.org/presentationml/2006/ole">
            <p:oleObj spid="_x0000_s196625" name="VISIO" r:id="rId5" imgW="4040124" imgH="3767328" progId="">
              <p:embed/>
            </p:oleObj>
          </a:graphicData>
        </a:graphic>
      </p:graphicFrame>
      <p:sp>
        <p:nvSpPr>
          <p:cNvPr id="125030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beq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3915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211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557551967"/>
              </p:ext>
            </p:extLst>
          </p:nvPr>
        </p:nvGraphicFramePr>
        <p:xfrm>
          <a:off x="1295400" y="995005"/>
          <a:ext cx="5943600" cy="5558195"/>
        </p:xfrm>
        <a:graphic>
          <a:graphicData uri="http://schemas.openxmlformats.org/presentationml/2006/ole">
            <p:oleObj spid="_x0000_s197649" name="VISIO" r:id="rId6" imgW="4040124" imgH="3767328" progId="">
              <p:embed/>
            </p:oleObj>
          </a:graphicData>
        </a:graphic>
      </p:graphicFrame>
      <p:sp>
        <p:nvSpPr>
          <p:cNvPr id="12421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421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Controller FSM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378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1334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202635252"/>
              </p:ext>
            </p:extLst>
          </p:nvPr>
        </p:nvGraphicFramePr>
        <p:xfrm>
          <a:off x="1219200" y="1219200"/>
          <a:ext cx="6781800" cy="5170488"/>
        </p:xfrm>
        <a:graphic>
          <a:graphicData uri="http://schemas.openxmlformats.org/presentationml/2006/ole">
            <p:oleObj spid="_x0000_s198673" name="VISIO" r:id="rId6" imgW="4946280" imgH="3773231" progId="">
              <p:embed/>
            </p:oleObj>
          </a:graphicData>
        </a:graphic>
      </p:graphicFrame>
      <p:sp>
        <p:nvSpPr>
          <p:cNvPr id="125133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513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Extended Functionality: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addi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600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757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881014749"/>
              </p:ext>
            </p:extLst>
          </p:nvPr>
        </p:nvGraphicFramePr>
        <p:xfrm>
          <a:off x="1219200" y="1219200"/>
          <a:ext cx="6781800" cy="5170488"/>
        </p:xfrm>
        <a:graphic>
          <a:graphicData uri="http://schemas.openxmlformats.org/presentationml/2006/ole">
            <p:oleObj spid="_x0000_s199697" name="VISIO" r:id="rId6" imgW="4954524" imgH="3767328" progId="">
              <p:embed/>
            </p:oleObj>
          </a:graphicData>
        </a:graphic>
      </p:graphicFrame>
      <p:sp>
        <p:nvSpPr>
          <p:cNvPr id="15175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175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addi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6302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2358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673996478"/>
              </p:ext>
            </p:extLst>
          </p:nvPr>
        </p:nvGraphicFramePr>
        <p:xfrm>
          <a:off x="838200" y="1676400"/>
          <a:ext cx="8305800" cy="3248025"/>
        </p:xfrm>
        <a:graphic>
          <a:graphicData uri="http://schemas.openxmlformats.org/presentationml/2006/ole">
            <p:oleObj spid="_x0000_s200721" name="VISIO" r:id="rId6" imgW="5891784" imgH="2298192" progId="">
              <p:embed/>
            </p:oleObj>
          </a:graphicData>
        </a:graphic>
      </p:graphicFrame>
      <p:sp>
        <p:nvSpPr>
          <p:cNvPr id="125235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5235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Extended Functionality: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j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3615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962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807795696"/>
              </p:ext>
            </p:extLst>
          </p:nvPr>
        </p:nvGraphicFramePr>
        <p:xfrm>
          <a:off x="1219200" y="1219200"/>
          <a:ext cx="6754812" cy="5148263"/>
        </p:xfrm>
        <a:graphic>
          <a:graphicData uri="http://schemas.openxmlformats.org/presentationml/2006/ole">
            <p:oleObj spid="_x0000_s202768" name="VISIO" r:id="rId6" imgW="4954524" imgH="3767328" progId="">
              <p:embed/>
            </p:oleObj>
          </a:graphicData>
        </a:graphic>
      </p:graphicFrame>
      <p:sp>
        <p:nvSpPr>
          <p:cNvPr id="15196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196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Main Controller FSM: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j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4321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54405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Instructions take different number of cycles: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3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cycles:</a:t>
            </a: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err="1" smtClean="0">
                <a:latin typeface="Courier New" pitchFamily="49" charset="0"/>
                <a:cs typeface="Arial" charset="0"/>
              </a:rPr>
              <a:t>beq</a:t>
            </a:r>
            <a:r>
              <a:rPr lang="en-US" sz="2400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dirty="0">
                <a:latin typeface="Courier New" pitchFamily="49" charset="0"/>
                <a:cs typeface="Arial" charset="0"/>
              </a:rPr>
              <a:t>j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4 cycles: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R-Type</a:t>
            </a:r>
            <a:r>
              <a:rPr lang="en-US" sz="2400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2400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addi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5 cycles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:</a:t>
            </a: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err="1" smtClean="0">
                <a:latin typeface="Courier New" pitchFamily="49" charset="0"/>
                <a:cs typeface="Arial" charset="0"/>
              </a:rPr>
              <a:t>lw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CPI is weighted average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SPECINT2000 benchmark: 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25% loads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10% stores 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11% branches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2% jumps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52%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R-type</a:t>
            </a:r>
            <a:endParaRPr lang="en-US" sz="20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endParaRPr lang="en-US" sz="100" b="1" dirty="0" smtClean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000" b="1" dirty="0" smtClean="0">
                <a:latin typeface="Times New Roman" pitchFamily="18" charset="0"/>
                <a:cs typeface="Arial" charset="0"/>
              </a:rPr>
              <a:t>Average </a:t>
            </a:r>
            <a:r>
              <a:rPr lang="en-US" sz="2000" b="1" dirty="0">
                <a:latin typeface="Times New Roman" pitchFamily="18" charset="0"/>
                <a:cs typeface="Arial" charset="0"/>
              </a:rPr>
              <a:t>CPI = </a:t>
            </a:r>
            <a:r>
              <a:rPr lang="en-US" sz="2000" dirty="0">
                <a:latin typeface="Times New Roman" pitchFamily="18" charset="0"/>
                <a:cs typeface="Arial" charset="0"/>
              </a:rPr>
              <a:t>(0.11 + 0.2)(3) + (0.52 + 0.10)(4) + (0.25)(5) </a:t>
            </a:r>
            <a:r>
              <a:rPr lang="en-US" sz="2000" b="1" dirty="0">
                <a:latin typeface="Times New Roman" pitchFamily="18" charset="0"/>
                <a:cs typeface="Arial" charset="0"/>
              </a:rPr>
              <a:t>= 4.12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Processor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3200400"/>
            <a:ext cx="2583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CPI == cycles / instruction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955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167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832534913"/>
              </p:ext>
            </p:extLst>
          </p:nvPr>
        </p:nvGraphicFramePr>
        <p:xfrm>
          <a:off x="762000" y="2393950"/>
          <a:ext cx="7772400" cy="3930650"/>
        </p:xfrm>
        <a:graphic>
          <a:graphicData uri="http://schemas.openxmlformats.org/presentationml/2006/ole">
            <p:oleObj spid="_x0000_s204817" name="VISIO" r:id="rId7" imgW="5748528" imgH="2900172" progId="">
              <p:embed/>
            </p:oleObj>
          </a:graphicData>
        </a:graphic>
      </p:graphicFrame>
      <p:sp>
        <p:nvSpPr>
          <p:cNvPr id="15216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216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16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 err="1">
                <a:latin typeface="Times New Roman" pitchFamily="18" charset="0"/>
                <a:cs typeface="Arial" charset="0"/>
              </a:rPr>
              <a:t>Multicycle</a:t>
            </a:r>
            <a:r>
              <a:rPr lang="en-US" sz="3200" dirty="0">
                <a:latin typeface="Times New Roman" pitchFamily="18" charset="0"/>
                <a:cs typeface="Arial" charset="0"/>
              </a:rPr>
              <a:t> critical path: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b="1" i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 	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latin typeface="Times New Roman" pitchFamily="18" charset="0"/>
                <a:cs typeface="Arial" charset="0"/>
              </a:rPr>
              <a:t>c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 = 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latin typeface="Times New Roman" pitchFamily="18" charset="0"/>
                <a:cs typeface="Arial" charset="0"/>
              </a:rPr>
              <a:t>pcq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 + max(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latin typeface="Times New Roman" pitchFamily="18" charset="0"/>
                <a:cs typeface="Arial" charset="0"/>
              </a:rPr>
              <a:t>ALU</a:t>
            </a:r>
            <a:r>
              <a:rPr lang="en-US" sz="2800" b="1" baseline="-25000" dirty="0"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+ 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latin typeface="Times New Roman" pitchFamily="18" charset="0"/>
                <a:cs typeface="Arial" charset="0"/>
              </a:rPr>
              <a:t>mem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) + </a:t>
            </a:r>
            <a:r>
              <a:rPr lang="en-US" sz="28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800" b="1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Processor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104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3238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3290422855"/>
              </p:ext>
            </p:extLst>
          </p:nvPr>
        </p:nvGraphicFramePr>
        <p:xfrm>
          <a:off x="1676400" y="1143000"/>
          <a:ext cx="6248400" cy="3561398"/>
        </p:xfrm>
        <a:graphic>
          <a:graphicData uri="http://schemas.openxmlformats.org/drawingml/2006/table">
            <a:tbl>
              <a:tblPr/>
              <a:tblGrid>
                <a:gridCol w="2286000"/>
                <a:gridCol w="1879600"/>
                <a:gridCol w="2082800"/>
              </a:tblGrid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Element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Delay (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ps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clock-to-Q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pcq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_PC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Multiplexer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Memory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032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032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323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4800600"/>
            <a:ext cx="6934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i="1" dirty="0">
                <a:latin typeface="Times New Roman" pitchFamily="18" charset="0"/>
                <a:cs typeface="Arial" charset="0"/>
              </a:rPr>
              <a:t>	</a:t>
            </a:r>
            <a:r>
              <a:rPr lang="en-US" sz="2600" b="1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="1" i="1" baseline="-25000" dirty="0" err="1">
                <a:latin typeface="Times New Roman" pitchFamily="18" charset="0"/>
                <a:cs typeface="Arial" charset="0"/>
              </a:rPr>
              <a:t>c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pcq_PC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max(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ALU</a:t>
            </a:r>
            <a:r>
              <a:rPr lang="en-US" sz="2600" baseline="-250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latin typeface="Times New Roman" pitchFamily="18" charset="0"/>
                <a:cs typeface="Arial" charset="0"/>
              </a:rPr>
              <a:t>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>
                <a:latin typeface="Times New Roman" pitchFamily="18" charset="0"/>
                <a:cs typeface="Arial" charset="0"/>
              </a:rPr>
              <a:t>)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    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pcq_PC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mem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    = [30 + 25 + 250 + 20]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ps</a:t>
            </a:r>
            <a:endParaRPr lang="en-US" sz="26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    =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325 </a:t>
            </a:r>
            <a:r>
              <a:rPr lang="en-US" sz="2600" b="1" dirty="0" err="1">
                <a:latin typeface="Times New Roman" pitchFamily="18" charset="0"/>
                <a:cs typeface="Arial" charset="0"/>
              </a:rPr>
              <a:t>ps</a:t>
            </a:r>
            <a:endParaRPr lang="en-US" sz="2600" b="1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223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2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114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1142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9600" y="12954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Times New Roman" pitchFamily="18" charset="0"/>
                <a:cs typeface="Arial" charset="0"/>
              </a:rPr>
              <a:t>For a program with 100 billion instructions executing on a multicycle MIPS processor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>
                <a:latin typeface="Times New Roman" pitchFamily="18" charset="0"/>
                <a:cs typeface="Arial" charset="0"/>
              </a:rPr>
              <a:t>CPI = 4.12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i="1">
                <a:latin typeface="Times New Roman" pitchFamily="18" charset="0"/>
                <a:cs typeface="Arial" charset="0"/>
              </a:rPr>
              <a:t>T</a:t>
            </a:r>
            <a:r>
              <a:rPr lang="en-US" sz="1800" i="1" baseline="-25000">
                <a:latin typeface="Times New Roman" pitchFamily="18" charset="0"/>
                <a:cs typeface="Arial" charset="0"/>
              </a:rPr>
              <a:t>c</a:t>
            </a:r>
            <a:r>
              <a:rPr lang="en-US" sz="1800">
                <a:latin typeface="Times New Roman" pitchFamily="18" charset="0"/>
                <a:cs typeface="Arial" charset="0"/>
              </a:rPr>
              <a:t> = 325 ps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000" i="1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>
                <a:latin typeface="Times New Roman" pitchFamily="18" charset="0"/>
                <a:cs typeface="Arial" charset="0"/>
              </a:rPr>
              <a:t>Execution Time = (# instructions)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2000">
                <a:latin typeface="Times New Roman" pitchFamily="18" charset="0"/>
                <a:cs typeface="Arial" charset="0"/>
              </a:rPr>
              <a:t>CPI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000">
                <a:latin typeface="Times New Roman" pitchFamily="18" charset="0"/>
                <a:cs typeface="Arial" charset="0"/>
              </a:rPr>
              <a:t> </a:t>
            </a:r>
            <a:r>
              <a:rPr lang="en-US" sz="2000" i="1">
                <a:latin typeface="Times New Roman" pitchFamily="18" charset="0"/>
                <a:cs typeface="Arial" charset="0"/>
              </a:rPr>
              <a:t>T</a:t>
            </a:r>
            <a:r>
              <a:rPr lang="en-US" sz="2000" i="1" baseline="-25000">
                <a:latin typeface="Times New Roman" pitchFamily="18" charset="0"/>
                <a:cs typeface="Arial" charset="0"/>
              </a:rPr>
              <a:t>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i="1">
                <a:latin typeface="Times New Roman" pitchFamily="18" charset="0"/>
                <a:cs typeface="Arial" charset="0"/>
              </a:rPr>
              <a:t>		            </a:t>
            </a:r>
            <a:r>
              <a:rPr lang="en-US" sz="2000">
                <a:latin typeface="Times New Roman" pitchFamily="18" charset="0"/>
                <a:cs typeface="Arial" charset="0"/>
              </a:rPr>
              <a:t>= (100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2000" baseline="3000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000">
                <a:latin typeface="Times New Roman" pitchFamily="18" charset="0"/>
                <a:cs typeface="Arial" charset="0"/>
              </a:rPr>
              <a:t>)(4.12)(325 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2000" baseline="30000">
                <a:latin typeface="Times New Roman" pitchFamily="18" charset="0"/>
                <a:cs typeface="Times New Roman" pitchFamily="18" charset="0"/>
              </a:rPr>
              <a:t>-12</a:t>
            </a:r>
            <a:r>
              <a:rPr lang="en-US" sz="200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>
                <a:latin typeface="Times New Roman" pitchFamily="18" charset="0"/>
                <a:cs typeface="Arial" charset="0"/>
              </a:rPr>
              <a:t>		            = 133.9 seconds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000" i="1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Times New Roman" pitchFamily="18" charset="0"/>
                <a:cs typeface="Arial" charset="0"/>
              </a:rPr>
              <a:t>This is 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slower</a:t>
            </a:r>
            <a:r>
              <a:rPr lang="en-US" sz="2000">
                <a:latin typeface="Times New Roman" pitchFamily="18" charset="0"/>
                <a:cs typeface="Arial" charset="0"/>
              </a:rPr>
              <a:t> than the single-cycle processor (92.5 seconds). Why?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0881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33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0733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733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2954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P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rogram </a:t>
            </a:r>
            <a:r>
              <a:rPr lang="en-US" sz="3200" dirty="0">
                <a:latin typeface="Times New Roman" pitchFamily="18" charset="0"/>
                <a:cs typeface="Arial" charset="0"/>
              </a:rPr>
              <a:t>with 100 billion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instructions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1000" i="1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Execution Time = </a:t>
            </a:r>
            <a:r>
              <a:rPr lang="en-US" sz="2600" dirty="0">
                <a:latin typeface="Times New Roman" pitchFamily="18" charset="0"/>
                <a:cs typeface="Arial" charset="0"/>
              </a:rPr>
              <a:t>(# instructions)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2600" dirty="0">
                <a:latin typeface="Times New Roman" pitchFamily="18" charset="0"/>
                <a:cs typeface="Arial" charset="0"/>
              </a:rPr>
              <a:t>CPI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c</a:t>
            </a:r>
            <a:endParaRPr lang="en-US" sz="2600" i="1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i="1" dirty="0">
                <a:latin typeface="Times New Roman" pitchFamily="18" charset="0"/>
                <a:cs typeface="Arial" charset="0"/>
              </a:rPr>
              <a:t>		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            </a:t>
            </a:r>
            <a:r>
              <a:rPr lang="en-US" sz="2600" dirty="0">
                <a:latin typeface="Times New Roman" pitchFamily="18" charset="0"/>
                <a:cs typeface="Arial" charset="0"/>
              </a:rPr>
              <a:t>= (100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2600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600" dirty="0">
                <a:latin typeface="Times New Roman" pitchFamily="18" charset="0"/>
                <a:cs typeface="Arial" charset="0"/>
              </a:rPr>
              <a:t>)(4.12)(325 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2600" baseline="30000" dirty="0">
                <a:latin typeface="Times New Roman" pitchFamily="18" charset="0"/>
                <a:cs typeface="Times New Roman" pitchFamily="18" charset="0"/>
              </a:rPr>
              <a:t>-12</a:t>
            </a:r>
            <a:r>
              <a:rPr lang="en-US" sz="26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	            =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133.9 seconds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000" i="1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This is </a:t>
            </a: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slower</a:t>
            </a:r>
            <a:r>
              <a:rPr lang="en-US" sz="3200" dirty="0">
                <a:latin typeface="Times New Roman" pitchFamily="18" charset="0"/>
                <a:cs typeface="Arial" charset="0"/>
              </a:rPr>
              <a:t> than the single-cycle processor (92.5 seconds). Why?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Not all steps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same </a:t>
            </a:r>
            <a:r>
              <a:rPr lang="en-US" sz="2600" dirty="0">
                <a:latin typeface="Times New Roman" pitchFamily="18" charset="0"/>
                <a:cs typeface="Arial" charset="0"/>
              </a:rPr>
              <a:t>length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Sequencing overhead for each step (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pcq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setup</a:t>
            </a:r>
            <a:r>
              <a:rPr lang="en-US" sz="2600" dirty="0">
                <a:latin typeface="Times New Roman" pitchFamily="18" charset="0"/>
                <a:cs typeface="Arial" charset="0"/>
              </a:rPr>
              <a:t>= 50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ps</a:t>
            </a:r>
            <a:r>
              <a:rPr lang="en-US" sz="26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2859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861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221034447"/>
              </p:ext>
            </p:extLst>
          </p:nvPr>
        </p:nvGraphicFramePr>
        <p:xfrm>
          <a:off x="838200" y="1143000"/>
          <a:ext cx="8458200" cy="4884050"/>
        </p:xfrm>
        <a:graphic>
          <a:graphicData uri="http://schemas.openxmlformats.org/presentationml/2006/ole">
            <p:oleObj spid="_x0000_s205841" name="VISIO" r:id="rId6" imgW="5593080" imgH="3220212" progId="">
              <p:embed/>
            </p:oleObj>
          </a:graphicData>
        </a:graphic>
      </p:graphicFrame>
      <p:sp>
        <p:nvSpPr>
          <p:cNvPr id="13486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861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Single-Cycle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9030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963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161655588"/>
              </p:ext>
            </p:extLst>
          </p:nvPr>
        </p:nvGraphicFramePr>
        <p:xfrm>
          <a:off x="838200" y="1219200"/>
          <a:ext cx="8001000" cy="4602163"/>
        </p:xfrm>
        <a:graphic>
          <a:graphicData uri="http://schemas.openxmlformats.org/presentationml/2006/ole">
            <p:oleObj spid="_x0000_s206865" name="VISIO" r:id="rId6" imgW="5850636" imgH="3355848" progId="">
              <p:embed/>
            </p:oleObj>
          </a:graphicData>
        </a:graphic>
      </p:graphicFrame>
      <p:sp>
        <p:nvSpPr>
          <p:cNvPr id="13496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96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Multicycle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198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277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277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Temporal parallelism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Divide single-cycle processor into 5 stages: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Fetch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Decode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Execute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Memory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Times New Roman" pitchFamily="18" charset="0"/>
                <a:cs typeface="Arial" charset="0"/>
              </a:rPr>
              <a:t>Writeback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Add pipeline registers between stages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MIPS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339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5846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203370943"/>
              </p:ext>
            </p:extLst>
          </p:nvPr>
        </p:nvGraphicFramePr>
        <p:xfrm>
          <a:off x="819680" y="1219200"/>
          <a:ext cx="8324320" cy="4645025"/>
        </p:xfrm>
        <a:graphic>
          <a:graphicData uri="http://schemas.openxmlformats.org/presentationml/2006/ole">
            <p:oleObj spid="_x0000_s207889" name="VISIO" r:id="rId6" imgW="4966716" imgH="2764536" progId="">
              <p:embed/>
            </p:oleObj>
          </a:graphicData>
        </a:graphic>
      </p:graphicFrame>
      <p:sp>
        <p:nvSpPr>
          <p:cNvPr id="13158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58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vs. Pipelined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44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5365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971066754"/>
              </p:ext>
            </p:extLst>
          </p:nvPr>
        </p:nvGraphicFramePr>
        <p:xfrm>
          <a:off x="914400" y="1295400"/>
          <a:ext cx="8077200" cy="3468688"/>
        </p:xfrm>
        <a:graphic>
          <a:graphicData uri="http://schemas.openxmlformats.org/presentationml/2006/ole">
            <p:oleObj spid="_x0000_s208913" name="VISIO" r:id="rId6" imgW="5689092" imgH="2435352" progId="">
              <p:embed/>
            </p:oleObj>
          </a:graphicData>
        </a:graphic>
      </p:graphicFrame>
      <p:sp>
        <p:nvSpPr>
          <p:cNvPr id="12953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953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Processor Abstraction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5257800"/>
            <a:ext cx="362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reality, it’s even more complicated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060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638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227458931"/>
              </p:ext>
            </p:extLst>
          </p:nvPr>
        </p:nvGraphicFramePr>
        <p:xfrm>
          <a:off x="1066800" y="1066800"/>
          <a:ext cx="6824663" cy="5337175"/>
        </p:xfrm>
        <a:graphic>
          <a:graphicData uri="http://schemas.openxmlformats.org/presentationml/2006/ole">
            <p:oleObj spid="_x0000_s209937" name="VISIO" r:id="rId6" imgW="5577840" imgH="4351020" progId="">
              <p:embed/>
            </p:oleObj>
          </a:graphicData>
        </a:graphic>
      </p:graphicFrame>
      <p:sp>
        <p:nvSpPr>
          <p:cNvPr id="12963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963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Single-Cycle &amp; Pipelined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801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741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227817608"/>
              </p:ext>
            </p:extLst>
          </p:nvPr>
        </p:nvGraphicFramePr>
        <p:xfrm>
          <a:off x="685800" y="1423987"/>
          <a:ext cx="8458200" cy="3605213"/>
        </p:xfrm>
        <a:graphic>
          <a:graphicData uri="http://schemas.openxmlformats.org/presentationml/2006/ole">
            <p:oleObj spid="_x0000_s210961" name="VISIO" r:id="rId7" imgW="5525958" imgH="2356748" progId="">
              <p:embed/>
            </p:oleObj>
          </a:graphicData>
        </a:graphic>
      </p:graphicFrame>
      <p:sp>
        <p:nvSpPr>
          <p:cNvPr id="12974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9741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97415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6800" y="5372100"/>
            <a:ext cx="8001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000" b="1" i="1" dirty="0" err="1">
                <a:latin typeface="Times New Roman" pitchFamily="18" charset="0"/>
                <a:cs typeface="Arial" charset="0"/>
              </a:rPr>
              <a:t>WriteReg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 must arrive at </a:t>
            </a:r>
            <a:r>
              <a:rPr lang="en-US" sz="3000" b="1" dirty="0" smtClean="0">
                <a:latin typeface="Times New Roman" pitchFamily="18" charset="0"/>
                <a:cs typeface="Arial" charset="0"/>
              </a:rPr>
              <a:t>same 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time as </a:t>
            </a:r>
            <a:r>
              <a:rPr lang="en-US" sz="3000" b="1" i="1" dirty="0">
                <a:latin typeface="Times New Roman" pitchFamily="18" charset="0"/>
                <a:cs typeface="Arial" charset="0"/>
              </a:rPr>
              <a:t>Result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Corrected Pipelined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Datapath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103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843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30914221"/>
              </p:ext>
            </p:extLst>
          </p:nvPr>
        </p:nvGraphicFramePr>
        <p:xfrm>
          <a:off x="914400" y="1143000"/>
          <a:ext cx="8077200" cy="4490840"/>
        </p:xfrm>
        <a:graphic>
          <a:graphicData uri="http://schemas.openxmlformats.org/presentationml/2006/ole">
            <p:oleObj spid="_x0000_s211985" name="VISIO" r:id="rId7" imgW="5535168" imgH="3069336" progId="">
              <p:embed/>
            </p:oleObj>
          </a:graphicData>
        </a:graphic>
      </p:graphicFrame>
      <p:sp>
        <p:nvSpPr>
          <p:cNvPr id="12984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984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98438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6800" y="5562600"/>
            <a:ext cx="7162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Same control unit as single-cycle processor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/>
              <a:t>Control delayed to proper pipeline stage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Processor Control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369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7" name="Rectangle 7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229600" cy="4525963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hen an instruction </a:t>
            </a:r>
            <a:r>
              <a:rPr lang="en-US" dirty="0"/>
              <a:t>depends on </a:t>
            </a:r>
            <a:r>
              <a:rPr lang="en-US" dirty="0" smtClean="0"/>
              <a:t>result </a:t>
            </a:r>
            <a:r>
              <a:rPr lang="en-US" dirty="0"/>
              <a:t>from </a:t>
            </a:r>
            <a:r>
              <a:rPr lang="en-US" dirty="0" smtClean="0"/>
              <a:t>instruction </a:t>
            </a:r>
            <a:r>
              <a:rPr lang="en-US" dirty="0"/>
              <a:t>that hasn’t </a:t>
            </a:r>
            <a:r>
              <a:rPr lang="en-US" dirty="0" smtClean="0"/>
              <a:t>completed</a:t>
            </a:r>
            <a:endParaRPr lang="en-US" dirty="0"/>
          </a:p>
          <a:p>
            <a:r>
              <a:rPr lang="en-US" dirty="0" smtClean="0"/>
              <a:t>Types: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Data hazard:</a:t>
            </a:r>
            <a:r>
              <a:rPr lang="en-US" dirty="0"/>
              <a:t> register value not </a:t>
            </a:r>
            <a:r>
              <a:rPr lang="en-US" dirty="0" smtClean="0"/>
              <a:t>yet written </a:t>
            </a:r>
            <a:r>
              <a:rPr lang="en-US" dirty="0"/>
              <a:t>back to register </a:t>
            </a:r>
            <a:r>
              <a:rPr lang="en-US" dirty="0" smtClean="0"/>
              <a:t>file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Control hazard: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next instruction not decided yet (caused by branches)</a:t>
            </a:r>
          </a:p>
        </p:txBody>
      </p:sp>
      <p:sp>
        <p:nvSpPr>
          <p:cNvPr id="130048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04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048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 Hazards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1106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687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077033394"/>
              </p:ext>
            </p:extLst>
          </p:nvPr>
        </p:nvGraphicFramePr>
        <p:xfrm>
          <a:off x="1143000" y="1371600"/>
          <a:ext cx="7772400" cy="2636838"/>
        </p:xfrm>
        <a:graphic>
          <a:graphicData uri="http://schemas.openxmlformats.org/presentationml/2006/ole">
            <p:oleObj spid="_x0000_s213009" name="VISIO" r:id="rId7" imgW="4948428" imgH="1751076" progId="">
              <p:embed/>
            </p:oleObj>
          </a:graphicData>
        </a:graphic>
      </p:graphicFrame>
      <p:sp>
        <p:nvSpPr>
          <p:cNvPr id="13168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68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68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Data Hazard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1430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66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/>
          <a:lstStyle/>
          <a:p>
            <a:r>
              <a:rPr lang="en-US" dirty="0"/>
              <a:t>Insert </a:t>
            </a:r>
            <a:r>
              <a:rPr lang="en-US" dirty="0" err="1">
                <a:latin typeface="Courier New" pitchFamily="49" charset="0"/>
              </a:rPr>
              <a:t>nop</a:t>
            </a:r>
            <a:r>
              <a:rPr lang="en-US" dirty="0" err="1"/>
              <a:t>s</a:t>
            </a:r>
            <a:r>
              <a:rPr lang="en-US" dirty="0"/>
              <a:t> in code at compile time</a:t>
            </a:r>
          </a:p>
          <a:p>
            <a:r>
              <a:rPr lang="en-US" dirty="0"/>
              <a:t>Rearrange code at compile time</a:t>
            </a:r>
          </a:p>
          <a:p>
            <a:r>
              <a:rPr lang="en-US" dirty="0"/>
              <a:t>Forward data at run time</a:t>
            </a:r>
          </a:p>
          <a:p>
            <a:r>
              <a:rPr lang="en-US" dirty="0"/>
              <a:t>Stall the processor at run time</a:t>
            </a:r>
          </a:p>
        </p:txBody>
      </p:sp>
      <p:sp>
        <p:nvSpPr>
          <p:cNvPr id="13209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09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096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Handling Data Hazards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7730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8840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932641552"/>
              </p:ext>
            </p:extLst>
          </p:nvPr>
        </p:nvGraphicFramePr>
        <p:xfrm>
          <a:off x="1066800" y="2362200"/>
          <a:ext cx="7772400" cy="3279775"/>
        </p:xfrm>
        <a:graphic>
          <a:graphicData uri="http://schemas.openxmlformats.org/presentationml/2006/ole">
            <p:oleObj spid="_x0000_s214033" name="VISIO" r:id="rId8" imgW="5778521" imgH="2438907" progId="">
              <p:embed/>
            </p:oleObj>
          </a:graphicData>
        </a:graphic>
      </p:graphicFrame>
      <p:sp>
        <p:nvSpPr>
          <p:cNvPr id="15288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5288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883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28842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Insert enough </a:t>
            </a:r>
            <a:r>
              <a:rPr lang="en-US" sz="3000" dirty="0" err="1">
                <a:latin typeface="Courier New" pitchFamily="49" charset="0"/>
                <a:cs typeface="Arial" charset="0"/>
              </a:rPr>
              <a:t>nop</a:t>
            </a:r>
            <a:r>
              <a:rPr lang="en-US" sz="3000" dirty="0" err="1">
                <a:latin typeface="Times New Roman" pitchFamily="18" charset="0"/>
                <a:cs typeface="Arial" charset="0"/>
              </a:rPr>
              <a:t>s</a:t>
            </a:r>
            <a:r>
              <a:rPr lang="en-US" sz="3000" dirty="0">
                <a:latin typeface="Times New Roman" pitchFamily="18" charset="0"/>
                <a:cs typeface="Arial" charset="0"/>
              </a:rPr>
              <a:t> for result to be ready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Or move independent useful instructions forward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Compile-Time Hazard Elimination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0" y="5257800"/>
            <a:ext cx="1811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a load stall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9660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151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187100976"/>
              </p:ext>
            </p:extLst>
          </p:nvPr>
        </p:nvGraphicFramePr>
        <p:xfrm>
          <a:off x="914400" y="1600200"/>
          <a:ext cx="8229600" cy="2919413"/>
        </p:xfrm>
        <a:graphic>
          <a:graphicData uri="http://schemas.openxmlformats.org/presentationml/2006/ole">
            <p:oleObj spid="_x0000_s215057" name="VISIO" r:id="rId7" imgW="4948428" imgH="1751076" progId="">
              <p:embed/>
            </p:oleObj>
          </a:graphicData>
        </a:graphic>
      </p:graphicFrame>
      <p:sp>
        <p:nvSpPr>
          <p:cNvPr id="130150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15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150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Data Forwarding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5105400"/>
            <a:ext cx="2077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Getting complicated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7392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2535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77586373"/>
              </p:ext>
            </p:extLst>
          </p:nvPr>
        </p:nvGraphicFramePr>
        <p:xfrm>
          <a:off x="838200" y="1147763"/>
          <a:ext cx="8153400" cy="4867275"/>
        </p:xfrm>
        <a:graphic>
          <a:graphicData uri="http://schemas.openxmlformats.org/presentationml/2006/ole">
            <p:oleObj spid="_x0000_s216081" name="VISIO" r:id="rId7" imgW="6909644" imgH="4215050" progId="">
              <p:embed/>
            </p:oleObj>
          </a:graphicData>
        </a:graphic>
      </p:graphicFrame>
      <p:sp>
        <p:nvSpPr>
          <p:cNvPr id="130253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25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253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Data Forwarding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486400"/>
            <a:ext cx="3138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where hazards are found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4410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95" name="Rectangle 7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066800"/>
            <a:ext cx="8382000" cy="4525963"/>
          </a:xfrm>
        </p:spPr>
        <p:txBody>
          <a:bodyPr>
            <a:noAutofit/>
          </a:bodyPr>
          <a:lstStyle/>
          <a:p>
            <a:r>
              <a:rPr lang="en-US" dirty="0"/>
              <a:t>Forward to Execute stage from either:</a:t>
            </a:r>
          </a:p>
          <a:p>
            <a:pPr lvl="1"/>
            <a:r>
              <a:rPr lang="en-US" sz="2600" dirty="0"/>
              <a:t>Memory stage or</a:t>
            </a:r>
          </a:p>
          <a:p>
            <a:pPr lvl="1"/>
            <a:r>
              <a:rPr lang="en-US" sz="2600" dirty="0" err="1"/>
              <a:t>Writeback</a:t>
            </a:r>
            <a:r>
              <a:rPr lang="en-US" sz="2600" dirty="0"/>
              <a:t> </a:t>
            </a:r>
            <a:r>
              <a:rPr lang="en-US" sz="2600" dirty="0" smtClean="0"/>
              <a:t>stage</a:t>
            </a:r>
            <a:endParaRPr lang="en-US" sz="3200" dirty="0"/>
          </a:p>
          <a:p>
            <a:r>
              <a:rPr lang="en-US" dirty="0"/>
              <a:t>Forwarding logic for </a:t>
            </a:r>
            <a:r>
              <a:rPr lang="en-US" i="1" dirty="0" err="1"/>
              <a:t>ForwardAE</a:t>
            </a:r>
            <a:r>
              <a:rPr lang="en-US" dirty="0"/>
              <a:t>: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sz="1800" b="1" dirty="0">
                <a:latin typeface="Courier New" pitchFamily="49" charset="0"/>
              </a:rPr>
              <a:t>if </a:t>
            </a:r>
            <a:r>
              <a:rPr lang="en-US" sz="1800" b="1" dirty="0" smtClean="0">
                <a:latin typeface="Courier New" pitchFamily="49" charset="0"/>
              </a:rPr>
              <a:t>     ((</a:t>
            </a:r>
            <a:r>
              <a:rPr lang="en-US" sz="1800" b="1" i="1" dirty="0" err="1">
                <a:latin typeface="Courier New" pitchFamily="49" charset="0"/>
              </a:rPr>
              <a:t>rsE</a:t>
            </a:r>
            <a:r>
              <a:rPr lang="en-US" sz="1800" b="1" dirty="0">
                <a:latin typeface="Courier New" pitchFamily="49" charset="0"/>
              </a:rPr>
              <a:t> != 0) AND (</a:t>
            </a:r>
            <a:r>
              <a:rPr lang="en-US" sz="1800" b="1" i="1" dirty="0" err="1">
                <a:latin typeface="Courier New" pitchFamily="49" charset="0"/>
              </a:rPr>
              <a:t>rsE</a:t>
            </a:r>
            <a:r>
              <a:rPr lang="en-US" sz="1800" b="1" dirty="0">
                <a:latin typeface="Courier New" pitchFamily="49" charset="0"/>
              </a:rPr>
              <a:t> == </a:t>
            </a:r>
            <a:r>
              <a:rPr lang="en-US" sz="1800" b="1" i="1" dirty="0" err="1">
                <a:latin typeface="Courier New" pitchFamily="49" charset="0"/>
              </a:rPr>
              <a:t>WriteRegM</a:t>
            </a:r>
            <a:r>
              <a:rPr lang="en-US" sz="1800" b="1" dirty="0">
                <a:latin typeface="Courier New" pitchFamily="49" charset="0"/>
              </a:rPr>
              <a:t>) AND </a:t>
            </a:r>
            <a:r>
              <a:rPr lang="en-US" sz="1800" b="1" i="1" dirty="0" err="1">
                <a:latin typeface="Courier New" pitchFamily="49" charset="0"/>
              </a:rPr>
              <a:t>RegWriteM</a:t>
            </a:r>
            <a:r>
              <a:rPr lang="en-US" sz="1800" b="1" dirty="0">
                <a:latin typeface="Courier New" pitchFamily="49" charset="0"/>
              </a:rPr>
              <a:t>)     </a:t>
            </a: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		then 	</a:t>
            </a:r>
            <a:r>
              <a:rPr lang="en-US" sz="1800" b="1" i="1" dirty="0" err="1">
                <a:solidFill>
                  <a:schemeClr val="accent1"/>
                </a:solidFill>
                <a:latin typeface="Courier New" pitchFamily="49" charset="0"/>
              </a:rPr>
              <a:t>ForwardAE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= 10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	</a:t>
            </a:r>
            <a:r>
              <a:rPr lang="en-US" sz="1800" b="1" dirty="0">
                <a:latin typeface="Courier New" pitchFamily="49" charset="0"/>
              </a:rPr>
              <a:t>else if ((</a:t>
            </a:r>
            <a:r>
              <a:rPr lang="en-US" sz="1800" b="1" i="1" dirty="0" err="1">
                <a:latin typeface="Courier New" pitchFamily="49" charset="0"/>
              </a:rPr>
              <a:t>rsE</a:t>
            </a:r>
            <a:r>
              <a:rPr lang="en-US" sz="1800" b="1" dirty="0">
                <a:latin typeface="Courier New" pitchFamily="49" charset="0"/>
              </a:rPr>
              <a:t> != 0) AND (</a:t>
            </a:r>
            <a:r>
              <a:rPr lang="en-US" sz="1800" b="1" i="1" dirty="0" err="1">
                <a:latin typeface="Courier New" pitchFamily="49" charset="0"/>
              </a:rPr>
              <a:t>rsE</a:t>
            </a:r>
            <a:r>
              <a:rPr lang="en-US" sz="1800" b="1" dirty="0">
                <a:latin typeface="Courier New" pitchFamily="49" charset="0"/>
              </a:rPr>
              <a:t> == </a:t>
            </a:r>
            <a:r>
              <a:rPr lang="en-US" sz="1800" b="1" i="1" dirty="0" err="1">
                <a:latin typeface="Courier New" pitchFamily="49" charset="0"/>
              </a:rPr>
              <a:t>WriteRegW</a:t>
            </a:r>
            <a:r>
              <a:rPr lang="en-US" sz="1800" b="1" dirty="0">
                <a:latin typeface="Courier New" pitchFamily="49" charset="0"/>
              </a:rPr>
              <a:t>) AND </a:t>
            </a:r>
            <a:r>
              <a:rPr lang="en-US" sz="1800" b="1" i="1" dirty="0" err="1">
                <a:latin typeface="Courier New" pitchFamily="49" charset="0"/>
              </a:rPr>
              <a:t>RegWriteW</a:t>
            </a:r>
            <a:r>
              <a:rPr lang="en-US" sz="1800" b="1" dirty="0">
                <a:latin typeface="Courier New" pitchFamily="49" charset="0"/>
              </a:rPr>
              <a:t>) </a:t>
            </a: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		then 	</a:t>
            </a:r>
            <a:r>
              <a:rPr lang="en-US" sz="1800" b="1" i="1" dirty="0" err="1">
                <a:solidFill>
                  <a:schemeClr val="accent1"/>
                </a:solidFill>
                <a:latin typeface="Courier New" pitchFamily="49" charset="0"/>
              </a:rPr>
              <a:t>ForwardAE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= 01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	</a:t>
            </a:r>
            <a:r>
              <a:rPr lang="en-US" sz="1800" b="1" dirty="0">
                <a:latin typeface="Courier New" pitchFamily="49" charset="0"/>
              </a:rPr>
              <a:t>else	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	</a:t>
            </a:r>
            <a:r>
              <a:rPr lang="en-US" sz="1800" b="1" i="1" dirty="0" err="1">
                <a:solidFill>
                  <a:schemeClr val="accent1"/>
                </a:solidFill>
                <a:latin typeface="Courier New" pitchFamily="49" charset="0"/>
              </a:rPr>
              <a:t>ForwardAE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= 00</a:t>
            </a:r>
          </a:p>
          <a:p>
            <a:pPr marL="0" indent="0">
              <a:buNone/>
            </a:pP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Forwarding </a:t>
            </a:r>
            <a:r>
              <a:rPr lang="en-US" sz="2400" b="1" dirty="0"/>
              <a:t>logic for </a:t>
            </a:r>
            <a:r>
              <a:rPr lang="en-US" sz="2400" b="1" i="1" dirty="0" err="1"/>
              <a:t>ForwardBE</a:t>
            </a:r>
            <a:r>
              <a:rPr lang="en-US" sz="2400" b="1" dirty="0"/>
              <a:t> same, but replace </a:t>
            </a:r>
            <a:r>
              <a:rPr lang="en-US" sz="2400" b="1" i="1" dirty="0" err="1"/>
              <a:t>rsE</a:t>
            </a:r>
            <a:r>
              <a:rPr lang="en-US" sz="2400" b="1" dirty="0"/>
              <a:t> with </a:t>
            </a:r>
            <a:r>
              <a:rPr lang="en-US" sz="2400" b="1" i="1" dirty="0" err="1"/>
              <a:t>rtE</a:t>
            </a:r>
            <a:endParaRPr lang="en-US" sz="2400" b="1" dirty="0"/>
          </a:p>
        </p:txBody>
      </p:sp>
      <p:sp>
        <p:nvSpPr>
          <p:cNvPr id="131789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789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Data Forwarding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143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3559" name="Object 7"/>
          <p:cNvGraphicFramePr>
            <a:graphicFrameLocks noGrp="1" noChangeAspect="1"/>
          </p:cNvGraphicFramePr>
          <p:nvPr>
            <p:ph idx="4294967295"/>
          </p:nvPr>
        </p:nvGraphicFramePr>
        <p:xfrm>
          <a:off x="914400" y="1600200"/>
          <a:ext cx="8229600" cy="2921000"/>
        </p:xfrm>
        <a:graphic>
          <a:graphicData uri="http://schemas.openxmlformats.org/presentationml/2006/ole">
            <p:oleObj spid="_x0000_s217104" name="VISIO" r:id="rId8" imgW="4948428" imgH="1751076" progId="">
              <p:embed/>
            </p:oleObj>
          </a:graphicData>
        </a:graphic>
      </p:graphicFrame>
      <p:sp>
        <p:nvSpPr>
          <p:cNvPr id="130355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355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355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355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Stalling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5029200"/>
            <a:ext cx="4292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It take a long time to get data from memory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6250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4583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441834271"/>
              </p:ext>
            </p:extLst>
          </p:nvPr>
        </p:nvGraphicFramePr>
        <p:xfrm>
          <a:off x="914400" y="1676400"/>
          <a:ext cx="8153400" cy="2736850"/>
        </p:xfrm>
        <a:graphic>
          <a:graphicData uri="http://schemas.openxmlformats.org/presentationml/2006/ole">
            <p:oleObj spid="_x0000_s218129" name="VISIO" r:id="rId8" imgW="5230368" imgH="1751076" progId="">
              <p:embed/>
            </p:oleObj>
          </a:graphicData>
        </a:graphic>
      </p:graphicFrame>
      <p:sp>
        <p:nvSpPr>
          <p:cNvPr id="13045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458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458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4582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Stalling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167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5608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563661493"/>
              </p:ext>
            </p:extLst>
          </p:nvPr>
        </p:nvGraphicFramePr>
        <p:xfrm>
          <a:off x="914400" y="1295400"/>
          <a:ext cx="8001000" cy="4776788"/>
        </p:xfrm>
        <a:graphic>
          <a:graphicData uri="http://schemas.openxmlformats.org/presentationml/2006/ole">
            <p:oleObj spid="_x0000_s219153" name="VISIO" r:id="rId8" imgW="6967728" imgH="4148328" progId="">
              <p:embed/>
            </p:oleObj>
          </a:graphicData>
        </a:graphic>
      </p:graphicFrame>
      <p:sp>
        <p:nvSpPr>
          <p:cNvPr id="13056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560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560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560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Stalling Hardware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8662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920" name="Rectangle 8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1143000" y="1219200"/>
            <a:ext cx="8001000" cy="4953000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en-US" sz="2400" b="1" i="1" dirty="0" err="1" smtClean="0">
                <a:latin typeface="Courier New" pitchFamily="49" charset="0"/>
              </a:rPr>
              <a:t>lwstall</a:t>
            </a:r>
            <a:r>
              <a:rPr lang="en-US" sz="2400" b="1" i="1" dirty="0" smtClean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=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smtClean="0">
                <a:latin typeface="Courier New" pitchFamily="49" charset="0"/>
              </a:rPr>
              <a:t> ((</a:t>
            </a:r>
            <a:r>
              <a:rPr lang="en-US" sz="2400" b="1" i="1" dirty="0" err="1" smtClean="0">
                <a:latin typeface="Courier New" pitchFamily="49" charset="0"/>
              </a:rPr>
              <a:t>rsD</a:t>
            </a:r>
            <a:r>
              <a:rPr lang="en-US" sz="2400" b="1" dirty="0" smtClean="0">
                <a:latin typeface="Courier New" pitchFamily="49" charset="0"/>
              </a:rPr>
              <a:t>==</a:t>
            </a:r>
            <a:r>
              <a:rPr lang="en-US" sz="2400" b="1" i="1" dirty="0" err="1" smtClean="0">
                <a:latin typeface="Courier New" pitchFamily="49" charset="0"/>
              </a:rPr>
              <a:t>rtE</a:t>
            </a:r>
            <a:r>
              <a:rPr lang="en-US" sz="2400" b="1" dirty="0">
                <a:latin typeface="Courier New" pitchFamily="49" charset="0"/>
              </a:rPr>
              <a:t>) OR (</a:t>
            </a:r>
            <a:r>
              <a:rPr lang="en-US" sz="2400" b="1" i="1" dirty="0" err="1" smtClean="0">
                <a:latin typeface="Courier New" pitchFamily="49" charset="0"/>
              </a:rPr>
              <a:t>rtD</a:t>
            </a:r>
            <a:r>
              <a:rPr lang="en-US" sz="2400" b="1" dirty="0" smtClean="0">
                <a:latin typeface="Courier New" pitchFamily="49" charset="0"/>
              </a:rPr>
              <a:t>==</a:t>
            </a:r>
            <a:r>
              <a:rPr lang="en-US" sz="2400" b="1" i="1" dirty="0" err="1" smtClean="0">
                <a:latin typeface="Courier New" pitchFamily="49" charset="0"/>
              </a:rPr>
              <a:t>rtE</a:t>
            </a:r>
            <a:r>
              <a:rPr lang="en-US" sz="2400" b="1" dirty="0" smtClean="0">
                <a:latin typeface="Courier New" pitchFamily="49" charset="0"/>
              </a:rPr>
              <a:t>)) AND </a:t>
            </a:r>
            <a:r>
              <a:rPr lang="en-US" sz="2400" b="1" i="1" dirty="0" err="1">
                <a:latin typeface="Courier New" pitchFamily="49" charset="0"/>
              </a:rPr>
              <a:t>MemtoRegE</a:t>
            </a:r>
            <a:endParaRPr lang="en-US" sz="2400" b="1" i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	</a:t>
            </a:r>
          </a:p>
          <a:p>
            <a:pPr>
              <a:buFontTx/>
              <a:buNone/>
            </a:pPr>
            <a:r>
              <a:rPr lang="en-US" sz="2400" b="1" i="1" dirty="0" err="1" smtClean="0">
                <a:latin typeface="Courier New" pitchFamily="49" charset="0"/>
              </a:rPr>
              <a:t>StallF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= </a:t>
            </a:r>
            <a:r>
              <a:rPr lang="en-US" sz="2400" b="1" i="1" dirty="0" err="1">
                <a:latin typeface="Courier New" pitchFamily="49" charset="0"/>
              </a:rPr>
              <a:t>StallD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i="1" dirty="0" err="1">
                <a:latin typeface="Courier New" pitchFamily="49" charset="0"/>
              </a:rPr>
              <a:t>FlushE</a:t>
            </a:r>
            <a:r>
              <a:rPr lang="en-US" sz="2400" b="1" dirty="0">
                <a:latin typeface="Courier New" pitchFamily="49" charset="0"/>
              </a:rPr>
              <a:t> = </a:t>
            </a:r>
            <a:r>
              <a:rPr lang="en-US" sz="2400" b="1" i="1" dirty="0" err="1">
                <a:latin typeface="Courier New" pitchFamily="49" charset="0"/>
              </a:rPr>
              <a:t>lwstall</a:t>
            </a:r>
            <a:endParaRPr lang="en-US" sz="2400" b="1" i="1" dirty="0">
              <a:latin typeface="Courier New" pitchFamily="49" charset="0"/>
            </a:endParaRPr>
          </a:p>
          <a:p>
            <a:endParaRPr lang="en-US" sz="2400" dirty="0"/>
          </a:p>
        </p:txBody>
      </p:sp>
      <p:sp>
        <p:nvSpPr>
          <p:cNvPr id="13189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89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89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891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Stalling Logic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15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32" name="Rectangle 8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86097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Courier New" pitchFamily="49" charset="0"/>
              </a:rPr>
              <a:t>beq</a:t>
            </a:r>
            <a:r>
              <a:rPr lang="en-US" b="1" dirty="0" smtClean="0"/>
              <a:t>: </a:t>
            </a:r>
            <a:endParaRPr lang="en-US" b="1" dirty="0"/>
          </a:p>
          <a:p>
            <a:pPr lvl="1"/>
            <a:r>
              <a:rPr lang="en-US" sz="2600" dirty="0"/>
              <a:t>branch </a:t>
            </a:r>
            <a:r>
              <a:rPr lang="en-US" sz="2600" dirty="0" smtClean="0"/>
              <a:t>not </a:t>
            </a:r>
            <a:r>
              <a:rPr lang="en-US" sz="2600" dirty="0"/>
              <a:t>determined until </a:t>
            </a:r>
            <a:r>
              <a:rPr lang="en-US" sz="2600" dirty="0" smtClean="0"/>
              <a:t>4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stage </a:t>
            </a:r>
            <a:r>
              <a:rPr lang="en-US" sz="2600" dirty="0"/>
              <a:t>of </a:t>
            </a:r>
            <a:r>
              <a:rPr lang="en-US" sz="2600" dirty="0" smtClean="0"/>
              <a:t>pipeline</a:t>
            </a:r>
            <a:endParaRPr lang="en-US" sz="2600" dirty="0"/>
          </a:p>
          <a:p>
            <a:pPr lvl="1"/>
            <a:r>
              <a:rPr lang="en-US" sz="2600" dirty="0"/>
              <a:t>Instructions after </a:t>
            </a:r>
            <a:r>
              <a:rPr lang="en-US" sz="2600" dirty="0" smtClean="0"/>
              <a:t>branch fetched </a:t>
            </a:r>
            <a:r>
              <a:rPr lang="en-US" sz="2600" dirty="0"/>
              <a:t>before branch occurs</a:t>
            </a:r>
          </a:p>
          <a:p>
            <a:pPr lvl="1"/>
            <a:r>
              <a:rPr lang="en-US" sz="2600" dirty="0"/>
              <a:t>These instructions must be flushed if </a:t>
            </a:r>
            <a:r>
              <a:rPr lang="en-US" sz="2600" dirty="0" smtClean="0"/>
              <a:t>branch </a:t>
            </a:r>
            <a:r>
              <a:rPr lang="en-US" sz="2600" dirty="0"/>
              <a:t>happens</a:t>
            </a:r>
          </a:p>
          <a:p>
            <a:r>
              <a:rPr lang="en-US" b="1" dirty="0"/>
              <a:t>Branch </a:t>
            </a:r>
            <a:r>
              <a:rPr lang="en-US" b="1" dirty="0" err="1"/>
              <a:t>misprediction</a:t>
            </a:r>
            <a:r>
              <a:rPr lang="en-US" b="1" dirty="0"/>
              <a:t> penalty</a:t>
            </a:r>
          </a:p>
          <a:p>
            <a:pPr lvl="1"/>
            <a:r>
              <a:rPr lang="en-US" sz="2600" dirty="0"/>
              <a:t>number of instruction flushed when branch is taken</a:t>
            </a:r>
          </a:p>
          <a:p>
            <a:pPr lvl="1"/>
            <a:r>
              <a:rPr lang="en-US" sz="2600" dirty="0"/>
              <a:t>May be reduced by determining branch earlier</a:t>
            </a:r>
          </a:p>
        </p:txBody>
      </p:sp>
      <p:sp>
        <p:nvSpPr>
          <p:cNvPr id="13066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66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662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6630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Hazards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042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9943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660432074"/>
              </p:ext>
            </p:extLst>
          </p:nvPr>
        </p:nvGraphicFramePr>
        <p:xfrm>
          <a:off x="821541" y="1143000"/>
          <a:ext cx="8322459" cy="4968875"/>
        </p:xfrm>
        <a:graphic>
          <a:graphicData uri="http://schemas.openxmlformats.org/presentationml/2006/ole">
            <p:oleObj spid="_x0000_s220177" name="VISIO" r:id="rId8" imgW="6909644" imgH="4215050" progId="">
              <p:embed/>
            </p:oleObj>
          </a:graphicData>
        </a:graphic>
      </p:graphicFrame>
      <p:sp>
        <p:nvSpPr>
          <p:cNvPr id="13199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99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99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9942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Hazards: Original Pipeline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22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7655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030920716"/>
              </p:ext>
            </p:extLst>
          </p:nvPr>
        </p:nvGraphicFramePr>
        <p:xfrm>
          <a:off x="1066800" y="1181100"/>
          <a:ext cx="8001000" cy="3467100"/>
        </p:xfrm>
        <a:graphic>
          <a:graphicData uri="http://schemas.openxmlformats.org/presentationml/2006/ole">
            <p:oleObj spid="_x0000_s221201" name="VISIO" r:id="rId8" imgW="5634228" imgH="2435352" progId="">
              <p:embed/>
            </p:oleObj>
          </a:graphicData>
        </a:graphic>
      </p:graphicFrame>
      <p:sp>
        <p:nvSpPr>
          <p:cNvPr id="13076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76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765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7654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Hazards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9618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8680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626037557"/>
              </p:ext>
            </p:extLst>
          </p:nvPr>
        </p:nvGraphicFramePr>
        <p:xfrm>
          <a:off x="990600" y="1219200"/>
          <a:ext cx="7848600" cy="4686300"/>
        </p:xfrm>
        <a:graphic>
          <a:graphicData uri="http://schemas.openxmlformats.org/presentationml/2006/ole">
            <p:oleObj spid="_x0000_s222225" name="VISIO" r:id="rId9" imgW="6956134" imgH="4155119" progId="">
              <p:embed/>
            </p:oleObj>
          </a:graphicData>
        </a:graphic>
      </p:graphicFrame>
      <p:sp>
        <p:nvSpPr>
          <p:cNvPr id="130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86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867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867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308681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752600" y="6019800"/>
            <a:ext cx="579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accent2"/>
                </a:solidFill>
              </a:rPr>
              <a:t>Introduced another data hazard in Decode stage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Early Branch Resolution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5423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9703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177665503"/>
              </p:ext>
            </p:extLst>
          </p:nvPr>
        </p:nvGraphicFramePr>
        <p:xfrm>
          <a:off x="990600" y="1295400"/>
          <a:ext cx="7848600" cy="3402013"/>
        </p:xfrm>
        <a:graphic>
          <a:graphicData uri="http://schemas.openxmlformats.org/presentationml/2006/ole">
            <p:oleObj spid="_x0000_s223249" name="VISIO" r:id="rId8" imgW="5634228" imgH="2435352" progId="">
              <p:embed/>
            </p:oleObj>
          </a:graphicData>
        </a:graphic>
      </p:graphicFrame>
      <p:sp>
        <p:nvSpPr>
          <p:cNvPr id="1309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97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970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09702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Early Branch Resolution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046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0727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714543536"/>
              </p:ext>
            </p:extLst>
          </p:nvPr>
        </p:nvGraphicFramePr>
        <p:xfrm>
          <a:off x="918095" y="1031875"/>
          <a:ext cx="8225905" cy="4911725"/>
        </p:xfrm>
        <a:graphic>
          <a:graphicData uri="http://schemas.openxmlformats.org/presentationml/2006/ole">
            <p:oleObj spid="_x0000_s224273" name="VISIO" r:id="rId8" imgW="6960699" imgH="4152076" progId="">
              <p:embed/>
            </p:oleObj>
          </a:graphicData>
        </a:graphic>
      </p:graphicFrame>
      <p:sp>
        <p:nvSpPr>
          <p:cNvPr id="1310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07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07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10726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Handling Data &amp; Control Hazards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507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991" name="Rectangle 7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066800"/>
            <a:ext cx="8001000" cy="4953000"/>
          </a:xfrm>
        </p:spPr>
        <p:txBody>
          <a:bodyPr/>
          <a:lstStyle/>
          <a:p>
            <a:r>
              <a:rPr lang="en-US" b="1" dirty="0"/>
              <a:t>Forwarding logic:</a:t>
            </a:r>
          </a:p>
          <a:p>
            <a:pPr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urier New" pitchFamily="49" charset="0"/>
              </a:rPr>
              <a:t>	</a:t>
            </a:r>
            <a:r>
              <a:rPr lang="en-US" sz="1600" b="1" i="1" dirty="0" err="1">
                <a:latin typeface="Courier New" pitchFamily="49" charset="0"/>
              </a:rPr>
              <a:t>ForwardAD</a:t>
            </a:r>
            <a:r>
              <a:rPr lang="en-US" sz="1600" dirty="0">
                <a:latin typeface="Courier New" pitchFamily="49" charset="0"/>
              </a:rPr>
              <a:t> = (</a:t>
            </a:r>
            <a:r>
              <a:rPr lang="en-US" sz="1600" i="1" dirty="0" err="1">
                <a:latin typeface="Courier New" pitchFamily="49" charset="0"/>
              </a:rPr>
              <a:t>rsD</a:t>
            </a:r>
            <a:r>
              <a:rPr lang="en-US" sz="1600" dirty="0">
                <a:latin typeface="Courier New" pitchFamily="49" charset="0"/>
              </a:rPr>
              <a:t> !=0) AND (</a:t>
            </a:r>
            <a:r>
              <a:rPr lang="en-US" sz="1600" i="1" dirty="0" err="1">
                <a:latin typeface="Courier New" pitchFamily="49" charset="0"/>
              </a:rPr>
              <a:t>rsD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i="1" dirty="0" err="1">
                <a:latin typeface="Courier New" pitchFamily="49" charset="0"/>
              </a:rPr>
              <a:t>WriteRegM</a:t>
            </a:r>
            <a:r>
              <a:rPr lang="en-US" sz="1600" dirty="0">
                <a:latin typeface="Courier New" pitchFamily="49" charset="0"/>
              </a:rPr>
              <a:t>) AND </a:t>
            </a:r>
            <a:r>
              <a:rPr lang="en-US" sz="1600" i="1" dirty="0" err="1">
                <a:latin typeface="Courier New" pitchFamily="49" charset="0"/>
              </a:rPr>
              <a:t>RegWriteM</a:t>
            </a:r>
            <a:endParaRPr lang="en-US" sz="1600" i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i="1" dirty="0">
                <a:latin typeface="Courier New" pitchFamily="49" charset="0"/>
              </a:rPr>
              <a:t>	</a:t>
            </a:r>
            <a:r>
              <a:rPr lang="en-US" sz="1600" b="1" i="1" dirty="0" err="1">
                <a:latin typeface="Courier New" pitchFamily="49" charset="0"/>
              </a:rPr>
              <a:t>ForwardBD</a:t>
            </a:r>
            <a:r>
              <a:rPr lang="en-US" sz="1600" dirty="0">
                <a:latin typeface="Courier New" pitchFamily="49" charset="0"/>
              </a:rPr>
              <a:t> = (</a:t>
            </a:r>
            <a:r>
              <a:rPr lang="en-US" sz="1600" i="1" dirty="0" err="1">
                <a:latin typeface="Courier New" pitchFamily="49" charset="0"/>
              </a:rPr>
              <a:t>rtD</a:t>
            </a:r>
            <a:r>
              <a:rPr lang="en-US" sz="1600" dirty="0">
                <a:latin typeface="Courier New" pitchFamily="49" charset="0"/>
              </a:rPr>
              <a:t> !=0) AND (</a:t>
            </a:r>
            <a:r>
              <a:rPr lang="en-US" sz="1600" i="1" dirty="0" err="1">
                <a:latin typeface="Courier New" pitchFamily="49" charset="0"/>
              </a:rPr>
              <a:t>rtD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dirty="0" err="1">
                <a:latin typeface="Courier New" pitchFamily="49" charset="0"/>
              </a:rPr>
              <a:t>WriteRegM</a:t>
            </a:r>
            <a:r>
              <a:rPr lang="en-US" sz="1600" dirty="0">
                <a:latin typeface="Courier New" pitchFamily="49" charset="0"/>
              </a:rPr>
              <a:t>) AND </a:t>
            </a:r>
            <a:r>
              <a:rPr lang="en-US" sz="1600" i="1" dirty="0" err="1">
                <a:latin typeface="Courier New" pitchFamily="49" charset="0"/>
              </a:rPr>
              <a:t>RegWriteM</a:t>
            </a:r>
            <a:endParaRPr lang="en-US" sz="1600" i="1" dirty="0">
              <a:latin typeface="Courier New" pitchFamily="49" charset="0"/>
            </a:endParaRPr>
          </a:p>
          <a:p>
            <a:pPr algn="just">
              <a:buFontTx/>
              <a:buNone/>
            </a:pPr>
            <a:endParaRPr lang="en-US" sz="1800" i="1" dirty="0">
              <a:solidFill>
                <a:schemeClr val="accent2"/>
              </a:solidFill>
              <a:latin typeface="Courier New" pitchFamily="49" charset="0"/>
            </a:endParaRPr>
          </a:p>
          <a:p>
            <a:r>
              <a:rPr lang="en-US" b="1" dirty="0"/>
              <a:t>Stalling logic:</a:t>
            </a:r>
            <a:endParaRPr lang="en-US" sz="2400" b="1" i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sz="2000" i="1" dirty="0">
                <a:solidFill>
                  <a:schemeClr val="accent2"/>
                </a:solidFill>
              </a:rPr>
              <a:t>	</a:t>
            </a:r>
            <a:r>
              <a:rPr lang="en-US" sz="1600" b="1" i="1" dirty="0" err="1">
                <a:latin typeface="Courier New" pitchFamily="49" charset="0"/>
              </a:rPr>
              <a:t>branchstall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= </a:t>
            </a:r>
            <a:r>
              <a:rPr lang="en-US" sz="1600" i="1" dirty="0" err="1">
                <a:latin typeface="Courier New" pitchFamily="49" charset="0"/>
              </a:rPr>
              <a:t>BranchD</a:t>
            </a:r>
            <a:r>
              <a:rPr lang="en-US" sz="1600" dirty="0">
                <a:latin typeface="Courier New" pitchFamily="49" charset="0"/>
              </a:rPr>
              <a:t> AND </a:t>
            </a:r>
            <a:r>
              <a:rPr lang="en-US" sz="1600" i="1" dirty="0" err="1">
                <a:latin typeface="Courier New" pitchFamily="49" charset="0"/>
              </a:rPr>
              <a:t>RegWriteE</a:t>
            </a:r>
            <a:r>
              <a:rPr lang="en-US" sz="1600" dirty="0">
                <a:latin typeface="Courier New" pitchFamily="49" charset="0"/>
              </a:rPr>
              <a:t> AND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    (</a:t>
            </a:r>
            <a:r>
              <a:rPr lang="en-US" sz="1600" i="1" dirty="0" err="1">
                <a:latin typeface="Courier New" pitchFamily="49" charset="0"/>
              </a:rPr>
              <a:t>WriteRegE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i="1" dirty="0" err="1">
                <a:latin typeface="Courier New" pitchFamily="49" charset="0"/>
              </a:rPr>
              <a:t>rsD</a:t>
            </a:r>
            <a:r>
              <a:rPr lang="en-US" sz="1600" dirty="0">
                <a:latin typeface="Courier New" pitchFamily="49" charset="0"/>
              </a:rPr>
              <a:t> OR </a:t>
            </a:r>
            <a:r>
              <a:rPr lang="en-US" sz="1600" i="1" dirty="0" err="1">
                <a:latin typeface="Courier New" pitchFamily="49" charset="0"/>
              </a:rPr>
              <a:t>WriteRegE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i="1" dirty="0" err="1">
                <a:latin typeface="Courier New" pitchFamily="49" charset="0"/>
              </a:rPr>
              <a:t>rtD</a:t>
            </a:r>
            <a:r>
              <a:rPr lang="en-US" sz="1600" dirty="0">
                <a:latin typeface="Courier New" pitchFamily="49" charset="0"/>
              </a:rPr>
              <a:t>)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  OR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			  </a:t>
            </a:r>
            <a:r>
              <a:rPr lang="en-US" sz="1600" i="1" dirty="0" err="1">
                <a:latin typeface="Courier New" pitchFamily="49" charset="0"/>
              </a:rPr>
              <a:t>BranchD</a:t>
            </a:r>
            <a:r>
              <a:rPr lang="en-US" sz="1600" dirty="0">
                <a:latin typeface="Courier New" pitchFamily="49" charset="0"/>
              </a:rPr>
              <a:t> AND </a:t>
            </a:r>
            <a:r>
              <a:rPr lang="en-US" sz="1600" i="1" dirty="0" err="1">
                <a:latin typeface="Courier New" pitchFamily="49" charset="0"/>
              </a:rPr>
              <a:t>MemtoRegM</a:t>
            </a:r>
            <a:r>
              <a:rPr lang="en-US" sz="1600" dirty="0">
                <a:latin typeface="Courier New" pitchFamily="49" charset="0"/>
              </a:rPr>
              <a:t> AND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    (</a:t>
            </a:r>
            <a:r>
              <a:rPr lang="en-US" sz="1600" i="1" dirty="0" err="1">
                <a:latin typeface="Courier New" pitchFamily="49" charset="0"/>
              </a:rPr>
              <a:t>WriteRegM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i="1" dirty="0" err="1">
                <a:latin typeface="Courier New" pitchFamily="49" charset="0"/>
              </a:rPr>
              <a:t>rsD</a:t>
            </a:r>
            <a:r>
              <a:rPr lang="en-US" sz="1600" dirty="0">
                <a:latin typeface="Courier New" pitchFamily="49" charset="0"/>
              </a:rPr>
              <a:t> OR </a:t>
            </a:r>
            <a:r>
              <a:rPr lang="en-US" sz="1600" i="1" dirty="0" err="1">
                <a:latin typeface="Courier New" pitchFamily="49" charset="0"/>
              </a:rPr>
              <a:t>WriteRegM</a:t>
            </a:r>
            <a:r>
              <a:rPr lang="en-US" sz="1600" dirty="0">
                <a:latin typeface="Courier New" pitchFamily="49" charset="0"/>
              </a:rPr>
              <a:t> == </a:t>
            </a:r>
            <a:r>
              <a:rPr lang="en-US" sz="1600" i="1" dirty="0" err="1">
                <a:latin typeface="Courier New" pitchFamily="49" charset="0"/>
              </a:rPr>
              <a:t>rtD</a:t>
            </a:r>
            <a:r>
              <a:rPr lang="en-US" sz="1600" dirty="0">
                <a:latin typeface="Courier New" pitchFamily="49" charset="0"/>
              </a:rPr>
              <a:t>)</a:t>
            </a:r>
          </a:p>
          <a:p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i="1" dirty="0">
                <a:latin typeface="Courier New" pitchFamily="49" charset="0"/>
              </a:rPr>
              <a:t>	</a:t>
            </a:r>
            <a:r>
              <a:rPr lang="en-US" sz="1600" i="1" dirty="0" err="1">
                <a:latin typeface="Courier New" pitchFamily="49" charset="0"/>
              </a:rPr>
              <a:t>StallF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i="1" dirty="0" err="1">
                <a:latin typeface="Courier New" pitchFamily="49" charset="0"/>
              </a:rPr>
              <a:t>StallD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i="1" dirty="0" err="1">
                <a:latin typeface="Courier New" pitchFamily="49" charset="0"/>
              </a:rPr>
              <a:t>FlushE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i="1" dirty="0" err="1">
                <a:latin typeface="Courier New" pitchFamily="49" charset="0"/>
              </a:rPr>
              <a:t>lwstall</a:t>
            </a:r>
            <a:r>
              <a:rPr lang="en-US" sz="1600" dirty="0">
                <a:latin typeface="Courier New" pitchFamily="49" charset="0"/>
              </a:rPr>
              <a:t> OR </a:t>
            </a:r>
            <a:r>
              <a:rPr lang="en-US" sz="1600" i="1" dirty="0" err="1">
                <a:latin typeface="Courier New" pitchFamily="49" charset="0"/>
              </a:rPr>
              <a:t>branchstall</a:t>
            </a:r>
            <a:endParaRPr lang="en-US" sz="1600" i="1" dirty="0">
              <a:latin typeface="Courier New" pitchFamily="49" charset="0"/>
            </a:endParaRPr>
          </a:p>
          <a:p>
            <a:endParaRPr lang="en-US" sz="1600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sp>
        <p:nvSpPr>
          <p:cNvPr id="13219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19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198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1990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Control Forwarding &amp; Stalling Logic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032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88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143000"/>
            <a:ext cx="8229600" cy="4525963"/>
          </a:xfrm>
        </p:spPr>
        <p:txBody>
          <a:bodyPr/>
          <a:lstStyle/>
          <a:p>
            <a:r>
              <a:rPr lang="en-US" dirty="0"/>
              <a:t>Guess whether branch will be taken</a:t>
            </a:r>
          </a:p>
          <a:p>
            <a:pPr lvl="1"/>
            <a:r>
              <a:rPr lang="en-US" dirty="0"/>
              <a:t>Backward branches are usually taken (loops)</a:t>
            </a:r>
          </a:p>
          <a:p>
            <a:pPr lvl="1"/>
            <a:r>
              <a:rPr lang="en-US" dirty="0" smtClean="0"/>
              <a:t>Consider </a:t>
            </a:r>
            <a:r>
              <a:rPr lang="en-US" dirty="0"/>
              <a:t>history </a:t>
            </a:r>
            <a:r>
              <a:rPr lang="en-US" dirty="0" smtClean="0"/>
              <a:t>to </a:t>
            </a:r>
            <a:r>
              <a:rPr lang="en-US" dirty="0"/>
              <a:t>improve </a:t>
            </a:r>
            <a:r>
              <a:rPr lang="en-US" dirty="0" smtClean="0"/>
              <a:t>guess</a:t>
            </a:r>
            <a:endParaRPr lang="en-US" dirty="0"/>
          </a:p>
          <a:p>
            <a:r>
              <a:rPr lang="en-US" dirty="0"/>
              <a:t>Good prediction reduces </a:t>
            </a:r>
            <a:r>
              <a:rPr lang="en-US" dirty="0" smtClean="0"/>
              <a:t>fraction </a:t>
            </a:r>
            <a:r>
              <a:rPr lang="en-US" dirty="0"/>
              <a:t>of branches requiring a flush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Branch Prediction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61939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301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301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696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Times New Roman" pitchFamily="18" charset="0"/>
                <a:cs typeface="Arial" charset="0"/>
              </a:rPr>
              <a:t>SPECINT2000 benchmark: 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25% loads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10% stores 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11% branches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2% jumps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52% R-type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Times New Roman" pitchFamily="18" charset="0"/>
                <a:cs typeface="Arial" charset="0"/>
              </a:rPr>
              <a:t>Suppose: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40% of loads used by next instruction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25% of branches </a:t>
            </a:r>
            <a:r>
              <a:rPr lang="en-US" sz="1800" dirty="0" err="1">
                <a:latin typeface="Times New Roman" pitchFamily="18" charset="0"/>
                <a:cs typeface="Arial" charset="0"/>
              </a:rPr>
              <a:t>mispredicted</a:t>
            </a:r>
            <a:endParaRPr lang="en-US" sz="18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All jumps flush next instruction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b="1" dirty="0">
                <a:latin typeface="Times New Roman" pitchFamily="18" charset="0"/>
                <a:cs typeface="Arial" charset="0"/>
              </a:rPr>
              <a:t>What is the average CPI</a:t>
            </a:r>
            <a:r>
              <a:rPr lang="en-US" sz="2000" b="1" dirty="0" smtClean="0">
                <a:latin typeface="Times New Roman" pitchFamily="18" charset="0"/>
                <a:cs typeface="Arial" charset="0"/>
              </a:rPr>
              <a:t>?</a:t>
            </a:r>
            <a:endParaRPr lang="en-US" sz="2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5257800"/>
            <a:ext cx="4768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SPECINT benchmarks are big marketing tools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1963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301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301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Times New Roman" pitchFamily="18" charset="0"/>
                <a:cs typeface="Arial" charset="0"/>
              </a:rPr>
              <a:t>SPECINT2000 benchmark: 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A lot of attention is paid to this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25% loads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10% stores 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11% branches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2% jumps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52% R-type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Times New Roman" pitchFamily="18" charset="0"/>
                <a:cs typeface="Arial" charset="0"/>
              </a:rPr>
              <a:t>Suppose: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40% of loads used by next instruction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25% of branches </a:t>
            </a:r>
            <a:r>
              <a:rPr lang="en-US" sz="1800" dirty="0" err="1">
                <a:latin typeface="Times New Roman" pitchFamily="18" charset="0"/>
                <a:cs typeface="Arial" charset="0"/>
              </a:rPr>
              <a:t>mispredicted</a:t>
            </a:r>
            <a:endParaRPr lang="en-US" sz="18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All jumps flush next instruction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b="1" dirty="0">
                <a:latin typeface="Times New Roman" pitchFamily="18" charset="0"/>
                <a:cs typeface="Arial" charset="0"/>
              </a:rPr>
              <a:t>What is the average CPI?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Times New Roman" pitchFamily="18" charset="0"/>
                <a:cs typeface="Arial" charset="0"/>
              </a:rPr>
              <a:t>Load/Branch CPI = 1 when no stalling, 2 when </a:t>
            </a:r>
            <a:r>
              <a:rPr lang="en-US" sz="1800" dirty="0" smtClean="0">
                <a:latin typeface="Times New Roman" pitchFamily="18" charset="0"/>
                <a:cs typeface="Arial" charset="0"/>
              </a:rPr>
              <a:t>stalling</a:t>
            </a:r>
            <a:endParaRPr lang="en-US" sz="18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 err="1">
                <a:latin typeface="Times New Roman" pitchFamily="18" charset="0"/>
                <a:cs typeface="Arial" charset="0"/>
              </a:rPr>
              <a:t>CPI</a:t>
            </a:r>
            <a:r>
              <a:rPr lang="en-US" sz="1800" baseline="-25000" dirty="0" err="1">
                <a:latin typeface="Times New Roman" pitchFamily="18" charset="0"/>
                <a:cs typeface="Arial" charset="0"/>
              </a:rPr>
              <a:t>lw</a:t>
            </a:r>
            <a:r>
              <a:rPr lang="en-US" sz="1800" dirty="0">
                <a:latin typeface="Times New Roman" pitchFamily="18" charset="0"/>
                <a:cs typeface="Arial" charset="0"/>
              </a:rPr>
              <a:t> = 1(0.6) + 2(0.4) = 1.4</a:t>
            </a:r>
          </a:p>
          <a:p>
            <a:pPr marL="742950" lvl="1" indent="-28575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1800" dirty="0" err="1">
                <a:latin typeface="Times New Roman" pitchFamily="18" charset="0"/>
                <a:cs typeface="Arial" charset="0"/>
              </a:rPr>
              <a:t>CPI</a:t>
            </a:r>
            <a:r>
              <a:rPr lang="en-US" sz="1800" baseline="-25000" dirty="0" err="1">
                <a:latin typeface="Times New Roman" pitchFamily="18" charset="0"/>
                <a:cs typeface="Arial" charset="0"/>
              </a:rPr>
              <a:t>beq</a:t>
            </a:r>
            <a:r>
              <a:rPr lang="en-US" sz="1800" dirty="0">
                <a:latin typeface="Times New Roman" pitchFamily="18" charset="0"/>
                <a:cs typeface="Arial" charset="0"/>
              </a:rPr>
              <a:t> = 1(0.75) + 2(0.25) = 1.25</a:t>
            </a:r>
          </a:p>
          <a:p>
            <a:pPr marL="742950" lvl="1" indent="-2857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200" b="1" dirty="0" smtClean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 smtClean="0">
                <a:latin typeface="Times New Roman" pitchFamily="18" charset="0"/>
                <a:cs typeface="Arial" charset="0"/>
              </a:rPr>
              <a:t>Average </a:t>
            </a:r>
            <a:r>
              <a:rPr lang="en-US" sz="1800" b="1" dirty="0">
                <a:latin typeface="Times New Roman" pitchFamily="18" charset="0"/>
                <a:cs typeface="Arial" charset="0"/>
              </a:rPr>
              <a:t>CPI = </a:t>
            </a:r>
            <a:r>
              <a:rPr lang="en-US" sz="1800" dirty="0">
                <a:latin typeface="Times New Roman" pitchFamily="18" charset="0"/>
                <a:cs typeface="Arial" charset="0"/>
              </a:rPr>
              <a:t>(0.25)(1.4) + (0.1)(1) + (0.11)(1.25) + (0.02)(2) + (0.52)(1)     </a:t>
            </a:r>
          </a:p>
          <a:p>
            <a:pPr marL="742950" lvl="1" indent="-28575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b="1" dirty="0">
                <a:latin typeface="Times New Roman" pitchFamily="18" charset="0"/>
                <a:cs typeface="Arial" charset="0"/>
              </a:rPr>
              <a:t>                       = 1.15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302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403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403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Pipelined processor critical path: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b="1" i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 	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	= max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   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pcq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mem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setup</a:t>
            </a:r>
            <a:endParaRPr lang="en-US" sz="2800" b="1" baseline="-25000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    2(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RFread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eq</a:t>
            </a:r>
            <a:r>
              <a:rPr lang="en-US" sz="2800" b="1" baseline="-250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AND</a:t>
            </a:r>
            <a:r>
              <a:rPr lang="en-US" sz="2800" b="1" baseline="-250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setup</a:t>
            </a:r>
            <a:r>
              <a:rPr lang="en-US" sz="2800" b="1" baseline="-250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)</a:t>
            </a:r>
            <a:endParaRPr lang="en-US" sz="2800" b="1" baseline="-25000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   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pcq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mux</a:t>
            </a:r>
            <a:r>
              <a:rPr lang="en-US" sz="2800" b="1" baseline="-250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ALU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setup</a:t>
            </a:r>
            <a:endParaRPr lang="en-US" sz="2800" b="1" baseline="-25000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   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pcq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memwrite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setup</a:t>
            </a:r>
            <a:endParaRPr lang="en-US" sz="2800" b="1" baseline="-25000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    2(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i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pcq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mux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+ </a:t>
            </a:r>
            <a:r>
              <a:rPr lang="en-US" sz="2800" b="1" i="1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</a:t>
            </a:r>
            <a:r>
              <a:rPr lang="en-US" sz="2800" b="1" baseline="-25000" dirty="0" err="1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RFwrite</a:t>
            </a: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)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933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5141" name="Group 85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1690426193"/>
              </p:ext>
            </p:extLst>
          </p:nvPr>
        </p:nvGraphicFramePr>
        <p:xfrm>
          <a:off x="1371600" y="1066800"/>
          <a:ext cx="6934200" cy="4312920"/>
        </p:xfrm>
        <a:graphic>
          <a:graphicData uri="http://schemas.openxmlformats.org/drawingml/2006/table">
            <a:tbl>
              <a:tblPr/>
              <a:tblGrid>
                <a:gridCol w="3276600"/>
                <a:gridCol w="1676400"/>
                <a:gridCol w="1981200"/>
              </a:tblGrid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Element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Delay (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ps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clock-to-Q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pcq</a:t>
                      </a:r>
                      <a:r>
                        <a:rPr kumimoji="0" lang="en-US" sz="17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_PC</a:t>
                      </a:r>
                      <a:endParaRPr kumimoji="0" lang="en-US" sz="17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  <a:endParaRPr kumimoji="0" lang="en-US" sz="17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Multiplexer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Memory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read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setup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setup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Equality comparator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eq</a:t>
                      </a:r>
                      <a:endParaRPr kumimoji="0" lang="en-US" sz="17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AND gate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Memory write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memwrite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Register file write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</a:t>
                      </a:r>
                      <a:r>
                        <a:rPr kumimoji="0" lang="en-US" sz="17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RF</a:t>
                      </a:r>
                      <a:r>
                        <a:rPr kumimoji="0" lang="en-US" sz="17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write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ps</a:t>
                      </a: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506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5142" name="Rectangle 8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5486400"/>
            <a:ext cx="7315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800" i="1" baseline="-25000" dirty="0" err="1" smtClean="0">
                <a:latin typeface="Times New Roman" pitchFamily="18" charset="0"/>
                <a:cs typeface="Arial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800" dirty="0">
                <a:latin typeface="Times New Roman" pitchFamily="18" charset="0"/>
                <a:cs typeface="Arial" charset="0"/>
              </a:rPr>
              <a:t>= 2(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i="1" baseline="-25000" dirty="0" err="1">
                <a:latin typeface="Times New Roman" pitchFamily="18" charset="0"/>
                <a:cs typeface="Arial" charset="0"/>
              </a:rPr>
              <a:t>RFread</a:t>
            </a:r>
            <a:r>
              <a:rPr lang="en-US" sz="2800" dirty="0">
                <a:latin typeface="Times New Roman" pitchFamily="18" charset="0"/>
                <a:cs typeface="Arial" charset="0"/>
              </a:rPr>
              <a:t> +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800" dirty="0">
                <a:latin typeface="Times New Roman" pitchFamily="18" charset="0"/>
                <a:cs typeface="Arial" charset="0"/>
              </a:rPr>
              <a:t> +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aseline="-25000" dirty="0" err="1">
                <a:latin typeface="Times New Roman" pitchFamily="18" charset="0"/>
                <a:cs typeface="Arial" charset="0"/>
              </a:rPr>
              <a:t>eq</a:t>
            </a:r>
            <a:r>
              <a:rPr lang="en-US" sz="2800" baseline="-25000" dirty="0">
                <a:latin typeface="Times New Roman" pitchFamily="18" charset="0"/>
                <a:cs typeface="Arial" charset="0"/>
              </a:rPr>
              <a:t> </a:t>
            </a:r>
            <a:r>
              <a:rPr lang="en-US" sz="2800" dirty="0">
                <a:latin typeface="Times New Roman" pitchFamily="18" charset="0"/>
                <a:cs typeface="Arial" charset="0"/>
              </a:rPr>
              <a:t>+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aseline="-25000" dirty="0" err="1">
                <a:latin typeface="Times New Roman" pitchFamily="18" charset="0"/>
                <a:cs typeface="Arial" charset="0"/>
              </a:rPr>
              <a:t>AND</a:t>
            </a:r>
            <a:r>
              <a:rPr lang="en-US" sz="2800" baseline="-25000" dirty="0">
                <a:latin typeface="Times New Roman" pitchFamily="18" charset="0"/>
                <a:cs typeface="Arial" charset="0"/>
              </a:rPr>
              <a:t> </a:t>
            </a:r>
            <a:r>
              <a:rPr lang="en-US" sz="2800" dirty="0">
                <a:latin typeface="Times New Roman" pitchFamily="18" charset="0"/>
                <a:cs typeface="Arial" charset="0"/>
              </a:rPr>
              <a:t>+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aseline="-25000" dirty="0" err="1">
                <a:latin typeface="Times New Roman" pitchFamily="18" charset="0"/>
                <a:cs typeface="Arial" charset="0"/>
              </a:rPr>
              <a:t>mux</a:t>
            </a:r>
            <a:r>
              <a:rPr lang="en-US" sz="2800" dirty="0">
                <a:latin typeface="Times New Roman" pitchFamily="18" charset="0"/>
                <a:cs typeface="Arial" charset="0"/>
              </a:rPr>
              <a:t> + </a:t>
            </a:r>
            <a:r>
              <a:rPr lang="en-US" sz="28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800" baseline="-25000" dirty="0" err="1">
                <a:latin typeface="Times New Roman" pitchFamily="18" charset="0"/>
                <a:cs typeface="Arial" charset="0"/>
              </a:rPr>
              <a:t>setup</a:t>
            </a:r>
            <a:r>
              <a:rPr lang="en-US" sz="2800" baseline="-25000" dirty="0">
                <a:latin typeface="Times New Roman" pitchFamily="18" charset="0"/>
                <a:cs typeface="Arial" charset="0"/>
              </a:rPr>
              <a:t> </a:t>
            </a:r>
            <a:r>
              <a:rPr lang="en-US" sz="2800" dirty="0">
                <a:latin typeface="Times New Roman" pitchFamily="18" charset="0"/>
                <a:cs typeface="Arial" charset="0"/>
              </a:rPr>
              <a:t>)</a:t>
            </a:r>
            <a:endParaRPr lang="en-US" sz="28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800" dirty="0" smtClean="0">
                <a:latin typeface="Times New Roman" pitchFamily="18" charset="0"/>
                <a:cs typeface="Arial" charset="0"/>
              </a:rPr>
              <a:t>    </a:t>
            </a:r>
            <a:r>
              <a:rPr lang="en-US" sz="2800" dirty="0">
                <a:latin typeface="Times New Roman" pitchFamily="18" charset="0"/>
                <a:cs typeface="Arial" charset="0"/>
              </a:rPr>
              <a:t>= 2[150 + 25 + 40 + 15 + 25 + 20] </a:t>
            </a:r>
            <a:r>
              <a:rPr lang="en-US" sz="2800" dirty="0" err="1">
                <a:latin typeface="Times New Roman" pitchFamily="18" charset="0"/>
                <a:cs typeface="Arial" charset="0"/>
              </a:rPr>
              <a:t>ps</a:t>
            </a:r>
            <a:r>
              <a:rPr lang="en-US" sz="2800" baseline="-25000" dirty="0">
                <a:latin typeface="Times New Roman" pitchFamily="18" charset="0"/>
                <a:cs typeface="Arial" charset="0"/>
              </a:rPr>
              <a:t>  </a:t>
            </a:r>
            <a:r>
              <a:rPr lang="en-US" sz="2800" b="1" dirty="0">
                <a:latin typeface="Times New Roman" pitchFamily="18" charset="0"/>
                <a:cs typeface="Arial" charset="0"/>
              </a:rPr>
              <a:t>= 550 </a:t>
            </a:r>
            <a:r>
              <a:rPr lang="en-US" sz="2800" b="1" dirty="0" err="1">
                <a:latin typeface="Times New Roman" pitchFamily="18" charset="0"/>
                <a:cs typeface="Arial" charset="0"/>
              </a:rPr>
              <a:t>ps</a:t>
            </a:r>
            <a:endParaRPr lang="en-US" sz="2800" b="1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8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753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08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608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608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7696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Program with </a:t>
            </a:r>
            <a:r>
              <a:rPr lang="en-US" sz="3200" dirty="0">
                <a:latin typeface="Times New Roman" pitchFamily="18" charset="0"/>
                <a:cs typeface="Arial" charset="0"/>
              </a:rPr>
              <a:t>100 billion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instructions</a:t>
            </a:r>
            <a:endParaRPr lang="en-US" sz="3200" i="1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Execution Time </a:t>
            </a:r>
            <a:r>
              <a:rPr lang="en-US" sz="3200" dirty="0">
                <a:latin typeface="Times New Roman" pitchFamily="18" charset="0"/>
                <a:cs typeface="Arial" charset="0"/>
              </a:rPr>
              <a:t>= (# instructions)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3200" dirty="0">
                <a:latin typeface="Times New Roman" pitchFamily="18" charset="0"/>
                <a:cs typeface="Arial" charset="0"/>
              </a:rPr>
              <a:t>CPI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200" i="1" baseline="-25000" dirty="0" err="1">
                <a:latin typeface="Times New Roman" pitchFamily="18" charset="0"/>
                <a:cs typeface="Arial" charset="0"/>
              </a:rPr>
              <a:t>c</a:t>
            </a:r>
            <a:endParaRPr lang="en-US" sz="3200" i="1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i="1" dirty="0">
                <a:latin typeface="Times New Roman" pitchFamily="18" charset="0"/>
                <a:cs typeface="Arial" charset="0"/>
              </a:rPr>
              <a:t>		            </a:t>
            </a:r>
            <a:r>
              <a:rPr lang="en-US" sz="3200" dirty="0">
                <a:latin typeface="Times New Roman" pitchFamily="18" charset="0"/>
                <a:cs typeface="Arial" charset="0"/>
              </a:rPr>
              <a:t>= (100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3200" dirty="0">
                <a:latin typeface="Times New Roman" pitchFamily="18" charset="0"/>
                <a:cs typeface="Arial" charset="0"/>
              </a:rPr>
              <a:t>)(1.15)(550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10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</a:rPr>
              <a:t>-12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		           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= 63 seconds</a:t>
            </a:r>
            <a:endParaRPr lang="en-US" sz="3200" b="1" i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Pipelined Performance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4441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6133" name="Group 53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2098641717"/>
              </p:ext>
            </p:extLst>
          </p:nvPr>
        </p:nvGraphicFramePr>
        <p:xfrm>
          <a:off x="1066800" y="1305441"/>
          <a:ext cx="7848600" cy="3266559"/>
        </p:xfrm>
        <a:graphic>
          <a:graphicData uri="http://schemas.openxmlformats.org/drawingml/2006/table">
            <a:tbl>
              <a:tblPr/>
              <a:tblGrid>
                <a:gridCol w="1981200"/>
                <a:gridCol w="1925461"/>
                <a:gridCol w="3941939"/>
              </a:tblGrid>
              <a:tr h="1160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Processor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Execution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(seconds)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Speedup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(single-cycle as baseline)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03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Single-cycle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Multicycle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Pipelined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608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60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Processor Performance Comparison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882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41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841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19200"/>
            <a:ext cx="8458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Unscheduled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function call </a:t>
            </a:r>
            <a:r>
              <a:rPr lang="en-US" sz="3200" dirty="0">
                <a:latin typeface="Times New Roman" pitchFamily="18" charset="0"/>
                <a:cs typeface="Arial" charset="0"/>
              </a:rPr>
              <a:t>to </a:t>
            </a:r>
            <a:r>
              <a:rPr lang="en-US" sz="3200" i="1" dirty="0" smtClean="0">
                <a:latin typeface="Times New Roman" pitchFamily="18" charset="0"/>
                <a:cs typeface="Arial" charset="0"/>
              </a:rPr>
              <a:t>exception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handler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Caused </a:t>
            </a:r>
            <a:r>
              <a:rPr lang="en-US" sz="3200" dirty="0">
                <a:latin typeface="Times New Roman" pitchFamily="18" charset="0"/>
                <a:cs typeface="Arial" charset="0"/>
              </a:rPr>
              <a:t>by: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Hardware, also called an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interrupt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e.g. keyboard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Software, also called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traps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e.g. undefined instruction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When exception occurs, the processor: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Records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cause </a:t>
            </a:r>
            <a:r>
              <a:rPr lang="en-US" sz="2600" dirty="0">
                <a:latin typeface="Times New Roman" pitchFamily="18" charset="0"/>
                <a:cs typeface="Arial" charset="0"/>
              </a:rPr>
              <a:t>of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exception </a:t>
            </a:r>
            <a:r>
              <a:rPr lang="en-US" sz="2600" dirty="0">
                <a:latin typeface="Times New Roman" pitchFamily="18" charset="0"/>
                <a:cs typeface="Arial" charset="0"/>
              </a:rPr>
              <a:t>(</a:t>
            </a:r>
            <a:r>
              <a:rPr lang="en-US" sz="2600" dirty="0">
                <a:latin typeface="Courier New" pitchFamily="49" charset="0"/>
                <a:cs typeface="Arial" charset="0"/>
              </a:rPr>
              <a:t>Cause</a:t>
            </a:r>
            <a:r>
              <a:rPr lang="en-US" sz="2600" dirty="0">
                <a:latin typeface="Times New Roman" pitchFamily="18" charset="0"/>
                <a:cs typeface="Arial" charset="0"/>
              </a:rPr>
              <a:t> register)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Jumps to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exception </a:t>
            </a:r>
            <a:r>
              <a:rPr lang="en-US" sz="2600" dirty="0">
                <a:latin typeface="Times New Roman" pitchFamily="18" charset="0"/>
                <a:cs typeface="Arial" charset="0"/>
              </a:rPr>
              <a:t>handler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(0x80000180)</a:t>
            </a:r>
            <a:endParaRPr lang="en-US" sz="2600" i="1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Returns to program (</a:t>
            </a:r>
            <a:r>
              <a:rPr lang="en-US" sz="2600" dirty="0">
                <a:latin typeface="Courier New" pitchFamily="49" charset="0"/>
                <a:cs typeface="Arial" charset="0"/>
              </a:rPr>
              <a:t>EPC</a:t>
            </a:r>
            <a:r>
              <a:rPr lang="en-US" sz="2600" dirty="0">
                <a:latin typeface="Times New Roman" pitchFamily="18" charset="0"/>
                <a:cs typeface="Arial" charset="0"/>
              </a:rPr>
              <a:t> register)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Exceptions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556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0" y="5943600"/>
            <a:ext cx="4116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Operating system calls are also exceptions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4944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Timers may interrupt the CPU 1000 times a second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585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922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89221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337" y="1219200"/>
            <a:ext cx="8242663" cy="460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Exception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27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197" name="Rectangle 5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914400"/>
            <a:ext cx="7772400" cy="4953000"/>
          </a:xfrm>
        </p:spPr>
        <p:txBody>
          <a:bodyPr>
            <a:noAutofit/>
          </a:bodyPr>
          <a:lstStyle/>
          <a:p>
            <a:r>
              <a:rPr lang="en-US" sz="2800" dirty="0"/>
              <a:t>Not part of </a:t>
            </a:r>
            <a:r>
              <a:rPr lang="en-US" sz="2800" dirty="0" smtClean="0"/>
              <a:t>register file</a:t>
            </a:r>
            <a:endParaRPr lang="en-US" sz="2800" dirty="0"/>
          </a:p>
          <a:p>
            <a:pPr lvl="1"/>
            <a:r>
              <a:rPr lang="en-US" sz="2400" dirty="0">
                <a:latin typeface="Courier New" pitchFamily="49" charset="0"/>
              </a:rPr>
              <a:t>Cause</a:t>
            </a:r>
          </a:p>
          <a:p>
            <a:pPr lvl="2"/>
            <a:r>
              <a:rPr lang="en-US" dirty="0"/>
              <a:t>Records </a:t>
            </a:r>
            <a:r>
              <a:rPr lang="en-US" dirty="0" smtClean="0"/>
              <a:t>cause </a:t>
            </a:r>
            <a:r>
              <a:rPr lang="en-US" dirty="0"/>
              <a:t>of </a:t>
            </a:r>
            <a:r>
              <a:rPr lang="en-US" dirty="0" smtClean="0"/>
              <a:t>exception</a:t>
            </a:r>
            <a:endParaRPr lang="en-US" dirty="0"/>
          </a:p>
          <a:p>
            <a:pPr lvl="2"/>
            <a:r>
              <a:rPr lang="en-US" dirty="0"/>
              <a:t>Coprocessor 0 register 13</a:t>
            </a:r>
          </a:p>
          <a:p>
            <a:pPr lvl="1"/>
            <a:r>
              <a:rPr lang="en-US" sz="2400" dirty="0">
                <a:latin typeface="Courier New" pitchFamily="49" charset="0"/>
              </a:rPr>
              <a:t>EPC</a:t>
            </a:r>
            <a:r>
              <a:rPr lang="en-US" sz="2400" dirty="0"/>
              <a:t> (Exception PC)</a:t>
            </a:r>
          </a:p>
          <a:p>
            <a:pPr lvl="2"/>
            <a:r>
              <a:rPr lang="en-US" dirty="0"/>
              <a:t>Records </a:t>
            </a:r>
            <a:r>
              <a:rPr lang="en-US" dirty="0" smtClean="0"/>
              <a:t>PC </a:t>
            </a:r>
            <a:r>
              <a:rPr lang="en-US" dirty="0"/>
              <a:t>where </a:t>
            </a:r>
            <a:r>
              <a:rPr lang="en-US" dirty="0" smtClean="0"/>
              <a:t>exception </a:t>
            </a:r>
            <a:r>
              <a:rPr lang="en-US" dirty="0"/>
              <a:t>occurred</a:t>
            </a:r>
          </a:p>
          <a:p>
            <a:pPr lvl="2"/>
            <a:r>
              <a:rPr lang="en-US" dirty="0"/>
              <a:t>Coprocessor 0 register 14</a:t>
            </a:r>
          </a:p>
          <a:p>
            <a:r>
              <a:rPr lang="en-US" sz="2800" dirty="0"/>
              <a:t>Move from Coprocessor 0</a:t>
            </a:r>
          </a:p>
          <a:p>
            <a:pPr lvl="1"/>
            <a:r>
              <a:rPr lang="en-US" sz="2400" dirty="0">
                <a:latin typeface="Courier New" pitchFamily="49" charset="0"/>
              </a:rPr>
              <a:t>mfc0 $t0, Cause</a:t>
            </a:r>
          </a:p>
          <a:p>
            <a:pPr lvl="1"/>
            <a:r>
              <a:rPr lang="en-US" sz="2400" dirty="0"/>
              <a:t>Moves </a:t>
            </a:r>
            <a:r>
              <a:rPr lang="en-US" sz="2400" dirty="0" smtClean="0"/>
              <a:t>contents </a:t>
            </a:r>
            <a:r>
              <a:rPr lang="en-US" sz="2400" dirty="0"/>
              <a:t>of </a:t>
            </a:r>
            <a:r>
              <a:rPr lang="en-US" sz="2400" dirty="0">
                <a:latin typeface="Courier New" pitchFamily="49" charset="0"/>
              </a:rPr>
              <a:t>Cause</a:t>
            </a:r>
            <a:r>
              <a:rPr lang="en-US" sz="2400" dirty="0"/>
              <a:t> into </a:t>
            </a:r>
            <a:r>
              <a:rPr lang="en-US" sz="2400" dirty="0">
                <a:latin typeface="Courier New" pitchFamily="49" charset="0"/>
              </a:rPr>
              <a:t>$t0</a:t>
            </a:r>
          </a:p>
          <a:p>
            <a:pPr>
              <a:buFontTx/>
              <a:buNone/>
            </a:pPr>
            <a:endParaRPr lang="en-US" dirty="0">
              <a:latin typeface="Courier New" pitchFamily="49" charset="0"/>
            </a:endParaRPr>
          </a:p>
        </p:txBody>
      </p:sp>
      <p:graphicFrame>
        <p:nvGraphicFramePr>
          <p:cNvPr id="1288200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45845360"/>
              </p:ext>
            </p:extLst>
          </p:nvPr>
        </p:nvGraphicFramePr>
        <p:xfrm>
          <a:off x="1752600" y="5410200"/>
          <a:ext cx="4495800" cy="1201738"/>
        </p:xfrm>
        <a:graphic>
          <a:graphicData uri="http://schemas.openxmlformats.org/presentationml/2006/ole">
            <p:oleObj spid="_x0000_s225296" name="VISIO" r:id="rId7" imgW="2088970" imgH="558377" progId="">
              <p:embed/>
            </p:oleObj>
          </a:graphicData>
        </a:graphic>
      </p:graphicFrame>
      <p:sp>
        <p:nvSpPr>
          <p:cNvPr id="128819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8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598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6149" name="Group 5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339259743"/>
              </p:ext>
            </p:extLst>
          </p:nvPr>
        </p:nvGraphicFramePr>
        <p:xfrm>
          <a:off x="1333500" y="1143000"/>
          <a:ext cx="7124700" cy="3955872"/>
        </p:xfrm>
        <a:graphic>
          <a:graphicData uri="http://schemas.openxmlformats.org/drawingml/2006/table">
            <a:tbl>
              <a:tblPr/>
              <a:tblGrid>
                <a:gridCol w="4442460"/>
                <a:gridCol w="2682240"/>
              </a:tblGrid>
              <a:tr h="659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Exception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Cause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5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Hardware Interrupt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System Call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Breakpoint / Divide by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Undefined 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Arithmetic Overflow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861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61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86172" name="Text Box 2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6400" y="5257800"/>
            <a:ext cx="6324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accent2"/>
                </a:solidFill>
              </a:rPr>
              <a:t>Extend </a:t>
            </a:r>
            <a:r>
              <a:rPr lang="en-US" sz="2400" b="1" dirty="0" err="1" smtClean="0">
                <a:solidFill>
                  <a:schemeClr val="accent2"/>
                </a:solidFill>
              </a:rPr>
              <a:t>multicycle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accent2"/>
                </a:solidFill>
              </a:rPr>
              <a:t>MIPS processor to handle </a:t>
            </a:r>
            <a:r>
              <a:rPr lang="en-US" sz="2400" b="1" dirty="0" smtClean="0">
                <a:solidFill>
                  <a:schemeClr val="accent2"/>
                </a:solidFill>
              </a:rPr>
              <a:t>last </a:t>
            </a:r>
            <a:r>
              <a:rPr lang="en-US" sz="2400" b="1" dirty="0">
                <a:solidFill>
                  <a:schemeClr val="accent2"/>
                </a:solidFill>
              </a:rPr>
              <a:t>two types of </a:t>
            </a:r>
            <a:r>
              <a:rPr lang="en-US" sz="2400" b="1" dirty="0" smtClean="0">
                <a:solidFill>
                  <a:schemeClr val="accent2"/>
                </a:solidFill>
              </a:rPr>
              <a:t>exceptions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Causes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1243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898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66801188"/>
              </p:ext>
            </p:extLst>
          </p:nvPr>
        </p:nvGraphicFramePr>
        <p:xfrm>
          <a:off x="762000" y="1371600"/>
          <a:ext cx="8382000" cy="4194175"/>
        </p:xfrm>
        <a:graphic>
          <a:graphicData uri="http://schemas.openxmlformats.org/presentationml/2006/ole">
            <p:oleObj spid="_x0000_s226320" name="VISIO" r:id="rId6" imgW="6035040" imgH="3011424" progId="">
              <p:embed/>
            </p:oleObj>
          </a:graphicData>
        </a:graphic>
      </p:graphicFrame>
      <p:sp>
        <p:nvSpPr>
          <p:cNvPr id="12789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7898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Exception Hardware: </a:t>
            </a:r>
            <a:r>
              <a:rPr lang="en-US" sz="41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EPC</a:t>
            </a:r>
            <a:r>
              <a:rPr lang="en-US" sz="4100" dirty="0" smtClean="0">
                <a:solidFill>
                  <a:schemeClr val="bg1"/>
                </a:solidFill>
                <a:latin typeface="+mj-lt"/>
              </a:rPr>
              <a:t> &amp; </a:t>
            </a:r>
            <a:r>
              <a:rPr lang="en-US" sz="41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Cause</a:t>
            </a:r>
            <a:endParaRPr lang="en-US" sz="41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174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102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58051473"/>
              </p:ext>
            </p:extLst>
          </p:nvPr>
        </p:nvGraphicFramePr>
        <p:xfrm>
          <a:off x="1487487" y="1008898"/>
          <a:ext cx="5980113" cy="5501440"/>
        </p:xfrm>
        <a:graphic>
          <a:graphicData uri="http://schemas.openxmlformats.org/presentationml/2006/ole">
            <p:oleObj spid="_x0000_s228368" name="VISIO" r:id="rId6" imgW="4954524" imgH="4546092" progId="">
              <p:embed/>
            </p:oleObj>
          </a:graphicData>
        </a:graphic>
      </p:graphicFrame>
      <p:sp>
        <p:nvSpPr>
          <p:cNvPr id="12810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10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Control FSM with Exceptions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756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2055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818610032"/>
              </p:ext>
            </p:extLst>
          </p:nvPr>
        </p:nvGraphicFramePr>
        <p:xfrm>
          <a:off x="838200" y="1408113"/>
          <a:ext cx="8458200" cy="4230687"/>
        </p:xfrm>
        <a:graphic>
          <a:graphicData uri="http://schemas.openxmlformats.org/presentationml/2006/ole">
            <p:oleObj spid="_x0000_s227344" name="VISIO" r:id="rId6" imgW="6035040" imgH="3011424" progId="">
              <p:embed/>
            </p:oleObj>
          </a:graphicData>
        </a:graphic>
      </p:graphicFrame>
      <p:sp>
        <p:nvSpPr>
          <p:cNvPr id="12820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2820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Hardware: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mfc0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712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13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27463" y="1219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Deep Pipelining</a:t>
            </a:r>
          </a:p>
          <a:p>
            <a:r>
              <a:rPr lang="en-US" dirty="0"/>
              <a:t>Branch Prediction</a:t>
            </a:r>
          </a:p>
          <a:p>
            <a:r>
              <a:rPr lang="en-US" dirty="0"/>
              <a:t>Superscalar Processors</a:t>
            </a:r>
          </a:p>
          <a:p>
            <a:r>
              <a:rPr lang="en-US" dirty="0"/>
              <a:t>Out of Order Processors</a:t>
            </a:r>
          </a:p>
          <a:p>
            <a:r>
              <a:rPr lang="en-US" dirty="0"/>
              <a:t>Register Renaming</a:t>
            </a:r>
          </a:p>
          <a:p>
            <a:r>
              <a:rPr lang="en-US" dirty="0"/>
              <a:t>SIMD</a:t>
            </a:r>
          </a:p>
          <a:p>
            <a:r>
              <a:rPr lang="en-US" dirty="0"/>
              <a:t>Multithreading</a:t>
            </a:r>
          </a:p>
          <a:p>
            <a:r>
              <a:rPr lang="en-US" dirty="0"/>
              <a:t>Multiprocessors</a:t>
            </a:r>
          </a:p>
        </p:txBody>
      </p:sp>
      <p:sp>
        <p:nvSpPr>
          <p:cNvPr id="132813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281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2813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Advanced Microarchitecture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2051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189037"/>
            <a:ext cx="8229600" cy="4525963"/>
          </a:xfrm>
        </p:spPr>
        <p:txBody>
          <a:bodyPr/>
          <a:lstStyle/>
          <a:p>
            <a:r>
              <a:rPr lang="en-US" dirty="0"/>
              <a:t>10-20 stages typical</a:t>
            </a:r>
          </a:p>
          <a:p>
            <a:r>
              <a:rPr lang="en-US" dirty="0"/>
              <a:t>Number of stages limited by:</a:t>
            </a:r>
          </a:p>
          <a:p>
            <a:pPr lvl="1"/>
            <a:r>
              <a:rPr lang="en-US" dirty="0"/>
              <a:t>Pipeline hazards</a:t>
            </a:r>
          </a:p>
          <a:p>
            <a:pPr lvl="1"/>
            <a:r>
              <a:rPr lang="en-US" dirty="0"/>
              <a:t>Sequencing overhead</a:t>
            </a:r>
          </a:p>
          <a:p>
            <a:pPr lvl="1"/>
            <a:r>
              <a:rPr lang="en-US" dirty="0"/>
              <a:t>Power</a:t>
            </a:r>
          </a:p>
          <a:p>
            <a:pPr lvl="1"/>
            <a:r>
              <a:rPr lang="en-US" dirty="0"/>
              <a:t>Cost</a:t>
            </a:r>
          </a:p>
          <a:p>
            <a:endParaRPr lang="en-US" dirty="0"/>
          </a:p>
        </p:txBody>
      </p:sp>
      <p:sp>
        <p:nvSpPr>
          <p:cNvPr id="133325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325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Deep Pipelining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4454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7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Ideal pipelined processor: CPI = 1</a:t>
            </a:r>
          </a:p>
          <a:p>
            <a:r>
              <a:rPr lang="en-US" dirty="0"/>
              <a:t>Branch </a:t>
            </a:r>
            <a:r>
              <a:rPr lang="en-US" dirty="0" err="1"/>
              <a:t>misprediction</a:t>
            </a:r>
            <a:r>
              <a:rPr lang="en-US" dirty="0"/>
              <a:t> increases CPI</a:t>
            </a:r>
          </a:p>
          <a:p>
            <a:r>
              <a:rPr lang="en-US" b="1" dirty="0"/>
              <a:t>Static branch prediction:</a:t>
            </a:r>
          </a:p>
          <a:p>
            <a:pPr lvl="1"/>
            <a:r>
              <a:rPr lang="en-US" dirty="0"/>
              <a:t>Check direction of branch (forward or backward)</a:t>
            </a:r>
          </a:p>
          <a:p>
            <a:pPr lvl="1"/>
            <a:r>
              <a:rPr lang="en-US" dirty="0"/>
              <a:t>If backward, predict taken</a:t>
            </a:r>
          </a:p>
          <a:p>
            <a:pPr lvl="1"/>
            <a:r>
              <a:rPr lang="en-US" dirty="0" smtClean="0"/>
              <a:t>Else, </a:t>
            </a:r>
            <a:r>
              <a:rPr lang="en-US" dirty="0"/>
              <a:t>predict not taken</a:t>
            </a:r>
          </a:p>
          <a:p>
            <a:r>
              <a:rPr lang="en-US" b="1" dirty="0"/>
              <a:t>Dynamic branch prediction:</a:t>
            </a:r>
          </a:p>
          <a:p>
            <a:pPr lvl="1"/>
            <a:r>
              <a:rPr lang="en-US" dirty="0"/>
              <a:t>Keep history of last (several hundred) branches </a:t>
            </a:r>
            <a:r>
              <a:rPr lang="en-US" dirty="0" smtClean="0"/>
              <a:t>in </a:t>
            </a:r>
            <a:r>
              <a:rPr lang="en-US" i="1" dirty="0"/>
              <a:t>branch target </a:t>
            </a:r>
            <a:r>
              <a:rPr lang="en-US" i="1" dirty="0" smtClean="0"/>
              <a:t>buffer</a:t>
            </a:r>
            <a:r>
              <a:rPr lang="en-US" dirty="0" smtClean="0"/>
              <a:t>, record:</a:t>
            </a:r>
            <a:endParaRPr lang="en-US" dirty="0"/>
          </a:p>
          <a:p>
            <a:pPr lvl="2"/>
            <a:r>
              <a:rPr lang="en-US" dirty="0"/>
              <a:t>Branch destination</a:t>
            </a:r>
          </a:p>
          <a:p>
            <a:pPr lvl="2"/>
            <a:r>
              <a:rPr lang="en-US" dirty="0"/>
              <a:t>Whether branch was taken</a:t>
            </a:r>
          </a:p>
          <a:p>
            <a:endParaRPr lang="en-US" dirty="0"/>
          </a:p>
        </p:txBody>
      </p:sp>
      <p:sp>
        <p:nvSpPr>
          <p:cNvPr id="133427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42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Branch Prediction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0915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5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1817" y="12954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 $s1, $0, $0      # sum = 0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 $s0, $0, $0      # </a:t>
            </a: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   = 0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$t0, $0, 10      # $t0 = 10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for: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beq</a:t>
            </a:r>
            <a:r>
              <a:rPr lang="en-US" sz="2000" dirty="0">
                <a:latin typeface="Courier New" pitchFamily="49" charset="0"/>
              </a:rPr>
              <a:t>  $s0, $t0, done   # if </a:t>
            </a: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 == 10, branch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 $s1, $s1, $s0    # sum = sum + </a:t>
            </a:r>
            <a:r>
              <a:rPr lang="en-US" sz="2000" dirty="0" err="1">
                <a:latin typeface="Courier New" pitchFamily="49" charset="0"/>
              </a:rPr>
              <a:t>i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$s0, $s0, 1      # increment </a:t>
            </a:r>
            <a:r>
              <a:rPr lang="en-US" sz="2000" dirty="0" err="1">
                <a:latin typeface="Courier New" pitchFamily="49" charset="0"/>
              </a:rPr>
              <a:t>i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j    for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</p:txBody>
      </p:sp>
      <p:sp>
        <p:nvSpPr>
          <p:cNvPr id="133632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63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Branch Prediction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8470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301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Remembers whether branch was taken the last time and does the same thing</a:t>
            </a:r>
          </a:p>
          <a:p>
            <a:r>
              <a:rPr lang="en-US" dirty="0" err="1"/>
              <a:t>Mispredicts</a:t>
            </a:r>
            <a:r>
              <a:rPr lang="en-US" dirty="0"/>
              <a:t> first and last branch of loop</a:t>
            </a:r>
          </a:p>
        </p:txBody>
      </p:sp>
      <p:sp>
        <p:nvSpPr>
          <p:cNvPr id="13352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53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1-Bit Branch Predictor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30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349" name="Rectangle 5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828800" y="4038600"/>
            <a:ext cx="632460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Only </a:t>
            </a:r>
            <a:r>
              <a:rPr lang="en-US" b="1" dirty="0" err="1"/>
              <a:t>mispredicts</a:t>
            </a:r>
            <a:r>
              <a:rPr lang="en-US" b="1" dirty="0"/>
              <a:t> last branch of loop</a:t>
            </a:r>
          </a:p>
        </p:txBody>
      </p:sp>
      <p:graphicFrame>
        <p:nvGraphicFramePr>
          <p:cNvPr id="133735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113816692"/>
              </p:ext>
            </p:extLst>
          </p:nvPr>
        </p:nvGraphicFramePr>
        <p:xfrm>
          <a:off x="914400" y="1524000"/>
          <a:ext cx="8458200" cy="1568450"/>
        </p:xfrm>
        <a:graphic>
          <a:graphicData uri="http://schemas.openxmlformats.org/presentationml/2006/ole">
            <p:oleObj spid="_x0000_s229392" name="VISIO" r:id="rId7" imgW="4948428" imgH="915924" progId="">
              <p:embed/>
            </p:oleObj>
          </a:graphicData>
        </a:graphic>
      </p:graphicFrame>
      <p:sp>
        <p:nvSpPr>
          <p:cNvPr id="13373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734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2-Bit Branch Predictor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78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156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Multiple copies of </a:t>
            </a:r>
            <a:r>
              <a:rPr lang="en-US" dirty="0" err="1"/>
              <a:t>datapath</a:t>
            </a:r>
            <a:r>
              <a:rPr lang="en-US" dirty="0"/>
              <a:t> execute multiple instructions at once</a:t>
            </a:r>
          </a:p>
          <a:p>
            <a:r>
              <a:rPr lang="en-US" dirty="0"/>
              <a:t>Dependencies make it tricky to issue multiple instructions at once</a:t>
            </a:r>
          </a:p>
        </p:txBody>
      </p:sp>
      <p:graphicFrame>
        <p:nvGraphicFramePr>
          <p:cNvPr id="1329159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740509243"/>
              </p:ext>
            </p:extLst>
          </p:nvPr>
        </p:nvGraphicFramePr>
        <p:xfrm>
          <a:off x="1066800" y="3352800"/>
          <a:ext cx="7696200" cy="2459038"/>
        </p:xfrm>
        <a:graphic>
          <a:graphicData uri="http://schemas.openxmlformats.org/presentationml/2006/ole">
            <p:oleObj spid="_x0000_s230416" name="VISIO" r:id="rId6" imgW="4706112" imgH="1569720" progId="">
              <p:embed/>
            </p:oleObj>
          </a:graphicData>
        </a:graphic>
      </p:graphicFrame>
      <p:sp>
        <p:nvSpPr>
          <p:cNvPr id="132915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Superscalar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767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44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76962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lw</a:t>
            </a:r>
            <a:r>
              <a:rPr lang="en-US" sz="2000" dirty="0">
                <a:latin typeface="Courier New" pitchFamily="49" charset="0"/>
              </a:rPr>
              <a:t>  $t0, 40($s0)		</a:t>
            </a:r>
            <a:endParaRPr lang="en-US" sz="2000" b="1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add $t1, $t0, $s1		</a:t>
            </a:r>
            <a:endParaRPr lang="en-US" sz="2000" b="1" dirty="0"/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sub $t0, $s2, $s3		 </a:t>
            </a:r>
            <a:r>
              <a:rPr lang="en-US" sz="2000" b="1" dirty="0">
                <a:solidFill>
                  <a:schemeClr val="accent1"/>
                </a:solidFill>
              </a:rPr>
              <a:t>Ideal IPC: 	2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and $t2, $s4, $t0		 </a:t>
            </a:r>
            <a:r>
              <a:rPr lang="en-US" sz="2000" b="1" dirty="0">
                <a:solidFill>
                  <a:schemeClr val="accent1"/>
                </a:solidFill>
              </a:rPr>
              <a:t>Actual IPC:	2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or  $t3, $s5, $s6</a:t>
            </a:r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sw</a:t>
            </a:r>
            <a:r>
              <a:rPr lang="en-US" sz="2000" dirty="0">
                <a:latin typeface="Courier New" pitchFamily="49" charset="0"/>
              </a:rPr>
              <a:t>  $s7, 80($t3)</a:t>
            </a:r>
          </a:p>
        </p:txBody>
      </p:sp>
      <p:graphicFrame>
        <p:nvGraphicFramePr>
          <p:cNvPr id="1341448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868984739"/>
              </p:ext>
            </p:extLst>
          </p:nvPr>
        </p:nvGraphicFramePr>
        <p:xfrm>
          <a:off x="1905000" y="3101975"/>
          <a:ext cx="7391400" cy="3298825"/>
        </p:xfrm>
        <a:graphic>
          <a:graphicData uri="http://schemas.openxmlformats.org/presentationml/2006/ole">
            <p:oleObj spid="_x0000_s231440" name="VISIO" r:id="rId7" imgW="4948428" imgH="2203704" progId="">
              <p:embed/>
            </p:oleObj>
          </a:graphicData>
        </a:graphic>
      </p:graphicFrame>
      <p:sp>
        <p:nvSpPr>
          <p:cNvPr id="134144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144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Superscalar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8914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468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7696200" cy="49530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lw</a:t>
            </a:r>
            <a:r>
              <a:rPr lang="en-US" sz="2000" dirty="0">
                <a:latin typeface="Courier New" pitchFamily="49" charset="0"/>
              </a:rPr>
              <a:t>  $t0, 40($s0)		</a:t>
            </a:r>
            <a:endParaRPr lang="en-US" sz="20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2000" dirty="0">
                <a:latin typeface="Courier New" pitchFamily="49" charset="0"/>
              </a:rPr>
              <a:t>add $t1, $t0, $s1		</a:t>
            </a:r>
            <a:endParaRPr lang="en-US" sz="2000" b="1" dirty="0"/>
          </a:p>
          <a:p>
            <a:pPr algn="just">
              <a:buFontTx/>
              <a:buNone/>
            </a:pPr>
            <a:r>
              <a:rPr lang="en-US" sz="2000" dirty="0">
                <a:latin typeface="Courier New" pitchFamily="49" charset="0"/>
              </a:rPr>
              <a:t>sub $t0, $s2, $s3</a:t>
            </a:r>
            <a:r>
              <a:rPr lang="en-US" sz="2000" dirty="0"/>
              <a:t>	</a:t>
            </a:r>
            <a:r>
              <a:rPr lang="en-US" sz="2000" dirty="0">
                <a:latin typeface="Courier New" pitchFamily="49" charset="0"/>
              </a:rPr>
              <a:t>	 </a:t>
            </a:r>
            <a:r>
              <a:rPr lang="en-US" sz="2000" b="1" dirty="0">
                <a:solidFill>
                  <a:schemeClr val="accent1"/>
                </a:solidFill>
              </a:rPr>
              <a:t>Ideal IPC: 	2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2000" dirty="0">
                <a:latin typeface="Courier New" pitchFamily="49" charset="0"/>
              </a:rPr>
              <a:t>and $t2, $s4, $t0		 </a:t>
            </a:r>
            <a:r>
              <a:rPr lang="en-US" sz="2000" b="1" dirty="0">
                <a:solidFill>
                  <a:schemeClr val="accent1"/>
                </a:solidFill>
              </a:rPr>
              <a:t>Actual IPC:	6/5 = 1.17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2000" dirty="0">
                <a:latin typeface="Courier New" pitchFamily="49" charset="0"/>
              </a:rPr>
              <a:t>or  $t3, $s5, $s6</a:t>
            </a:r>
          </a:p>
          <a:p>
            <a:pPr algn="just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sw</a:t>
            </a:r>
            <a:r>
              <a:rPr lang="en-US" sz="2000" dirty="0">
                <a:latin typeface="Courier New" pitchFamily="49" charset="0"/>
              </a:rPr>
              <a:t>  $s7, 80($t3)</a:t>
            </a:r>
          </a:p>
        </p:txBody>
      </p:sp>
      <p:graphicFrame>
        <p:nvGraphicFramePr>
          <p:cNvPr id="1342471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329857061"/>
              </p:ext>
            </p:extLst>
          </p:nvPr>
        </p:nvGraphicFramePr>
        <p:xfrm>
          <a:off x="2209800" y="3124200"/>
          <a:ext cx="6172200" cy="3176588"/>
        </p:xfrm>
        <a:graphic>
          <a:graphicData uri="http://schemas.openxmlformats.org/presentationml/2006/ole">
            <p:oleObj spid="_x0000_s232464" name="VISIO" r:id="rId7" imgW="5402580" imgH="2773680" progId="">
              <p:embed/>
            </p:oleObj>
          </a:graphicData>
        </a:graphic>
      </p:graphicFrame>
      <p:sp>
        <p:nvSpPr>
          <p:cNvPr id="13424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24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Superscalar with Dependencies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746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80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066800"/>
            <a:ext cx="7924800" cy="4953000"/>
          </a:xfrm>
        </p:spPr>
        <p:txBody>
          <a:bodyPr>
            <a:noAutofit/>
          </a:bodyPr>
          <a:lstStyle/>
          <a:p>
            <a:r>
              <a:rPr lang="en-US" sz="2800" dirty="0"/>
              <a:t>Looks ahead across multiple </a:t>
            </a:r>
            <a:r>
              <a:rPr lang="en-US" sz="2800" dirty="0" smtClean="0"/>
              <a:t>instructions</a:t>
            </a:r>
          </a:p>
          <a:p>
            <a:r>
              <a:rPr lang="en-US" sz="2800" dirty="0" smtClean="0"/>
              <a:t>Issues </a:t>
            </a:r>
            <a:r>
              <a:rPr lang="en-US" sz="2800" dirty="0"/>
              <a:t>as many </a:t>
            </a:r>
            <a:r>
              <a:rPr lang="en-US" sz="2800" dirty="0" smtClean="0"/>
              <a:t>instructions as </a:t>
            </a:r>
            <a:r>
              <a:rPr lang="en-US" sz="2800" dirty="0"/>
              <a:t>possible at once</a:t>
            </a:r>
          </a:p>
          <a:p>
            <a:r>
              <a:rPr lang="en-US" sz="2800" dirty="0"/>
              <a:t>Issues instructions out of order </a:t>
            </a:r>
            <a:r>
              <a:rPr lang="en-US" sz="2800" dirty="0" smtClean="0"/>
              <a:t>(as </a:t>
            </a:r>
            <a:r>
              <a:rPr lang="en-US" sz="2800" dirty="0"/>
              <a:t>long as no </a:t>
            </a:r>
            <a:r>
              <a:rPr lang="en-US" sz="2800" dirty="0" smtClean="0"/>
              <a:t>dependencies)</a:t>
            </a:r>
            <a:endParaRPr lang="en-US" sz="2800" dirty="0"/>
          </a:p>
          <a:p>
            <a:r>
              <a:rPr lang="en-US" sz="2800" b="1" dirty="0"/>
              <a:t>Dependencies:</a:t>
            </a:r>
          </a:p>
          <a:p>
            <a:pPr lvl="1"/>
            <a:r>
              <a:rPr lang="en-US" sz="2400" b="1" dirty="0">
                <a:solidFill>
                  <a:schemeClr val="accent1"/>
                </a:solidFill>
              </a:rPr>
              <a:t>RAW</a:t>
            </a:r>
            <a:r>
              <a:rPr lang="en-US" sz="2400" dirty="0"/>
              <a:t> (read after write): one instruction writes, </a:t>
            </a:r>
            <a:r>
              <a:rPr lang="en-US" sz="2400" dirty="0" smtClean="0"/>
              <a:t>later </a:t>
            </a:r>
            <a:r>
              <a:rPr lang="en-US" sz="2400" dirty="0"/>
              <a:t>instruction reads a register</a:t>
            </a:r>
          </a:p>
          <a:p>
            <a:pPr lvl="1"/>
            <a:r>
              <a:rPr lang="en-US" sz="2400" b="1" dirty="0">
                <a:solidFill>
                  <a:schemeClr val="accent1"/>
                </a:solidFill>
              </a:rPr>
              <a:t>WAR</a:t>
            </a:r>
            <a:r>
              <a:rPr lang="en-US" sz="2400" dirty="0"/>
              <a:t> (write after read): one instruction reads, </a:t>
            </a:r>
            <a:r>
              <a:rPr lang="en-US" sz="2400" dirty="0" smtClean="0"/>
              <a:t>later </a:t>
            </a:r>
            <a:r>
              <a:rPr lang="en-US" sz="2400" dirty="0"/>
              <a:t>instruction writes a </a:t>
            </a:r>
            <a:r>
              <a:rPr lang="en-US" sz="2400" dirty="0" smtClean="0"/>
              <a:t>register</a:t>
            </a:r>
            <a:endParaRPr lang="en-US" sz="2400" dirty="0"/>
          </a:p>
          <a:p>
            <a:pPr lvl="1"/>
            <a:r>
              <a:rPr lang="en-US" sz="2400" b="1" dirty="0">
                <a:solidFill>
                  <a:schemeClr val="accent1"/>
                </a:solidFill>
              </a:rPr>
              <a:t>WAW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(write after write): one instruction writes, </a:t>
            </a:r>
            <a:r>
              <a:rPr lang="en-US" sz="2400" dirty="0" smtClean="0"/>
              <a:t>later </a:t>
            </a:r>
            <a:r>
              <a:rPr lang="en-US" sz="2400" dirty="0"/>
              <a:t>instruction writes a </a:t>
            </a:r>
            <a:r>
              <a:rPr lang="en-US" sz="2400" dirty="0" smtClean="0"/>
              <a:t>register</a:t>
            </a:r>
            <a:endParaRPr lang="en-US" sz="2400" dirty="0"/>
          </a:p>
        </p:txBody>
      </p:sp>
      <p:sp>
        <p:nvSpPr>
          <p:cNvPr id="13301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3018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018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Out of Order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7088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516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219200"/>
            <a:ext cx="7924800" cy="4953000"/>
          </a:xfrm>
        </p:spPr>
        <p:txBody>
          <a:bodyPr>
            <a:normAutofit/>
          </a:bodyPr>
          <a:lstStyle/>
          <a:p>
            <a:r>
              <a:rPr lang="en-US" b="1" dirty="0"/>
              <a:t>Instruction level </a:t>
            </a:r>
            <a:r>
              <a:rPr lang="en-US" b="1" dirty="0" smtClean="0"/>
              <a:t>parallelism (ILP): </a:t>
            </a:r>
            <a:r>
              <a:rPr lang="en-US" dirty="0" smtClean="0"/>
              <a:t>number </a:t>
            </a:r>
            <a:r>
              <a:rPr lang="en-US" dirty="0"/>
              <a:t>of  instruction that can be issued simultaneously </a:t>
            </a:r>
            <a:r>
              <a:rPr lang="en-US" dirty="0" smtClean="0"/>
              <a:t>(average </a:t>
            </a:r>
            <a:r>
              <a:rPr lang="en-US" dirty="0"/>
              <a:t>&lt; 3)</a:t>
            </a:r>
          </a:p>
          <a:p>
            <a:r>
              <a:rPr lang="en-US" b="1" dirty="0"/>
              <a:t>Scoreboard:</a:t>
            </a:r>
            <a:r>
              <a:rPr lang="en-US" dirty="0"/>
              <a:t> table that keeps track of:</a:t>
            </a:r>
          </a:p>
          <a:p>
            <a:pPr lvl="1"/>
            <a:r>
              <a:rPr lang="en-US" sz="3200" dirty="0"/>
              <a:t>Instructions waiting to issue</a:t>
            </a:r>
          </a:p>
          <a:p>
            <a:pPr lvl="1"/>
            <a:r>
              <a:rPr lang="en-US" sz="3200" dirty="0"/>
              <a:t>Available functional units</a:t>
            </a:r>
          </a:p>
          <a:p>
            <a:pPr lvl="1"/>
            <a:r>
              <a:rPr lang="en-US" sz="3200" dirty="0"/>
              <a:t>Dependencies</a:t>
            </a:r>
          </a:p>
        </p:txBody>
      </p:sp>
      <p:sp>
        <p:nvSpPr>
          <p:cNvPr id="13445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451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44518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Out of Order Processor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188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20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6705600" cy="49530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$t0, 40($s0)		</a:t>
            </a:r>
            <a:endParaRPr lang="en-US" sz="18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1800" dirty="0">
                <a:latin typeface="Courier New" pitchFamily="49" charset="0"/>
              </a:rPr>
              <a:t>add $t1, $t0, $s1		</a:t>
            </a:r>
            <a:endParaRPr lang="en-US" sz="1800" b="1" dirty="0"/>
          </a:p>
          <a:p>
            <a:pPr algn="just">
              <a:buFontTx/>
              <a:buNone/>
            </a:pPr>
            <a:r>
              <a:rPr lang="en-US" sz="1800" dirty="0">
                <a:latin typeface="Courier New" pitchFamily="49" charset="0"/>
              </a:rPr>
              <a:t>sub $t0, $s2, $s3</a:t>
            </a:r>
            <a:r>
              <a:rPr lang="en-US" sz="1800" dirty="0"/>
              <a:t>	</a:t>
            </a:r>
            <a:r>
              <a:rPr lang="en-US" sz="1800" dirty="0">
                <a:latin typeface="Courier New" pitchFamily="49" charset="0"/>
              </a:rPr>
              <a:t>	 </a:t>
            </a:r>
            <a:r>
              <a:rPr lang="en-US" sz="1800" b="1" dirty="0">
                <a:solidFill>
                  <a:schemeClr val="accent1"/>
                </a:solidFill>
              </a:rPr>
              <a:t>Ideal IPC: 	2</a:t>
            </a:r>
            <a:endParaRPr lang="en-US" sz="1800" dirty="0">
              <a:solidFill>
                <a:schemeClr val="accent1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1800" dirty="0">
                <a:latin typeface="Courier New" pitchFamily="49" charset="0"/>
              </a:rPr>
              <a:t>and $t2, $s4, $t0		 </a:t>
            </a:r>
            <a:r>
              <a:rPr lang="en-US" sz="1800" b="1" dirty="0">
                <a:solidFill>
                  <a:schemeClr val="accent1"/>
                </a:solidFill>
              </a:rPr>
              <a:t>Actual IPC:	6/4 = 1.5</a:t>
            </a:r>
            <a:endParaRPr lang="en-US" sz="1800" dirty="0">
              <a:solidFill>
                <a:schemeClr val="accent1"/>
              </a:solidFill>
              <a:latin typeface="Courier New" pitchFamily="49" charset="0"/>
            </a:endParaRPr>
          </a:p>
          <a:p>
            <a:pPr algn="just">
              <a:buFontTx/>
              <a:buNone/>
            </a:pPr>
            <a:r>
              <a:rPr lang="en-US" sz="1800" dirty="0">
                <a:latin typeface="Courier New" pitchFamily="49" charset="0"/>
              </a:rPr>
              <a:t>or  $t3, $s5, $s6</a:t>
            </a:r>
          </a:p>
          <a:p>
            <a:pPr algn="just">
              <a:buFontTx/>
              <a:buNone/>
            </a:pPr>
            <a:r>
              <a:rPr lang="en-US" sz="1800" dirty="0" err="1">
                <a:latin typeface="Courier New" pitchFamily="49" charset="0"/>
              </a:rPr>
              <a:t>sw</a:t>
            </a:r>
            <a:r>
              <a:rPr lang="en-US" sz="1800" dirty="0">
                <a:latin typeface="Courier New" pitchFamily="49" charset="0"/>
              </a:rPr>
              <a:t>  $s7, 80($t3)</a:t>
            </a:r>
          </a:p>
        </p:txBody>
      </p:sp>
      <p:graphicFrame>
        <p:nvGraphicFramePr>
          <p:cNvPr id="1340423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659477270"/>
              </p:ext>
            </p:extLst>
          </p:nvPr>
        </p:nvGraphicFramePr>
        <p:xfrm>
          <a:off x="1905000" y="2819400"/>
          <a:ext cx="6477000" cy="3470275"/>
        </p:xfrm>
        <a:graphic>
          <a:graphicData uri="http://schemas.openxmlformats.org/presentationml/2006/ole">
            <p:oleObj spid="_x0000_s233488" name="VISIO" r:id="rId8" imgW="5187696" imgH="2773680" progId="">
              <p:embed/>
            </p:oleObj>
          </a:graphicData>
        </a:graphic>
      </p:graphicFrame>
      <p:sp>
        <p:nvSpPr>
          <p:cNvPr id="134041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042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40422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Out of Order Processor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517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9400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612096057"/>
              </p:ext>
            </p:extLst>
          </p:nvPr>
        </p:nvGraphicFramePr>
        <p:xfrm>
          <a:off x="1447800" y="3048000"/>
          <a:ext cx="7086600" cy="3336925"/>
        </p:xfrm>
        <a:graphic>
          <a:graphicData uri="http://schemas.openxmlformats.org/presentationml/2006/ole">
            <p:oleObj spid="_x0000_s234512" name="VISIO" r:id="rId5" imgW="4690872" imgH="2203704" progId="">
              <p:embed/>
            </p:oleObj>
          </a:graphicData>
        </a:graphic>
      </p:graphicFrame>
      <p:sp>
        <p:nvSpPr>
          <p:cNvPr id="1339403" name="Rectangle 11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6705600" cy="49530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lw</a:t>
            </a:r>
            <a:r>
              <a:rPr lang="en-US" sz="2000" dirty="0">
                <a:latin typeface="Courier New" pitchFamily="49" charset="0"/>
              </a:rPr>
              <a:t>  $t0, 40($s0)</a:t>
            </a:r>
            <a:r>
              <a:rPr lang="en-US" sz="2000" dirty="0"/>
              <a:t>		</a:t>
            </a:r>
            <a:endParaRPr lang="en-US" sz="2000" b="1" dirty="0"/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add $t1, $t0, $s1</a:t>
            </a:r>
            <a:r>
              <a:rPr lang="en-US" sz="2000" dirty="0"/>
              <a:t>		</a:t>
            </a:r>
            <a:endParaRPr lang="en-US" sz="2000" b="1" dirty="0"/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sub $t0, $s2, $s3</a:t>
            </a:r>
            <a:r>
              <a:rPr lang="en-US" sz="2000" dirty="0"/>
              <a:t>		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Ideal IPC: 	2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and $t2, $s4, $t0</a:t>
            </a:r>
            <a:r>
              <a:rPr lang="en-US" sz="2000" dirty="0"/>
              <a:t>		 </a:t>
            </a:r>
            <a:r>
              <a:rPr lang="en-US" sz="2000" b="1" dirty="0">
                <a:solidFill>
                  <a:schemeClr val="accent1"/>
                </a:solidFill>
              </a:rPr>
              <a:t>Actual IPC:	6/3 = 2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or  $t3, $s5, $s6</a:t>
            </a:r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sw</a:t>
            </a:r>
            <a:r>
              <a:rPr lang="en-US" sz="2000" dirty="0">
                <a:latin typeface="Courier New" pitchFamily="49" charset="0"/>
              </a:rPr>
              <a:t>  $s7, 80($t3)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Register Renaming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1143000"/>
            <a:ext cx="2799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a common technique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7121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1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8001000" cy="4953000"/>
          </a:xfrm>
        </p:spPr>
        <p:txBody>
          <a:bodyPr>
            <a:noAutofit/>
          </a:bodyPr>
          <a:lstStyle/>
          <a:p>
            <a:r>
              <a:rPr lang="en-US" dirty="0"/>
              <a:t>Single Instruction Multiple Data (SIMD)</a:t>
            </a:r>
          </a:p>
          <a:p>
            <a:pPr lvl="1"/>
            <a:r>
              <a:rPr lang="en-US" sz="2400" dirty="0"/>
              <a:t>Single instruction acts on multiple pieces of data at once</a:t>
            </a:r>
          </a:p>
          <a:p>
            <a:pPr lvl="1"/>
            <a:r>
              <a:rPr lang="en-US" sz="2400" dirty="0"/>
              <a:t>Common application: graphics</a:t>
            </a:r>
          </a:p>
          <a:p>
            <a:pPr lvl="1"/>
            <a:r>
              <a:rPr lang="en-US" sz="2400" dirty="0"/>
              <a:t>Perform short arithmetic operations (also called </a:t>
            </a:r>
            <a:r>
              <a:rPr lang="en-US" sz="2400" i="1" dirty="0"/>
              <a:t>packed arithmetic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Most GPU’s do this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dirty="0"/>
              <a:t>For example, add four 8-bit </a:t>
            </a:r>
            <a:r>
              <a:rPr lang="en-US" dirty="0" smtClean="0"/>
              <a:t>elements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1343492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897161956"/>
              </p:ext>
            </p:extLst>
          </p:nvPr>
        </p:nvGraphicFramePr>
        <p:xfrm>
          <a:off x="2362200" y="4191000"/>
          <a:ext cx="4495800" cy="2047875"/>
        </p:xfrm>
        <a:graphic>
          <a:graphicData uri="http://schemas.openxmlformats.org/presentationml/2006/ole">
            <p:oleObj spid="_x0000_s235536" name="VISIO" r:id="rId5" imgW="2659380" imgH="126492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SIMD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8416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06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229600" cy="4525963"/>
          </a:xfrm>
        </p:spPr>
        <p:txBody>
          <a:bodyPr/>
          <a:lstStyle/>
          <a:p>
            <a:r>
              <a:rPr lang="en-US" b="1" dirty="0"/>
              <a:t>Multithreading</a:t>
            </a:r>
          </a:p>
          <a:p>
            <a:pPr lvl="1"/>
            <a:r>
              <a:rPr lang="en-US" dirty="0" err="1"/>
              <a:t>Wordprocessor</a:t>
            </a:r>
            <a:r>
              <a:rPr lang="en-US" dirty="0"/>
              <a:t>: thread for typing, spell checking, </a:t>
            </a:r>
            <a:r>
              <a:rPr lang="en-US" dirty="0" smtClean="0"/>
              <a:t>printing</a:t>
            </a:r>
            <a:endParaRPr lang="en-US" dirty="0"/>
          </a:p>
          <a:p>
            <a:r>
              <a:rPr lang="en-US" b="1" dirty="0"/>
              <a:t>Multiprocessors</a:t>
            </a:r>
          </a:p>
          <a:p>
            <a:pPr lvl="1"/>
            <a:r>
              <a:rPr lang="en-US" dirty="0"/>
              <a:t>Multiple processors (cores) on a single chip</a:t>
            </a:r>
          </a:p>
          <a:p>
            <a:endParaRPr lang="en-US" dirty="0"/>
          </a:p>
        </p:txBody>
      </p:sp>
      <p:sp>
        <p:nvSpPr>
          <p:cNvPr id="13312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3120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20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Advanced Architecture Techniques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874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143000"/>
            <a:ext cx="8077200" cy="495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Process: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program running on a computer</a:t>
            </a:r>
          </a:p>
          <a:p>
            <a:pPr lvl="1"/>
            <a:r>
              <a:rPr lang="en-US" dirty="0"/>
              <a:t>Multiple processes can run at once: e.g., surfing Web, playing music, writing a paper</a:t>
            </a:r>
          </a:p>
          <a:p>
            <a:r>
              <a:rPr lang="en-US" b="1" dirty="0">
                <a:solidFill>
                  <a:schemeClr val="accent1"/>
                </a:solidFill>
              </a:rPr>
              <a:t>Thread:</a:t>
            </a:r>
            <a:r>
              <a:rPr lang="en-US" dirty="0"/>
              <a:t> part of a program</a:t>
            </a:r>
          </a:p>
          <a:p>
            <a:pPr lvl="1"/>
            <a:r>
              <a:rPr lang="en-US" dirty="0"/>
              <a:t>Each process has multiple threads: e.g., a word processor may have threads for typing, spell checking, </a:t>
            </a:r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1345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T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hreading: Definitions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296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143000"/>
            <a:ext cx="8077200" cy="4953000"/>
          </a:xfrm>
        </p:spPr>
        <p:txBody>
          <a:bodyPr>
            <a:noAutofit/>
          </a:bodyPr>
          <a:lstStyle/>
          <a:p>
            <a:r>
              <a:rPr lang="en-US" dirty="0" smtClean="0"/>
              <a:t>One </a:t>
            </a:r>
            <a:r>
              <a:rPr lang="en-US" dirty="0"/>
              <a:t>thread runs at </a:t>
            </a:r>
            <a:r>
              <a:rPr lang="en-US" dirty="0" smtClean="0"/>
              <a:t>once</a:t>
            </a:r>
          </a:p>
          <a:p>
            <a:r>
              <a:rPr lang="en-US" dirty="0"/>
              <a:t>When one thread stalls (for example, waiting for memory):</a:t>
            </a:r>
          </a:p>
          <a:p>
            <a:pPr lvl="1"/>
            <a:r>
              <a:rPr lang="en-US" sz="2600" dirty="0" smtClean="0"/>
              <a:t>Architectural </a:t>
            </a:r>
            <a:r>
              <a:rPr lang="en-US" sz="2600" dirty="0"/>
              <a:t>state of that thread </a:t>
            </a:r>
            <a:r>
              <a:rPr lang="en-US" sz="2600" dirty="0" smtClean="0"/>
              <a:t>stored</a:t>
            </a:r>
            <a:endParaRPr lang="en-US" sz="2600" dirty="0"/>
          </a:p>
          <a:p>
            <a:pPr lvl="1"/>
            <a:r>
              <a:rPr lang="en-US" sz="2600" dirty="0"/>
              <a:t>Architectural state of waiting thread </a:t>
            </a:r>
            <a:r>
              <a:rPr lang="en-US" sz="2600" dirty="0" smtClean="0"/>
              <a:t>loaded </a:t>
            </a:r>
            <a:r>
              <a:rPr lang="en-US" sz="2600" dirty="0"/>
              <a:t>into processor </a:t>
            </a:r>
            <a:r>
              <a:rPr lang="en-US" sz="2600" dirty="0" smtClean="0"/>
              <a:t>and </a:t>
            </a:r>
            <a:r>
              <a:rPr lang="en-US" sz="2600" dirty="0"/>
              <a:t>it runs</a:t>
            </a:r>
          </a:p>
          <a:p>
            <a:pPr lvl="1"/>
            <a:r>
              <a:rPr lang="en-US" sz="2600" dirty="0"/>
              <a:t>Called </a:t>
            </a:r>
            <a:r>
              <a:rPr lang="en-US" sz="2600" b="1" dirty="0">
                <a:solidFill>
                  <a:schemeClr val="accent1"/>
                </a:solidFill>
              </a:rPr>
              <a:t>context switching</a:t>
            </a:r>
          </a:p>
          <a:p>
            <a:r>
              <a:rPr lang="en-US" dirty="0" smtClean="0"/>
              <a:t>Appears </a:t>
            </a:r>
            <a:r>
              <a:rPr lang="en-US" dirty="0"/>
              <a:t>to user like all threads running simultaneously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345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 smtClean="0">
                <a:solidFill>
                  <a:schemeClr val="bg1"/>
                </a:solidFill>
                <a:latin typeface="+mj-lt"/>
              </a:rPr>
              <a:t>Threads in Conventional Processor</a:t>
            </a:r>
            <a:endParaRPr lang="en-US" sz="4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042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8" name="Rectangle 4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/>
              <a:t>Multiple copies of architectural state</a:t>
            </a:r>
          </a:p>
          <a:p>
            <a:r>
              <a:rPr lang="en-US" dirty="0"/>
              <a:t>Multiple threads </a:t>
            </a:r>
            <a:r>
              <a:rPr lang="en-US" b="1" dirty="0">
                <a:solidFill>
                  <a:schemeClr val="accent1"/>
                </a:solidFill>
              </a:rPr>
              <a:t>active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at once:</a:t>
            </a:r>
          </a:p>
          <a:p>
            <a:pPr lvl="1"/>
            <a:r>
              <a:rPr lang="en-US" sz="2600" dirty="0"/>
              <a:t>When one thread stalls, another runs </a:t>
            </a:r>
            <a:r>
              <a:rPr lang="en-US" sz="2600" dirty="0" smtClean="0"/>
              <a:t>immediately</a:t>
            </a:r>
            <a:endParaRPr lang="en-US" sz="2600" dirty="0"/>
          </a:p>
          <a:p>
            <a:pPr lvl="1"/>
            <a:r>
              <a:rPr lang="en-US" sz="2600" dirty="0"/>
              <a:t>If one thread can’t keep all execution units busy, another thread can use them</a:t>
            </a:r>
          </a:p>
          <a:p>
            <a:r>
              <a:rPr lang="en-US" dirty="0"/>
              <a:t>Does not increase instruction-level parallelism (ILP) of single thread, but </a:t>
            </a:r>
            <a:r>
              <a:rPr lang="en-US" dirty="0" smtClean="0"/>
              <a:t>increases </a:t>
            </a:r>
            <a:r>
              <a:rPr lang="en-US" dirty="0"/>
              <a:t>throughput </a:t>
            </a:r>
            <a:endParaRPr lang="en-US" dirty="0" smtClean="0"/>
          </a:p>
          <a:p>
            <a:endParaRPr lang="en-US" sz="1000" dirty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Intel calls this “</a:t>
            </a:r>
            <a:r>
              <a:rPr lang="en-US" b="1" dirty="0" err="1" smtClean="0">
                <a:solidFill>
                  <a:schemeClr val="accent1"/>
                </a:solidFill>
              </a:rPr>
              <a:t>hyperthreading</a:t>
            </a:r>
            <a:r>
              <a:rPr lang="en-US" b="1" dirty="0" smtClean="0">
                <a:solidFill>
                  <a:schemeClr val="accent1"/>
                </a:solidFill>
              </a:rPr>
              <a:t>”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Multithreading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3041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564" name="Rectangle 4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/>
              <a:t>Multiple processors (cores) with a method of communication between them</a:t>
            </a:r>
          </a:p>
          <a:p>
            <a:r>
              <a:rPr lang="en-US" dirty="0" smtClean="0"/>
              <a:t>Types:</a:t>
            </a:r>
            <a:endParaRPr lang="en-US" dirty="0"/>
          </a:p>
          <a:p>
            <a:pPr lvl="1"/>
            <a:r>
              <a:rPr lang="en-US" sz="2600" b="1" dirty="0" smtClean="0">
                <a:solidFill>
                  <a:schemeClr val="accent1"/>
                </a:solidFill>
              </a:rPr>
              <a:t>Homogeneous</a:t>
            </a:r>
            <a:r>
              <a:rPr lang="en-US" sz="2600" dirty="0" smtClean="0">
                <a:solidFill>
                  <a:schemeClr val="accent1"/>
                </a:solidFill>
              </a:rPr>
              <a:t>:</a:t>
            </a:r>
            <a:r>
              <a:rPr lang="en-US" sz="2600" dirty="0" smtClean="0"/>
              <a:t> </a:t>
            </a:r>
            <a:r>
              <a:rPr lang="en-US" sz="2600" dirty="0"/>
              <a:t>multiple cores with </a:t>
            </a:r>
            <a:r>
              <a:rPr lang="en-US" sz="2600" dirty="0" smtClean="0"/>
              <a:t>shared </a:t>
            </a:r>
            <a:r>
              <a:rPr lang="en-US" sz="2600" dirty="0"/>
              <a:t>memory</a:t>
            </a:r>
          </a:p>
          <a:p>
            <a:pPr lvl="1"/>
            <a:r>
              <a:rPr lang="en-US" sz="2600" b="1" dirty="0" smtClean="0">
                <a:solidFill>
                  <a:schemeClr val="accent1"/>
                </a:solidFill>
              </a:rPr>
              <a:t>Heterogeneous:</a:t>
            </a:r>
            <a:r>
              <a:rPr lang="en-US" sz="2600" dirty="0" smtClean="0">
                <a:solidFill>
                  <a:schemeClr val="accent1"/>
                </a:solidFill>
              </a:rPr>
              <a:t> </a:t>
            </a:r>
            <a:r>
              <a:rPr lang="en-US" sz="2600" dirty="0"/>
              <a:t>separate cores for different tasks (for example, DSP and CPU in cell phone)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Clusters:</a:t>
            </a:r>
            <a:r>
              <a:rPr lang="en-US" sz="2600" dirty="0"/>
              <a:t> each core </a:t>
            </a:r>
            <a:r>
              <a:rPr lang="en-US" sz="2600" dirty="0" smtClean="0"/>
              <a:t>has </a:t>
            </a:r>
            <a:r>
              <a:rPr lang="en-US" sz="2600" dirty="0"/>
              <a:t>own memory system</a:t>
            </a:r>
          </a:p>
          <a:p>
            <a:pPr lvl="1"/>
            <a:endParaRPr lang="en-US" sz="3200" dirty="0"/>
          </a:p>
          <a:p>
            <a:endParaRPr lang="en-US" dirty="0"/>
          </a:p>
        </p:txBody>
      </p:sp>
      <p:sp>
        <p:nvSpPr>
          <p:cNvPr id="134656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Multiprocessors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239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30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8305800" cy="4525963"/>
          </a:xfrm>
          <a:noFill/>
          <a:ln/>
        </p:spPr>
        <p:txBody>
          <a:bodyPr/>
          <a:lstStyle/>
          <a:p>
            <a:r>
              <a:rPr lang="en-US" dirty="0"/>
              <a:t>Patterson &amp; Hennessy’s: </a:t>
            </a:r>
            <a:r>
              <a:rPr lang="en-US" i="1" dirty="0"/>
              <a:t>Computer Architecture: A Quantitative Approach</a:t>
            </a:r>
            <a:endParaRPr lang="en-US" dirty="0"/>
          </a:p>
          <a:p>
            <a:r>
              <a:rPr lang="en-US" dirty="0"/>
              <a:t>Conferences:</a:t>
            </a:r>
          </a:p>
          <a:p>
            <a:pPr lvl="1"/>
            <a:r>
              <a:rPr lang="en-US" sz="2600" dirty="0"/>
              <a:t>www.cs.wisc.edu/~arch/www/</a:t>
            </a:r>
          </a:p>
          <a:p>
            <a:pPr lvl="1"/>
            <a:r>
              <a:rPr lang="en-US" sz="2600" dirty="0"/>
              <a:t>ISCA (International Symposium on Computer Architecture)</a:t>
            </a:r>
          </a:p>
          <a:p>
            <a:pPr lvl="1"/>
            <a:r>
              <a:rPr lang="en-US" sz="2600" dirty="0"/>
              <a:t>HPCA (International Symposium on High Performance Computer Architecture)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Other Resources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731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7096</TotalTime>
  <Words>3089</Words>
  <Application>Microsoft Office PowerPoint</Application>
  <PresentationFormat>On-screen Show (4:3)</PresentationFormat>
  <Paragraphs>1158</Paragraphs>
  <Slides>128</Slides>
  <Notes>127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128</vt:i4>
      </vt:variant>
    </vt:vector>
  </HeadingPairs>
  <TitlesOfParts>
    <vt:vector size="131" baseType="lpstr">
      <vt:lpstr>Office Theme</vt:lpstr>
      <vt:lpstr>VISIO</vt:lpstr>
      <vt:lpstr>Visio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</vt:vector>
  </TitlesOfParts>
  <Company>Harvey Mudd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116</cp:revision>
  <dcterms:created xsi:type="dcterms:W3CDTF">2012-08-07T04:56:47Z</dcterms:created>
  <dcterms:modified xsi:type="dcterms:W3CDTF">2014-03-25T02:44:41Z</dcterms:modified>
</cp:coreProperties>
</file>