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tags/tag104.xml" ContentType="application/vnd.openxmlformats-officedocument.presentationml.tags+xml"/>
  <Override PartName="/ppt/tags/tag140.xml" ContentType="application/vnd.openxmlformats-officedocument.presentationml.tags+xml"/>
  <Override PartName="/ppt/tags/tag151.xml" ContentType="application/vnd.openxmlformats-officedocument.presentationml.tags+xml"/>
  <Override PartName="/ppt/slides/slide36.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Override PartName="/ppt/notesSlides/notesSlide27.xml" ContentType="application/vnd.openxmlformats-officedocument.presentationml.notesSlide+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tags/tag85.xml" ContentType="application/vnd.openxmlformats-officedocument.presentationml.tags+xml"/>
  <Override PartName="/ppt/notesSlides/notesSlide63.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tags/tag52.xml" ContentType="application/vnd.openxmlformats-officedocument.presentationml.tags+xml"/>
  <Override PartName="/ppt/notesSlides/notesSlide30.xml" ContentType="application/vnd.openxmlformats-officedocument.presentationml.notesSlide+xml"/>
  <Override PartName="/ppt/tags/tag109.xml" ContentType="application/vnd.openxmlformats-officedocument.presentationml.tags+xml"/>
  <Override PartName="/ppt/tags/tag156.xml" ContentType="application/vnd.openxmlformats-officedocument.presentationml.tags+xml"/>
  <Override PartName="/ppt/notesSlides/notesSlide7.xml" ContentType="application/vnd.openxmlformats-officedocument.presentationml.notesSlide+xml"/>
  <Override PartName="/ppt/tags/tag41.xml" ContentType="application/vnd.openxmlformats-officedocument.presentationml.tags+xml"/>
  <Override PartName="/ppt/tags/tag145.xml" ContentType="application/vnd.openxmlformats-officedocument.presentationml.tags+xml"/>
  <Override PartName="/ppt/tags/tag30.xml" ContentType="application/vnd.openxmlformats-officedocument.presentationml.tags+xml"/>
  <Override PartName="/ppt/tags/tag134.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112.xml" ContentType="application/vnd.openxmlformats-officedocument.presentationml.tags+xml"/>
  <Override PartName="/ppt/tags/tag123.xml" ContentType="application/vnd.openxmlformats-officedocument.presentationml.tags+xml"/>
  <Override PartName="/ppt/slides/slide55.xml" ContentType="application/vnd.openxmlformats-officedocument.presentationml.slide+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Default Extension="emf" ContentType="image/x-emf"/>
  <Override PartName="/ppt/tags/tag68.xml" ContentType="application/vnd.openxmlformats-officedocument.presentationml.tags+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tags/tag57.xml" ContentType="application/vnd.openxmlformats-officedocument.presentationml.tags+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notesSlides/notesSlide60.xml" ContentType="application/vnd.openxmlformats-officedocument.presentationml.notesSlide+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slides/slide49.xml" ContentType="application/vnd.openxmlformats-officedocument.presentationml.slide+xml"/>
  <Override PartName="/ppt/notesSlides/notesSlide4.xml" ContentType="application/vnd.openxmlformats-officedocument.presentationml.notesSlide+xml"/>
  <Override PartName="/ppt/tags/tag106.xml" ContentType="application/vnd.openxmlformats-officedocument.presentationml.tags+xml"/>
  <Override PartName="/ppt/tags/tag142.xml" ContentType="application/vnd.openxmlformats-officedocument.presentationml.tags+xml"/>
  <Override PartName="/ppt/tags/tag153.xml" ContentType="application/vnd.openxmlformats-officedocument.presentationml.tags+xml"/>
  <Override PartName="/ppt/slides/slide38.xml" ContentType="application/vnd.openxmlformats-officedocument.presentationml.slide+xml"/>
  <Override PartName="/ppt/tags/tag131.xml" ContentType="application/vnd.openxmlformats-officedocument.presentationml.tags+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tags/tag98.xml" ContentType="application/vnd.openxmlformats-officedocument.presentationml.tags+xml"/>
  <Override PartName="/ppt/tags/tag120.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Default Extension="wmf" ContentType="image/x-wmf"/>
  <Override PartName="/ppt/notesSlides/notesSlide18.xml" ContentType="application/vnd.openxmlformats-officedocument.presentationml.notesSlide+xml"/>
  <Override PartName="/ppt/tags/tag87.xml" ContentType="application/vnd.openxmlformats-officedocument.presentationml.tags+xml"/>
  <Override PartName="/ppt/slides/slide41.xml" ContentType="application/vnd.openxmlformats-officedocument.presentationml.slide+xml"/>
  <Override PartName="/ppt/tags/tag29.xml" ContentType="application/vnd.openxmlformats-officedocument.presentationml.tags+xml"/>
  <Override PartName="/ppt/tags/tag76.xml" ContentType="application/vnd.openxmlformats-officedocument.presentationml.tags+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30.xml" ContentType="application/vnd.openxmlformats-officedocument.presentationml.slide+xml"/>
  <Override PartName="/ppt/tags/tag18.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notesSlides/notesSlide32.xml" ContentType="application/vnd.openxmlformats-officedocument.presentationml.notesSlide+xml"/>
  <Override PartName="/ppt/tags/tag158.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notesSlides/notesSlide21.xml" ContentType="application/vnd.openxmlformats-officedocument.presentationml.notesSlide+xml"/>
  <Override PartName="/ppt/tags/tag90.xml" ContentType="application/vnd.openxmlformats-officedocument.presentationml.tags+xml"/>
  <Override PartName="/ppt/tags/tag147.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tags/tag136.xml" ContentType="application/vnd.openxmlformats-officedocument.presentationml.tags+xml"/>
  <Override PartName="/ppt/tags/tag154.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143.xml" ContentType="application/vnd.openxmlformats-officedocument.presentationml.tags+xml"/>
  <Override PartName="/ppt/tags/tag16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tags/tag103.xml" ContentType="application/vnd.openxmlformats-officedocument.presentationml.tags+xml"/>
  <Override PartName="/ppt/tags/tag132.xml" ContentType="application/vnd.openxmlformats-officedocument.presentationml.tags+xml"/>
  <Override PartName="/ppt/notesSlides/notesSlide59.xml" ContentType="application/vnd.openxmlformats-officedocument.presentationml.notesSlide+xml"/>
  <Override PartName="/ppt/tags/tag150.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tags/tag99.xml" ContentType="application/vnd.openxmlformats-officedocument.presentationml.tags+xml"/>
  <Override PartName="/ppt/notesSlides/notesSlide48.xml" ContentType="application/vnd.openxmlformats-officedocument.presentationml.notesSlide+xml"/>
  <Override PartName="/ppt/tags/tag110.xml" ContentType="application/vnd.openxmlformats-officedocument.presentationml.tags+xml"/>
  <Override PartName="/ppt/tags/tag121.xml" ContentType="application/vnd.openxmlformats-officedocument.presentationml.tag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notesSlides/notesSlide37.xml" ContentType="application/vnd.openxmlformats-officedocument.presentationml.notesSlide+xml"/>
  <Override PartName="/ppt/tags/tag77.xml" ContentType="application/vnd.openxmlformats-officedocument.presentationml.tags+xml"/>
  <Override PartName="/ppt/tags/tag88.xml" ContentType="application/vnd.openxmlformats-officedocument.presentationml.tags+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tags/tag48.xml" ContentType="application/vnd.openxmlformats-officedocument.presentationml.tags+xml"/>
  <Override PartName="/ppt/notesSlides/notesSlide26.xml" ContentType="application/vnd.openxmlformats-officedocument.presentationml.notesSlide+xml"/>
  <Override PartName="/ppt/tags/tag66.xml" ContentType="application/vnd.openxmlformats-officedocument.presentationml.tags+xml"/>
  <Override PartName="/ppt/notesSlides/notesSlide44.xml" ContentType="application/vnd.openxmlformats-officedocument.presentationml.notesSlide+xml"/>
  <Override PartName="/ppt/tags/tag84.xml" ContentType="application/vnd.openxmlformats-officedocument.presentationml.tags+xml"/>
  <Override PartName="/ppt/tags/tag95.xml" ContentType="application/vnd.openxmlformats-officedocument.presentationml.tags+xml"/>
  <Override PartName="/ppt/notesSlides/notesSlide62.xml" ContentType="application/vnd.openxmlformats-officedocument.presentationml.notesSlide+xml"/>
  <Override PartName="/ppt/slides/slide20.xml" ContentType="application/vnd.openxmlformats-officedocument.presentationml.slide+xml"/>
  <Override PartName="/ppt/tags/tag26.xml" ContentType="application/vnd.openxmlformats-officedocument.presentationml.tags+xml"/>
  <Override PartName="/ppt/notesSlides/notesSlide22.xml" ContentType="application/vnd.openxmlformats-officedocument.presentationml.notesSlide+xml"/>
  <Override PartName="/ppt/tags/tag55.xml" ContentType="application/vnd.openxmlformats-officedocument.presentationml.tags+xml"/>
  <Override PartName="/ppt/notesSlides/notesSlide33.xml" ContentType="application/vnd.openxmlformats-officedocument.presentationml.notesSlide+xml"/>
  <Override PartName="/ppt/tags/tag73.xml" ContentType="application/vnd.openxmlformats-officedocument.presentationml.tags+xml"/>
  <Override PartName="/ppt/notesSlides/notesSlide51.xml" ContentType="application/vnd.openxmlformats-officedocument.presentationml.notesSlide+xml"/>
  <Override PartName="/ppt/tags/tag159.xml" ContentType="application/vnd.openxmlformats-officedocument.presentationml.tags+xml"/>
  <Override PartName="/ppt/tags/tag15.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notesSlides/notesSlide40.xml" ContentType="application/vnd.openxmlformats-officedocument.presentationml.notesSlide+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tags/tag155.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62.xml" ContentType="application/vnd.openxmlformats-officedocument.presentationml.tags+xml"/>
  <Override PartName="/ppt/slides/slide29.xml" ContentType="application/vnd.openxmlformats-officedocument.presentationml.slide+xml"/>
  <Override PartName="/ppt/tags/tag122.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slides/slide43.xml" ContentType="application/vnd.openxmlformats-officedocument.presentationml.slide+xml"/>
  <Override PartName="/ppt/theme/theme1.xml" ContentType="application/vnd.openxmlformats-officedocument.theme+xml"/>
  <Override PartName="/ppt/tags/tag78.xml" ContentType="application/vnd.openxmlformats-officedocument.presentationml.tags+xml"/>
  <Override PartName="/ppt/notesSlides/notesSlide45.xml" ContentType="application/vnd.openxmlformats-officedocument.presentationml.notesSlide+xml"/>
  <Override PartName="/ppt/tags/tag100.xml" ContentType="application/vnd.openxmlformats-officedocument.presentationml.tags+xml"/>
  <Override PartName="/ppt/notesSlides/notesSlide56.xml" ContentType="application/vnd.openxmlformats-officedocument.presentationml.notesSlide+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notesSlides/notesSlide23.xml" ContentType="application/vnd.openxmlformats-officedocument.presentationml.notesSlide+xml"/>
  <Override PartName="/ppt/tags/tag92.xml" ContentType="application/vnd.openxmlformats-officedocument.presentationml.tags+xml"/>
  <Override PartName="/ppt/tags/tag149.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tags/tag81.xml" ContentType="application/vnd.openxmlformats-officedocument.presentationml.tags+xml"/>
  <Override PartName="/ppt/tags/tag138.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slides/slide48.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tags/tag141.xml" ContentType="application/vnd.openxmlformats-officedocument.presentationml.tag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tags/tag39.xml" ContentType="application/vnd.openxmlformats-officedocument.presentationml.tags+xml"/>
  <Override PartName="/ppt/notesSlides/notesSlide28.xml" ContentType="application/vnd.openxmlformats-officedocument.presentationml.notesSlide+xml"/>
  <Override PartName="/ppt/tags/tag86.xml" ContentType="application/vnd.openxmlformats-officedocument.presentationml.tags+xml"/>
  <Override PartName="/ppt/tags/tag97.xml" ContentType="application/vnd.openxmlformats-officedocument.presentationml.tags+xml"/>
  <Override PartName="/ppt/notesSlides/notesSlide64.xml" ContentType="application/vnd.openxmlformats-officedocument.presentationml.notesSlide+xml"/>
  <Override PartName="/ppt/slides/slide51.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notesSlides/notesSlide53.xml" ContentType="application/vnd.openxmlformats-officedocument.presentationml.notesSlide+xml"/>
  <Override PartName="/ppt/slides/slide40.xml" ContentType="application/vnd.openxmlformats-officedocument.presentationml.slide+xml"/>
  <Override PartName="/ppt/tags/tag17.xml" ContentType="application/vnd.openxmlformats-officedocument.presentationml.tags+xml"/>
  <Override PartName="/ppt/tags/tag64.xml" ContentType="application/vnd.openxmlformats-officedocument.presentationml.tags+xml"/>
  <Override PartName="/ppt/notesSlides/notesSlide42.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tags/tag53.xml" ContentType="application/vnd.openxmlformats-officedocument.presentationml.tags+xml"/>
  <Override PartName="/ppt/notesSlides/notesSlide31.xml" ContentType="application/vnd.openxmlformats-officedocument.presentationml.notesSlide+xml"/>
  <Override PartName="/ppt/tags/tag157.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20.xml" ContentType="application/vnd.openxmlformats-officedocument.presentationml.tags+xml"/>
  <Override PartName="/ppt/tags/tag124.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slideMasters/slideMaster1.xml" ContentType="application/vnd.openxmlformats-officedocument.presentationml.slideMaster+xml"/>
  <Override PartName="/ppt/slides/slide45.xml" ContentType="application/vnd.openxmlformats-officedocument.presentationml.slide+xml"/>
  <Override PartName="/ppt/notesSlides/notesSlide47.xml" ContentType="application/vnd.openxmlformats-officedocument.presentationml.notesSlide+xml"/>
  <Override PartName="/ppt/tags/tag102.xml" ContentType="application/vnd.openxmlformats-officedocument.presentationml.tags+xml"/>
  <Override PartName="/ppt/notesSlides/notesSlide58.xml" ContentType="application/vnd.openxmlformats-officedocument.presentationml.notesSlide+xml"/>
  <Override PartName="/ppt/slides/slide34.xml" ContentType="application/vnd.openxmlformats-officedocument.presentationml.slide+xml"/>
  <Override PartName="/ppt/tags/tag58.xml" ContentType="application/vnd.openxmlformats-officedocument.presentationml.tags+xml"/>
  <Override PartName="/ppt/tags/tag69.xml" ContentType="application/vnd.openxmlformats-officedocument.presentationml.tags+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tags/tag47.xml" ContentType="application/vnd.openxmlformats-officedocument.presentationml.tags+xml"/>
  <Override PartName="/ppt/notesSlides/notesSlide25.xml" ContentType="application/vnd.openxmlformats-officedocument.presentationml.notesSlide+xml"/>
  <Override PartName="/ppt/tags/tag94.xml" ContentType="application/vnd.openxmlformats-officedocument.presentationml.tags+xml"/>
  <Override PartName="/ppt/slides/slide12.xml" ContentType="application/vnd.openxmlformats-officedocument.presentationml.slide+xml"/>
  <Override PartName="/ppt/notesSlides/notesSlide14.xml" ContentType="application/vnd.openxmlformats-officedocument.presentationml.notesSlide+xml"/>
  <Override PartName="/ppt/tags/tag36.xml" ContentType="application/vnd.openxmlformats-officedocument.presentationml.tags+xml"/>
  <Override PartName="/ppt/tags/tag83.xml" ContentType="application/vnd.openxmlformats-officedocument.presentationml.tags+xml"/>
  <Override PartName="/ppt/notesSlides/notesSlide61.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notesSlides/notesSlide50.xml" ContentType="application/vnd.openxmlformats-officedocument.presentationml.notesSlide+xml"/>
  <Override PartName="/ppt/tags/tag118.xml" ContentType="application/vnd.openxmlformats-officedocument.presentationml.tags+xml"/>
  <Override PartName="/ppt/tags/tag129.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6" r:id="rId2"/>
    <p:sldId id="361" r:id="rId3"/>
    <p:sldId id="458" r:id="rId4"/>
    <p:sldId id="460" r:id="rId5"/>
    <p:sldId id="461" r:id="rId6"/>
    <p:sldId id="462" r:id="rId7"/>
    <p:sldId id="463" r:id="rId8"/>
    <p:sldId id="464" r:id="rId9"/>
    <p:sldId id="559" r:id="rId10"/>
    <p:sldId id="468" r:id="rId11"/>
    <p:sldId id="469" r:id="rId12"/>
    <p:sldId id="560" r:id="rId13"/>
    <p:sldId id="472" r:id="rId14"/>
    <p:sldId id="473" r:id="rId15"/>
    <p:sldId id="475" r:id="rId16"/>
    <p:sldId id="476" r:id="rId17"/>
    <p:sldId id="477" r:id="rId18"/>
    <p:sldId id="478" r:id="rId19"/>
    <p:sldId id="561" r:id="rId20"/>
    <p:sldId id="481" r:id="rId21"/>
    <p:sldId id="484" r:id="rId22"/>
    <p:sldId id="485" r:id="rId23"/>
    <p:sldId id="486" r:id="rId24"/>
    <p:sldId id="502" r:id="rId25"/>
    <p:sldId id="503" r:id="rId26"/>
    <p:sldId id="505" r:id="rId27"/>
    <p:sldId id="567" r:id="rId28"/>
    <p:sldId id="568" r:id="rId29"/>
    <p:sldId id="507" r:id="rId30"/>
    <p:sldId id="509" r:id="rId31"/>
    <p:sldId id="569" r:id="rId32"/>
    <p:sldId id="510" r:id="rId33"/>
    <p:sldId id="511" r:id="rId34"/>
    <p:sldId id="512" r:id="rId35"/>
    <p:sldId id="513" r:id="rId36"/>
    <p:sldId id="514" r:id="rId37"/>
    <p:sldId id="515" r:id="rId38"/>
    <p:sldId id="516" r:id="rId39"/>
    <p:sldId id="517" r:id="rId40"/>
    <p:sldId id="518" r:id="rId41"/>
    <p:sldId id="519" r:id="rId42"/>
    <p:sldId id="520" r:id="rId43"/>
    <p:sldId id="521" r:id="rId44"/>
    <p:sldId id="522" r:id="rId45"/>
    <p:sldId id="525" r:id="rId46"/>
    <p:sldId id="528" r:id="rId47"/>
    <p:sldId id="530" r:id="rId48"/>
    <p:sldId id="576" r:id="rId49"/>
    <p:sldId id="533" r:id="rId50"/>
    <p:sldId id="540" r:id="rId51"/>
    <p:sldId id="541" r:id="rId52"/>
    <p:sldId id="542" r:id="rId53"/>
    <p:sldId id="543" r:id="rId54"/>
    <p:sldId id="544" r:id="rId55"/>
    <p:sldId id="545" r:id="rId56"/>
    <p:sldId id="546" r:id="rId57"/>
    <p:sldId id="547" r:id="rId58"/>
    <p:sldId id="549" r:id="rId59"/>
    <p:sldId id="550" r:id="rId60"/>
    <p:sldId id="551" r:id="rId61"/>
    <p:sldId id="553" r:id="rId62"/>
    <p:sldId id="582" r:id="rId63"/>
    <p:sldId id="554" r:id="rId64"/>
    <p:sldId id="583" r:id="rId65"/>
    <p:sldId id="584"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A6D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1" autoAdjust="0"/>
    <p:restoredTop sz="78046" autoAdjust="0"/>
  </p:normalViewPr>
  <p:slideViewPr>
    <p:cSldViewPr>
      <p:cViewPr>
        <p:scale>
          <a:sx n="56" d="100"/>
          <a:sy n="56" d="100"/>
        </p:scale>
        <p:origin x="-2107" y="-2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4.wmf"/><Relationship Id="rId1"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BD5E47-F045-4C01-A154-66E3997AD169}" type="datetimeFigureOut">
              <a:rPr lang="en-US" smtClean="0"/>
              <a:pPr/>
              <a:t>1/21/2014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3EC52C-64D1-4EF5-AC14-14AF6A3FC30C}" type="slidenum">
              <a:rPr lang="en-US" smtClean="0"/>
              <a:pPr/>
              <a:t>‹#›</a:t>
            </a:fld>
            <a:endParaRPr lang="en-US"/>
          </a:p>
        </p:txBody>
      </p:sp>
    </p:spTree>
    <p:extLst>
      <p:ext uri="{BB962C8B-B14F-4D97-AF65-F5344CB8AC3E}">
        <p14:creationId xmlns="" xmlns:p14="http://schemas.microsoft.com/office/powerpoint/2010/main" val="3734810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1AAD16-29C4-4B0D-9509-B54CCCEEDE43}" type="slidenum">
              <a:rPr lang="en-US"/>
              <a:pPr/>
              <a:t>2</a:t>
            </a:fld>
            <a:endParaRPr lang="en-US"/>
          </a:p>
        </p:txBody>
      </p:sp>
      <p:sp>
        <p:nvSpPr>
          <p:cNvPr id="962562" name="Rectangle 2"/>
          <p:cNvSpPr>
            <a:spLocks noGrp="1" noRot="1" noChangeAspect="1" noChangeArrowheads="1" noTextEdit="1"/>
          </p:cNvSpPr>
          <p:nvPr>
            <p:ph type="sldImg"/>
          </p:nvPr>
        </p:nvSpPr>
        <p:spPr>
          <a:ln/>
        </p:spPr>
      </p:sp>
      <p:sp>
        <p:nvSpPr>
          <p:cNvPr id="962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A8E45E-7509-41D4-A527-1E19CBA323BC}" type="slidenum">
              <a:rPr lang="en-US"/>
              <a:pPr/>
              <a:t>3</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6D4312-8977-4F80-AA52-ABB01A077599}" type="slidenum">
              <a:rPr lang="en-US"/>
              <a:pPr/>
              <a:t>4</a:t>
            </a:fld>
            <a:endParaRPr lang="en-US"/>
          </a:p>
        </p:txBody>
      </p:sp>
      <p:sp>
        <p:nvSpPr>
          <p:cNvPr id="1080322" name="Rectangle 2"/>
          <p:cNvSpPr>
            <a:spLocks noGrp="1" noRot="1" noChangeAspect="1" noChangeArrowheads="1" noTextEdit="1"/>
          </p:cNvSpPr>
          <p:nvPr>
            <p:ph type="sldImg"/>
          </p:nvPr>
        </p:nvSpPr>
        <p:spPr>
          <a:ln/>
        </p:spPr>
      </p:sp>
      <p:sp>
        <p:nvSpPr>
          <p:cNvPr id="1080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B7D844-8467-4118-A647-F5CB2BAE7A77}" type="slidenum">
              <a:rPr lang="en-US"/>
              <a:pPr/>
              <a:t>5</a:t>
            </a:fld>
            <a:endParaRPr lang="en-US"/>
          </a:p>
        </p:txBody>
      </p:sp>
      <p:sp>
        <p:nvSpPr>
          <p:cNvPr id="1081346" name="Rectangle 2"/>
          <p:cNvSpPr>
            <a:spLocks noGrp="1" noRot="1" noChangeAspect="1" noChangeArrowheads="1" noTextEdit="1"/>
          </p:cNvSpPr>
          <p:nvPr>
            <p:ph type="sldImg"/>
          </p:nvPr>
        </p:nvSpPr>
        <p:spPr>
          <a:ln/>
        </p:spPr>
      </p:sp>
      <p:sp>
        <p:nvSpPr>
          <p:cNvPr id="1081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BC8C2B-079B-4CA4-B588-26F772BF6F31}" type="slidenum">
              <a:rPr lang="en-US"/>
              <a:pPr/>
              <a:t>6</a:t>
            </a:fld>
            <a:endParaRPr lang="en-US"/>
          </a:p>
        </p:txBody>
      </p:sp>
      <p:sp>
        <p:nvSpPr>
          <p:cNvPr id="1082370" name="Rectangle 2"/>
          <p:cNvSpPr>
            <a:spLocks noGrp="1" noRot="1" noChangeAspect="1" noChangeArrowheads="1" noTextEdit="1"/>
          </p:cNvSpPr>
          <p:nvPr>
            <p:ph type="sldImg"/>
          </p:nvPr>
        </p:nvSpPr>
        <p:spPr>
          <a:ln/>
        </p:spPr>
      </p:sp>
      <p:sp>
        <p:nvSpPr>
          <p:cNvPr id="1082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55F05F-36A8-493F-8B3B-BD855B82DF9D}" type="slidenum">
              <a:rPr lang="en-US"/>
              <a:pPr/>
              <a:t>7</a:t>
            </a:fld>
            <a:endParaRPr lang="en-US"/>
          </a:p>
        </p:txBody>
      </p:sp>
      <p:sp>
        <p:nvSpPr>
          <p:cNvPr id="1083394" name="Rectangle 2"/>
          <p:cNvSpPr>
            <a:spLocks noGrp="1" noRot="1" noChangeAspect="1" noChangeArrowheads="1" noTextEdit="1"/>
          </p:cNvSpPr>
          <p:nvPr>
            <p:ph type="sldImg"/>
          </p:nvPr>
        </p:nvSpPr>
        <p:spPr>
          <a:ln/>
        </p:spPr>
      </p:sp>
      <p:sp>
        <p:nvSpPr>
          <p:cNvPr id="108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309049-1DEB-49EB-9F90-7A34131FF28D}" type="slidenum">
              <a:rPr lang="en-US"/>
              <a:pPr/>
              <a:t>8</a:t>
            </a:fld>
            <a:endParaRPr lang="en-US"/>
          </a:p>
        </p:txBody>
      </p:sp>
      <p:sp>
        <p:nvSpPr>
          <p:cNvPr id="1085442" name="Rectangle 2"/>
          <p:cNvSpPr>
            <a:spLocks noGrp="1" noRot="1" noChangeAspect="1" noChangeArrowheads="1" noTextEdit="1"/>
          </p:cNvSpPr>
          <p:nvPr>
            <p:ph type="sldImg"/>
          </p:nvPr>
        </p:nvSpPr>
        <p:spPr>
          <a:ln/>
        </p:spPr>
      </p:sp>
      <p:sp>
        <p:nvSpPr>
          <p:cNvPr id="108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265F38-B71E-4901-9737-27A6123E2F74}" type="slidenum">
              <a:rPr lang="en-US"/>
              <a:pPr/>
              <a:t>9</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79B89C-3EE3-48D7-AF0B-13CE0D931477}" type="slidenum">
              <a:rPr lang="en-US"/>
              <a:pPr/>
              <a:t>10</a:t>
            </a:fld>
            <a:endParaRPr lang="en-US"/>
          </a:p>
        </p:txBody>
      </p:sp>
      <p:sp>
        <p:nvSpPr>
          <p:cNvPr id="1087490" name="Rectangle 2"/>
          <p:cNvSpPr>
            <a:spLocks noGrp="1" noRot="1" noChangeAspect="1" noChangeArrowheads="1" noTextEdit="1"/>
          </p:cNvSpPr>
          <p:nvPr>
            <p:ph type="sldImg"/>
          </p:nvPr>
        </p:nvSpPr>
        <p:spPr>
          <a:ln/>
        </p:spPr>
      </p:sp>
      <p:sp>
        <p:nvSpPr>
          <p:cNvPr id="1087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B9D0C8-A7AE-440B-A8FE-D8200FFEF26E}" type="slidenum">
              <a:rPr lang="en-US"/>
              <a:pPr/>
              <a:t>11</a:t>
            </a:fld>
            <a:endParaRPr lang="en-US"/>
          </a:p>
        </p:txBody>
      </p:sp>
      <p:sp>
        <p:nvSpPr>
          <p:cNvPr id="1088514" name="Rectangle 2"/>
          <p:cNvSpPr>
            <a:spLocks noGrp="1" noRot="1" noChangeAspect="1" noChangeArrowheads="1" noTextEdit="1"/>
          </p:cNvSpPr>
          <p:nvPr>
            <p:ph type="sldImg"/>
          </p:nvPr>
        </p:nvSpPr>
        <p:spPr>
          <a:ln/>
        </p:spPr>
      </p:sp>
      <p:sp>
        <p:nvSpPr>
          <p:cNvPr id="1088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93B69-BB14-4557-93B9-5AA91CDD7E46}" type="slidenum">
              <a:rPr lang="en-US"/>
              <a:pPr/>
              <a:t>12</a:t>
            </a:fld>
            <a:endParaRPr lang="en-US"/>
          </a:p>
        </p:txBody>
      </p:sp>
      <p:sp>
        <p:nvSpPr>
          <p:cNvPr id="1089538" name="Rectangle 2"/>
          <p:cNvSpPr>
            <a:spLocks noGrp="1" noRot="1" noChangeAspect="1" noChangeArrowheads="1" noTextEdit="1"/>
          </p:cNvSpPr>
          <p:nvPr>
            <p:ph type="sldImg"/>
          </p:nvPr>
        </p:nvSpPr>
        <p:spPr>
          <a:ln/>
        </p:spPr>
      </p:sp>
      <p:sp>
        <p:nvSpPr>
          <p:cNvPr id="108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CDB552-9272-40F2-845C-204B1D69DBDB}" type="slidenum">
              <a:rPr lang="en-US"/>
              <a:pPr/>
              <a:t>13</a:t>
            </a:fld>
            <a:endParaRPr lang="en-US"/>
          </a:p>
        </p:txBody>
      </p:sp>
      <p:sp>
        <p:nvSpPr>
          <p:cNvPr id="1090562" name="Rectangle 2"/>
          <p:cNvSpPr>
            <a:spLocks noGrp="1" noRot="1" noChangeAspect="1" noChangeArrowheads="1" noTextEdit="1"/>
          </p:cNvSpPr>
          <p:nvPr>
            <p:ph type="sldImg"/>
          </p:nvPr>
        </p:nvSpPr>
        <p:spPr>
          <a:ln/>
        </p:spPr>
      </p:sp>
      <p:sp>
        <p:nvSpPr>
          <p:cNvPr id="1090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36CAEC-6C48-467D-8130-0D7E6E08AB74}" type="slidenum">
              <a:rPr lang="en-US"/>
              <a:pPr/>
              <a:t>14</a:t>
            </a:fld>
            <a:endParaRPr lang="en-US"/>
          </a:p>
        </p:txBody>
      </p:sp>
      <p:sp>
        <p:nvSpPr>
          <p:cNvPr id="1091586" name="Rectangle 2"/>
          <p:cNvSpPr>
            <a:spLocks noGrp="1" noRot="1" noChangeAspect="1" noChangeArrowheads="1" noTextEdit="1"/>
          </p:cNvSpPr>
          <p:nvPr>
            <p:ph type="sldImg"/>
          </p:nvPr>
        </p:nvSpPr>
        <p:spPr>
          <a:ln/>
        </p:spPr>
      </p:sp>
      <p:sp>
        <p:nvSpPr>
          <p:cNvPr id="1091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081123-E7F4-472C-B1F2-BC7FF42E54A8}" type="slidenum">
              <a:rPr lang="en-US"/>
              <a:pPr/>
              <a:t>15</a:t>
            </a:fld>
            <a:endParaRPr lang="en-US"/>
          </a:p>
        </p:txBody>
      </p:sp>
      <p:sp>
        <p:nvSpPr>
          <p:cNvPr id="1093634" name="Rectangle 2"/>
          <p:cNvSpPr>
            <a:spLocks noGrp="1" noRot="1" noChangeAspect="1" noChangeArrowheads="1" noTextEdit="1"/>
          </p:cNvSpPr>
          <p:nvPr>
            <p:ph type="sldImg"/>
          </p:nvPr>
        </p:nvSpPr>
        <p:spPr>
          <a:ln/>
        </p:spPr>
      </p:sp>
      <p:sp>
        <p:nvSpPr>
          <p:cNvPr id="1093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CAEE0A-4F0B-400F-AFAD-6EE6551C831C}" type="slidenum">
              <a:rPr lang="en-US"/>
              <a:pPr/>
              <a:t>16</a:t>
            </a:fld>
            <a:endParaRPr lang="en-US"/>
          </a:p>
        </p:txBody>
      </p:sp>
      <p:sp>
        <p:nvSpPr>
          <p:cNvPr id="1094658" name="Rectangle 2"/>
          <p:cNvSpPr>
            <a:spLocks noGrp="1" noRot="1" noChangeAspect="1" noChangeArrowheads="1" noTextEdit="1"/>
          </p:cNvSpPr>
          <p:nvPr>
            <p:ph type="sldImg"/>
          </p:nvPr>
        </p:nvSpPr>
        <p:spPr>
          <a:ln/>
        </p:spPr>
      </p:sp>
      <p:sp>
        <p:nvSpPr>
          <p:cNvPr id="1094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BC2D3-AE92-470A-B224-D9B0745FC321}" type="slidenum">
              <a:rPr lang="en-US"/>
              <a:pPr/>
              <a:t>17</a:t>
            </a:fld>
            <a:endParaRPr lang="en-US"/>
          </a:p>
        </p:txBody>
      </p:sp>
      <p:sp>
        <p:nvSpPr>
          <p:cNvPr id="1095682" name="Rectangle 2"/>
          <p:cNvSpPr>
            <a:spLocks noGrp="1" noRot="1" noChangeAspect="1" noChangeArrowheads="1" noTextEdit="1"/>
          </p:cNvSpPr>
          <p:nvPr>
            <p:ph type="sldImg"/>
          </p:nvPr>
        </p:nvSpPr>
        <p:spPr>
          <a:ln/>
        </p:spPr>
      </p:sp>
      <p:sp>
        <p:nvSpPr>
          <p:cNvPr id="1095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2935A8-F182-4E26-8D3B-7F190794F632}" type="slidenum">
              <a:rPr lang="en-US"/>
              <a:pPr/>
              <a:t>18</a:t>
            </a:fld>
            <a:endParaRPr lang="en-US"/>
          </a:p>
        </p:txBody>
      </p:sp>
      <p:sp>
        <p:nvSpPr>
          <p:cNvPr id="1096706" name="Rectangle 2"/>
          <p:cNvSpPr>
            <a:spLocks noGrp="1" noRot="1" noChangeAspect="1" noChangeArrowheads="1" noTextEdit="1"/>
          </p:cNvSpPr>
          <p:nvPr>
            <p:ph type="sldImg"/>
          </p:nvPr>
        </p:nvSpPr>
        <p:spPr>
          <a:ln/>
        </p:spPr>
      </p:sp>
      <p:sp>
        <p:nvSpPr>
          <p:cNvPr id="1096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231006-6D2A-46D4-BA92-746C02BFFFAE}" type="slidenum">
              <a:rPr lang="en-US"/>
              <a:pPr/>
              <a:t>19</a:t>
            </a:fld>
            <a:endParaRPr lang="en-US"/>
          </a:p>
        </p:txBody>
      </p:sp>
      <p:sp>
        <p:nvSpPr>
          <p:cNvPr id="1097730" name="Rectangle 2"/>
          <p:cNvSpPr>
            <a:spLocks noGrp="1" noRot="1" noChangeAspect="1" noChangeArrowheads="1" noTextEdit="1"/>
          </p:cNvSpPr>
          <p:nvPr>
            <p:ph type="sldImg"/>
          </p:nvPr>
        </p:nvSpPr>
        <p:spPr>
          <a:ln/>
        </p:spPr>
      </p:sp>
      <p:sp>
        <p:nvSpPr>
          <p:cNvPr id="1097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A26F94-2E4A-459B-BD4E-E2B26FDEE0AB}" type="slidenum">
              <a:rPr lang="en-US"/>
              <a:pPr/>
              <a:t>20</a:t>
            </a:fld>
            <a:endParaRPr lang="en-US"/>
          </a:p>
        </p:txBody>
      </p:sp>
      <p:sp>
        <p:nvSpPr>
          <p:cNvPr id="1098754" name="Rectangle 2"/>
          <p:cNvSpPr>
            <a:spLocks noGrp="1" noRot="1" noChangeAspect="1" noChangeArrowheads="1" noTextEdit="1"/>
          </p:cNvSpPr>
          <p:nvPr>
            <p:ph type="sldImg"/>
          </p:nvPr>
        </p:nvSpPr>
        <p:spPr>
          <a:ln/>
        </p:spPr>
      </p:sp>
      <p:sp>
        <p:nvSpPr>
          <p:cNvPr id="1098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79D7CD-E42A-4D59-B663-08F5640C19AE}" type="slidenum">
              <a:rPr lang="en-US"/>
              <a:pPr/>
              <a:t>21</a:t>
            </a:fld>
            <a:endParaRPr lang="en-US"/>
          </a:p>
        </p:txBody>
      </p:sp>
      <p:sp>
        <p:nvSpPr>
          <p:cNvPr id="1100802" name="Rectangle 2"/>
          <p:cNvSpPr>
            <a:spLocks noGrp="1" noRot="1" noChangeAspect="1" noChangeArrowheads="1" noTextEdit="1"/>
          </p:cNvSpPr>
          <p:nvPr>
            <p:ph type="sldImg"/>
          </p:nvPr>
        </p:nvSpPr>
        <p:spPr>
          <a:ln/>
        </p:spPr>
      </p:sp>
      <p:sp>
        <p:nvSpPr>
          <p:cNvPr id="110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7647D4-F49E-4E01-A75A-BDD43C5D64E5}" type="slidenum">
              <a:rPr lang="en-US"/>
              <a:pPr/>
              <a:t>22</a:t>
            </a:fld>
            <a:endParaRPr lang="en-US"/>
          </a:p>
        </p:txBody>
      </p:sp>
      <p:sp>
        <p:nvSpPr>
          <p:cNvPr id="1101826" name="Rectangle 2"/>
          <p:cNvSpPr>
            <a:spLocks noGrp="1" noRot="1" noChangeAspect="1" noChangeArrowheads="1" noTextEdit="1"/>
          </p:cNvSpPr>
          <p:nvPr>
            <p:ph type="sldImg"/>
          </p:nvPr>
        </p:nvSpPr>
        <p:spPr>
          <a:ln/>
        </p:spPr>
      </p:sp>
      <p:sp>
        <p:nvSpPr>
          <p:cNvPr id="1101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70A421-FDA6-4107-84F0-56F52739A675}" type="slidenum">
              <a:rPr lang="en-US"/>
              <a:pPr/>
              <a:t>23</a:t>
            </a:fld>
            <a:endParaRPr lang="en-US"/>
          </a:p>
        </p:txBody>
      </p:sp>
      <p:sp>
        <p:nvSpPr>
          <p:cNvPr id="1102850" name="Rectangle 2"/>
          <p:cNvSpPr>
            <a:spLocks noGrp="1" noRot="1" noChangeAspect="1" noChangeArrowheads="1" noTextEdit="1"/>
          </p:cNvSpPr>
          <p:nvPr>
            <p:ph type="sldImg"/>
          </p:nvPr>
        </p:nvSpPr>
        <p:spPr>
          <a:ln/>
        </p:spPr>
      </p:sp>
      <p:sp>
        <p:nvSpPr>
          <p:cNvPr id="1102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B56710-8BAE-4B10-8909-8B43FC303E78}" type="slidenum">
              <a:rPr lang="en-US"/>
              <a:pPr/>
              <a:t>24</a:t>
            </a:fld>
            <a:endParaRPr lang="en-US"/>
          </a:p>
        </p:txBody>
      </p:sp>
      <p:sp>
        <p:nvSpPr>
          <p:cNvPr id="1117186" name="Rectangle 2"/>
          <p:cNvSpPr>
            <a:spLocks noGrp="1" noRot="1" noChangeAspect="1" noChangeArrowheads="1" noTextEdit="1"/>
          </p:cNvSpPr>
          <p:nvPr>
            <p:ph type="sldImg"/>
          </p:nvPr>
        </p:nvSpPr>
        <p:spPr>
          <a:ln/>
        </p:spPr>
      </p:sp>
      <p:sp>
        <p:nvSpPr>
          <p:cNvPr id="1117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6FBB1C-AFD2-452F-AE9C-5C545DA8F6A2}" type="slidenum">
              <a:rPr lang="en-US"/>
              <a:pPr/>
              <a:t>25</a:t>
            </a:fld>
            <a:endParaRPr lang="en-US"/>
          </a:p>
        </p:txBody>
      </p:sp>
      <p:sp>
        <p:nvSpPr>
          <p:cNvPr id="1118210" name="Rectangle 2"/>
          <p:cNvSpPr>
            <a:spLocks noGrp="1" noRot="1" noChangeAspect="1" noChangeArrowheads="1" noTextEdit="1"/>
          </p:cNvSpPr>
          <p:nvPr>
            <p:ph type="sldImg"/>
          </p:nvPr>
        </p:nvSpPr>
        <p:spPr>
          <a:ln/>
        </p:spPr>
      </p:sp>
      <p:sp>
        <p:nvSpPr>
          <p:cNvPr id="1118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5A2F1B-DCB4-4CD2-8D20-E2F2C9E42578}" type="slidenum">
              <a:rPr lang="en-US"/>
              <a:pPr/>
              <a:t>26</a:t>
            </a:fld>
            <a:endParaRPr lang="en-US"/>
          </a:p>
        </p:txBody>
      </p:sp>
      <p:sp>
        <p:nvSpPr>
          <p:cNvPr id="1170434" name="Rectangle 2"/>
          <p:cNvSpPr>
            <a:spLocks noGrp="1" noRot="1" noChangeAspect="1" noChangeArrowheads="1" noTextEdit="1"/>
          </p:cNvSpPr>
          <p:nvPr>
            <p:ph type="sldImg"/>
          </p:nvPr>
        </p:nvSpPr>
        <p:spPr>
          <a:ln/>
        </p:spPr>
      </p:sp>
      <p:sp>
        <p:nvSpPr>
          <p:cNvPr id="1170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5A2F1B-DCB4-4CD2-8D20-E2F2C9E42578}" type="slidenum">
              <a:rPr lang="en-US"/>
              <a:pPr/>
              <a:t>27</a:t>
            </a:fld>
            <a:endParaRPr lang="en-US"/>
          </a:p>
        </p:txBody>
      </p:sp>
      <p:sp>
        <p:nvSpPr>
          <p:cNvPr id="1170434" name="Rectangle 2"/>
          <p:cNvSpPr>
            <a:spLocks noGrp="1" noRot="1" noChangeAspect="1" noChangeArrowheads="1" noTextEdit="1"/>
          </p:cNvSpPr>
          <p:nvPr>
            <p:ph type="sldImg"/>
          </p:nvPr>
        </p:nvSpPr>
        <p:spPr>
          <a:ln/>
        </p:spPr>
      </p:sp>
      <p:sp>
        <p:nvSpPr>
          <p:cNvPr id="1170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31C152-2BB5-47F1-AAC4-43FBED82498F}" type="slidenum">
              <a:rPr lang="en-US"/>
              <a:pPr/>
              <a:t>28</a:t>
            </a:fld>
            <a:endParaRPr lang="en-US"/>
          </a:p>
        </p:txBody>
      </p:sp>
      <p:sp>
        <p:nvSpPr>
          <p:cNvPr id="1172482" name="Rectangle 2"/>
          <p:cNvSpPr>
            <a:spLocks noGrp="1" noRot="1" noChangeAspect="1" noChangeArrowheads="1" noTextEdit="1"/>
          </p:cNvSpPr>
          <p:nvPr>
            <p:ph type="sldImg"/>
          </p:nvPr>
        </p:nvSpPr>
        <p:spPr>
          <a:ln/>
        </p:spPr>
      </p:sp>
      <p:sp>
        <p:nvSpPr>
          <p:cNvPr id="1172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31C152-2BB5-47F1-AAC4-43FBED82498F}" type="slidenum">
              <a:rPr lang="en-US"/>
              <a:pPr/>
              <a:t>29</a:t>
            </a:fld>
            <a:endParaRPr lang="en-US"/>
          </a:p>
        </p:txBody>
      </p:sp>
      <p:sp>
        <p:nvSpPr>
          <p:cNvPr id="1172482" name="Rectangle 2"/>
          <p:cNvSpPr>
            <a:spLocks noGrp="1" noRot="1" noChangeAspect="1" noChangeArrowheads="1" noTextEdit="1"/>
          </p:cNvSpPr>
          <p:nvPr>
            <p:ph type="sldImg"/>
          </p:nvPr>
        </p:nvSpPr>
        <p:spPr>
          <a:ln/>
        </p:spPr>
      </p:sp>
      <p:sp>
        <p:nvSpPr>
          <p:cNvPr id="1172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AF450A-1244-4B5A-84F2-759B6D6CBCE1}" type="slidenum">
              <a:rPr lang="en-US"/>
              <a:pPr/>
              <a:t>30</a:t>
            </a:fld>
            <a:endParaRPr lang="en-US"/>
          </a:p>
        </p:txBody>
      </p:sp>
      <p:sp>
        <p:nvSpPr>
          <p:cNvPr id="1121282" name="Rectangle 2"/>
          <p:cNvSpPr>
            <a:spLocks noGrp="1" noRot="1" noChangeAspect="1" noChangeArrowheads="1" noTextEdit="1"/>
          </p:cNvSpPr>
          <p:nvPr>
            <p:ph type="sldImg"/>
          </p:nvPr>
        </p:nvSpPr>
        <p:spPr>
          <a:ln/>
        </p:spPr>
      </p:sp>
      <p:sp>
        <p:nvSpPr>
          <p:cNvPr id="1121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AF450A-1244-4B5A-84F2-759B6D6CBCE1}" type="slidenum">
              <a:rPr lang="en-US"/>
              <a:pPr/>
              <a:t>31</a:t>
            </a:fld>
            <a:endParaRPr lang="en-US"/>
          </a:p>
        </p:txBody>
      </p:sp>
      <p:sp>
        <p:nvSpPr>
          <p:cNvPr id="1121282" name="Rectangle 2"/>
          <p:cNvSpPr>
            <a:spLocks noGrp="1" noRot="1" noChangeAspect="1" noChangeArrowheads="1" noTextEdit="1"/>
          </p:cNvSpPr>
          <p:nvPr>
            <p:ph type="sldImg"/>
          </p:nvPr>
        </p:nvSpPr>
        <p:spPr>
          <a:ln/>
        </p:spPr>
      </p:sp>
      <p:sp>
        <p:nvSpPr>
          <p:cNvPr id="1121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5523F3-9B38-4F84-BAFB-D536A77E864C}" type="slidenum">
              <a:rPr lang="en-US"/>
              <a:pPr/>
              <a:t>32</a:t>
            </a:fld>
            <a:endParaRPr lang="en-US"/>
          </a:p>
        </p:txBody>
      </p:sp>
      <p:sp>
        <p:nvSpPr>
          <p:cNvPr id="1122306" name="Rectangle 2"/>
          <p:cNvSpPr>
            <a:spLocks noGrp="1" noRot="1" noChangeAspect="1" noChangeArrowheads="1" noTextEdit="1"/>
          </p:cNvSpPr>
          <p:nvPr>
            <p:ph type="sldImg"/>
          </p:nvPr>
        </p:nvSpPr>
        <p:spPr>
          <a:ln/>
        </p:spPr>
      </p:sp>
      <p:sp>
        <p:nvSpPr>
          <p:cNvPr id="1122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E5651C-EBAB-449E-86FD-A0A6D2718334}" type="slidenum">
              <a:rPr lang="en-US"/>
              <a:pPr/>
              <a:t>33</a:t>
            </a:fld>
            <a:endParaRPr lang="en-US"/>
          </a:p>
        </p:txBody>
      </p:sp>
      <p:sp>
        <p:nvSpPr>
          <p:cNvPr id="1123330" name="Rectangle 2"/>
          <p:cNvSpPr>
            <a:spLocks noGrp="1" noRot="1" noChangeAspect="1" noChangeArrowheads="1" noTextEdit="1"/>
          </p:cNvSpPr>
          <p:nvPr>
            <p:ph type="sldImg"/>
          </p:nvPr>
        </p:nvSpPr>
        <p:spPr>
          <a:ln/>
        </p:spPr>
      </p:sp>
      <p:sp>
        <p:nvSpPr>
          <p:cNvPr id="1123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DC5392-36DB-42CE-9D7A-0AA778D8D761}" type="slidenum">
              <a:rPr lang="en-US"/>
              <a:pPr/>
              <a:t>34</a:t>
            </a:fld>
            <a:endParaRPr lang="en-US"/>
          </a:p>
        </p:txBody>
      </p:sp>
      <p:sp>
        <p:nvSpPr>
          <p:cNvPr id="1124354" name="Rectangle 2"/>
          <p:cNvSpPr>
            <a:spLocks noGrp="1" noRot="1" noChangeAspect="1" noChangeArrowheads="1" noTextEdit="1"/>
          </p:cNvSpPr>
          <p:nvPr>
            <p:ph type="sldImg"/>
          </p:nvPr>
        </p:nvSpPr>
        <p:spPr>
          <a:ln/>
        </p:spPr>
      </p:sp>
      <p:sp>
        <p:nvSpPr>
          <p:cNvPr id="1124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28685C-D1B0-4D8B-B0A5-2B18BF8B052D}" type="slidenum">
              <a:rPr lang="en-US"/>
              <a:pPr/>
              <a:t>35</a:t>
            </a:fld>
            <a:endParaRPr lang="en-US"/>
          </a:p>
        </p:txBody>
      </p:sp>
      <p:sp>
        <p:nvSpPr>
          <p:cNvPr id="1125378" name="Rectangle 2"/>
          <p:cNvSpPr>
            <a:spLocks noGrp="1" noRot="1" noChangeAspect="1" noChangeArrowheads="1" noTextEdit="1"/>
          </p:cNvSpPr>
          <p:nvPr>
            <p:ph type="sldImg"/>
          </p:nvPr>
        </p:nvSpPr>
        <p:spPr>
          <a:ln/>
        </p:spPr>
      </p:sp>
      <p:sp>
        <p:nvSpPr>
          <p:cNvPr id="1125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6C99AA-8100-4649-997E-E119C710D76B}" type="slidenum">
              <a:rPr lang="en-US"/>
              <a:pPr/>
              <a:t>36</a:t>
            </a:fld>
            <a:endParaRPr lang="en-US"/>
          </a:p>
        </p:txBody>
      </p:sp>
      <p:sp>
        <p:nvSpPr>
          <p:cNvPr id="1126402" name="Rectangle 2"/>
          <p:cNvSpPr>
            <a:spLocks noGrp="1" noRot="1" noChangeAspect="1" noChangeArrowheads="1" noTextEdit="1"/>
          </p:cNvSpPr>
          <p:nvPr>
            <p:ph type="sldImg"/>
          </p:nvPr>
        </p:nvSpPr>
        <p:spPr>
          <a:ln/>
        </p:spPr>
      </p:sp>
      <p:sp>
        <p:nvSpPr>
          <p:cNvPr id="1126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FEB43B-2887-4459-945B-4649A99177B0}" type="slidenum">
              <a:rPr lang="en-US"/>
              <a:pPr/>
              <a:t>37</a:t>
            </a:fld>
            <a:endParaRPr lang="en-US"/>
          </a:p>
        </p:txBody>
      </p:sp>
      <p:sp>
        <p:nvSpPr>
          <p:cNvPr id="1127426" name="Rectangle 2"/>
          <p:cNvSpPr>
            <a:spLocks noGrp="1" noRot="1" noChangeAspect="1" noChangeArrowheads="1" noTextEdit="1"/>
          </p:cNvSpPr>
          <p:nvPr>
            <p:ph type="sldImg"/>
          </p:nvPr>
        </p:nvSpPr>
        <p:spPr>
          <a:ln/>
        </p:spPr>
      </p:sp>
      <p:sp>
        <p:nvSpPr>
          <p:cNvPr id="1127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EE4387-E047-4D0D-A470-32D5B95B03F5}" type="slidenum">
              <a:rPr lang="en-US"/>
              <a:pPr/>
              <a:t>38</a:t>
            </a:fld>
            <a:endParaRPr lang="en-US"/>
          </a:p>
        </p:txBody>
      </p:sp>
      <p:sp>
        <p:nvSpPr>
          <p:cNvPr id="1128450" name="Rectangle 2"/>
          <p:cNvSpPr>
            <a:spLocks noGrp="1" noRot="1" noChangeAspect="1" noChangeArrowheads="1" noTextEdit="1"/>
          </p:cNvSpPr>
          <p:nvPr>
            <p:ph type="sldImg"/>
          </p:nvPr>
        </p:nvSpPr>
        <p:spPr>
          <a:ln/>
        </p:spPr>
      </p:sp>
      <p:sp>
        <p:nvSpPr>
          <p:cNvPr id="1128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2461A3-E3FE-4585-8FDC-C29E6BC44D89}" type="slidenum">
              <a:rPr lang="en-US"/>
              <a:pPr/>
              <a:t>39</a:t>
            </a:fld>
            <a:endParaRPr lang="en-US"/>
          </a:p>
        </p:txBody>
      </p:sp>
      <p:sp>
        <p:nvSpPr>
          <p:cNvPr id="1129474" name="Rectangle 2"/>
          <p:cNvSpPr>
            <a:spLocks noGrp="1" noRot="1" noChangeAspect="1" noChangeArrowheads="1" noTextEdit="1"/>
          </p:cNvSpPr>
          <p:nvPr>
            <p:ph type="sldImg"/>
          </p:nvPr>
        </p:nvSpPr>
        <p:spPr>
          <a:ln/>
        </p:spPr>
      </p:sp>
      <p:sp>
        <p:nvSpPr>
          <p:cNvPr id="1129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E45660-5D1A-41E8-80AC-2EC751F426AC}" type="slidenum">
              <a:rPr lang="en-US"/>
              <a:pPr/>
              <a:t>40</a:t>
            </a:fld>
            <a:endParaRPr lang="en-US"/>
          </a:p>
        </p:txBody>
      </p:sp>
      <p:sp>
        <p:nvSpPr>
          <p:cNvPr id="1130498" name="Rectangle 2"/>
          <p:cNvSpPr>
            <a:spLocks noGrp="1" noRot="1" noChangeAspect="1" noChangeArrowheads="1" noTextEdit="1"/>
          </p:cNvSpPr>
          <p:nvPr>
            <p:ph type="sldImg"/>
          </p:nvPr>
        </p:nvSpPr>
        <p:spPr>
          <a:ln/>
        </p:spPr>
      </p:sp>
      <p:sp>
        <p:nvSpPr>
          <p:cNvPr id="1130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8D95AF-4C32-4A22-A632-E6C6BB834A4F}" type="slidenum">
              <a:rPr lang="en-US"/>
              <a:pPr/>
              <a:t>41</a:t>
            </a:fld>
            <a:endParaRPr lang="en-US"/>
          </a:p>
        </p:txBody>
      </p:sp>
      <p:sp>
        <p:nvSpPr>
          <p:cNvPr id="1225730" name="Rectangle 2"/>
          <p:cNvSpPr>
            <a:spLocks noGrp="1" noRot="1" noChangeAspect="1" noChangeArrowheads="1" noTextEdit="1"/>
          </p:cNvSpPr>
          <p:nvPr>
            <p:ph type="sldImg"/>
          </p:nvPr>
        </p:nvSpPr>
        <p:spPr>
          <a:ln/>
        </p:spPr>
      </p:sp>
      <p:sp>
        <p:nvSpPr>
          <p:cNvPr id="1225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202B60-314C-45E6-97D3-A6CB3B568149}" type="slidenum">
              <a:rPr lang="en-US"/>
              <a:pPr/>
              <a:t>42</a:t>
            </a:fld>
            <a:endParaRPr lang="en-US"/>
          </a:p>
        </p:txBody>
      </p:sp>
      <p:sp>
        <p:nvSpPr>
          <p:cNvPr id="1227778" name="Rectangle 2"/>
          <p:cNvSpPr>
            <a:spLocks noGrp="1" noRot="1" noChangeAspect="1" noChangeArrowheads="1" noTextEdit="1"/>
          </p:cNvSpPr>
          <p:nvPr>
            <p:ph type="sldImg"/>
          </p:nvPr>
        </p:nvSpPr>
        <p:spPr>
          <a:ln/>
        </p:spPr>
      </p:sp>
      <p:sp>
        <p:nvSpPr>
          <p:cNvPr id="1227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5CF6E-7985-4E77-ADCF-CC1AA81B0575}" type="slidenum">
              <a:rPr lang="en-US"/>
              <a:pPr/>
              <a:t>43</a:t>
            </a:fld>
            <a:endParaRPr lang="en-US"/>
          </a:p>
        </p:txBody>
      </p:sp>
      <p:sp>
        <p:nvSpPr>
          <p:cNvPr id="1133570" name="Rectangle 2"/>
          <p:cNvSpPr>
            <a:spLocks noGrp="1" noRot="1" noChangeAspect="1" noChangeArrowheads="1" noTextEdit="1"/>
          </p:cNvSpPr>
          <p:nvPr>
            <p:ph type="sldImg"/>
          </p:nvPr>
        </p:nvSpPr>
        <p:spPr>
          <a:ln/>
        </p:spPr>
      </p:sp>
      <p:sp>
        <p:nvSpPr>
          <p:cNvPr id="113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5E9D45-AC74-4F21-9477-A73258DD0C8C}" type="slidenum">
              <a:rPr lang="en-US"/>
              <a:pPr/>
              <a:t>44</a:t>
            </a:fld>
            <a:endParaRPr lang="en-US"/>
          </a:p>
        </p:txBody>
      </p:sp>
      <p:sp>
        <p:nvSpPr>
          <p:cNvPr id="1134594" name="Rectangle 2"/>
          <p:cNvSpPr>
            <a:spLocks noGrp="1" noRot="1" noChangeAspect="1" noChangeArrowheads="1" noTextEdit="1"/>
          </p:cNvSpPr>
          <p:nvPr>
            <p:ph type="sldImg"/>
          </p:nvPr>
        </p:nvSpPr>
        <p:spPr>
          <a:ln/>
        </p:spPr>
      </p:sp>
      <p:sp>
        <p:nvSpPr>
          <p:cNvPr id="113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CE3BF-60F4-4D61-A0B9-384FF23D4EEE}" type="slidenum">
              <a:rPr lang="en-US"/>
              <a:pPr/>
              <a:t>45</a:t>
            </a:fld>
            <a:endParaRPr lang="en-US"/>
          </a:p>
        </p:txBody>
      </p:sp>
      <p:sp>
        <p:nvSpPr>
          <p:cNvPr id="1178626" name="Rectangle 2"/>
          <p:cNvSpPr>
            <a:spLocks noGrp="1" noRot="1" noChangeAspect="1" noChangeArrowheads="1" noTextEdit="1"/>
          </p:cNvSpPr>
          <p:nvPr>
            <p:ph type="sldImg"/>
          </p:nvPr>
        </p:nvSpPr>
        <p:spPr>
          <a:ln/>
        </p:spPr>
      </p:sp>
      <p:sp>
        <p:nvSpPr>
          <p:cNvPr id="1178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FD24BE-F70C-4608-A06C-62E4D57576ED}" type="slidenum">
              <a:rPr lang="en-US"/>
              <a:pPr/>
              <a:t>46</a:t>
            </a:fld>
            <a:endParaRPr lang="en-US"/>
          </a:p>
        </p:txBody>
      </p:sp>
      <p:sp>
        <p:nvSpPr>
          <p:cNvPr id="1182722" name="Rectangle 2"/>
          <p:cNvSpPr>
            <a:spLocks noGrp="1" noRot="1" noChangeAspect="1" noChangeArrowheads="1" noTextEdit="1"/>
          </p:cNvSpPr>
          <p:nvPr>
            <p:ph type="sldImg"/>
          </p:nvPr>
        </p:nvSpPr>
        <p:spPr>
          <a:ln/>
        </p:spPr>
      </p:sp>
      <p:sp>
        <p:nvSpPr>
          <p:cNvPr id="1182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4699FA-3EE0-442A-8437-55D73247B2B6}" type="slidenum">
              <a:rPr lang="en-US"/>
              <a:pPr/>
              <a:t>47</a:t>
            </a:fld>
            <a:endParaRPr lang="en-US"/>
          </a:p>
        </p:txBody>
      </p:sp>
      <p:sp>
        <p:nvSpPr>
          <p:cNvPr id="1184770" name="Rectangle 2"/>
          <p:cNvSpPr>
            <a:spLocks noGrp="1" noRot="1" noChangeAspect="1" noChangeArrowheads="1" noTextEdit="1"/>
          </p:cNvSpPr>
          <p:nvPr>
            <p:ph type="sldImg"/>
          </p:nvPr>
        </p:nvSpPr>
        <p:spPr>
          <a:ln/>
        </p:spPr>
      </p:sp>
      <p:sp>
        <p:nvSpPr>
          <p:cNvPr id="118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4699FA-3EE0-442A-8437-55D73247B2B6}" type="slidenum">
              <a:rPr lang="en-US"/>
              <a:pPr/>
              <a:t>48</a:t>
            </a:fld>
            <a:endParaRPr lang="en-US"/>
          </a:p>
        </p:txBody>
      </p:sp>
      <p:sp>
        <p:nvSpPr>
          <p:cNvPr id="1184770" name="Rectangle 2"/>
          <p:cNvSpPr>
            <a:spLocks noGrp="1" noRot="1" noChangeAspect="1" noChangeArrowheads="1" noTextEdit="1"/>
          </p:cNvSpPr>
          <p:nvPr>
            <p:ph type="sldImg"/>
          </p:nvPr>
        </p:nvSpPr>
        <p:spPr>
          <a:ln/>
        </p:spPr>
      </p:sp>
      <p:sp>
        <p:nvSpPr>
          <p:cNvPr id="118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BE50DB-8A24-4D82-818C-77CFD632D8A1}" type="slidenum">
              <a:rPr lang="en-US"/>
              <a:pPr/>
              <a:t>49</a:t>
            </a:fld>
            <a:endParaRPr lang="en-US"/>
          </a:p>
        </p:txBody>
      </p:sp>
      <p:sp>
        <p:nvSpPr>
          <p:cNvPr id="1140738" name="Rectangle 2"/>
          <p:cNvSpPr>
            <a:spLocks noGrp="1" noRot="1" noChangeAspect="1" noChangeArrowheads="1" noTextEdit="1"/>
          </p:cNvSpPr>
          <p:nvPr>
            <p:ph type="sldImg"/>
          </p:nvPr>
        </p:nvSpPr>
        <p:spPr>
          <a:ln/>
        </p:spPr>
      </p:sp>
      <p:sp>
        <p:nvSpPr>
          <p:cNvPr id="1140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96BE2C-769A-4772-A2A7-04BAFD39B4D3}" type="slidenum">
              <a:rPr lang="en-US"/>
              <a:pPr/>
              <a:t>50</a:t>
            </a:fld>
            <a:endParaRPr lang="en-US"/>
          </a:p>
        </p:txBody>
      </p:sp>
      <p:sp>
        <p:nvSpPr>
          <p:cNvPr id="1144834" name="Rectangle 2"/>
          <p:cNvSpPr>
            <a:spLocks noGrp="1" noRot="1" noChangeAspect="1" noChangeArrowheads="1" noTextEdit="1"/>
          </p:cNvSpPr>
          <p:nvPr>
            <p:ph type="sldImg"/>
          </p:nvPr>
        </p:nvSpPr>
        <p:spPr>
          <a:ln/>
        </p:spPr>
      </p:sp>
      <p:sp>
        <p:nvSpPr>
          <p:cNvPr id="1144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EFD534-8102-4C70-981A-B91BF5D0BD15}" type="slidenum">
              <a:rPr lang="en-US"/>
              <a:pPr/>
              <a:t>51</a:t>
            </a:fld>
            <a:endParaRPr lang="en-US"/>
          </a:p>
        </p:txBody>
      </p:sp>
      <p:sp>
        <p:nvSpPr>
          <p:cNvPr id="1145858" name="Rectangle 2"/>
          <p:cNvSpPr>
            <a:spLocks noGrp="1" noRot="1" noChangeAspect="1" noChangeArrowheads="1" noTextEdit="1"/>
          </p:cNvSpPr>
          <p:nvPr>
            <p:ph type="sldImg"/>
          </p:nvPr>
        </p:nvSpPr>
        <p:spPr>
          <a:ln/>
        </p:spPr>
      </p:sp>
      <p:sp>
        <p:nvSpPr>
          <p:cNvPr id="1145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343EDD-2402-4025-9301-04A68722F7A5}" type="slidenum">
              <a:rPr lang="en-US"/>
              <a:pPr/>
              <a:t>52</a:t>
            </a:fld>
            <a:endParaRPr lang="en-US"/>
          </a:p>
        </p:txBody>
      </p:sp>
      <p:sp>
        <p:nvSpPr>
          <p:cNvPr id="1146882" name="Rectangle 2"/>
          <p:cNvSpPr>
            <a:spLocks noGrp="1" noRot="1" noChangeAspect="1" noChangeArrowheads="1" noTextEdit="1"/>
          </p:cNvSpPr>
          <p:nvPr>
            <p:ph type="sldImg"/>
          </p:nvPr>
        </p:nvSpPr>
        <p:spPr>
          <a:ln/>
        </p:spPr>
      </p:sp>
      <p:sp>
        <p:nvSpPr>
          <p:cNvPr id="11468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39D6EC-A901-41AE-B0D3-BB8AB40B09A7}" type="slidenum">
              <a:rPr lang="en-US"/>
              <a:pPr/>
              <a:t>53</a:t>
            </a:fld>
            <a:endParaRPr lang="en-US"/>
          </a:p>
        </p:txBody>
      </p:sp>
      <p:sp>
        <p:nvSpPr>
          <p:cNvPr id="1147906" name="Rectangle 2"/>
          <p:cNvSpPr>
            <a:spLocks noGrp="1" noRot="1" noChangeAspect="1" noChangeArrowheads="1" noTextEdit="1"/>
          </p:cNvSpPr>
          <p:nvPr>
            <p:ph type="sldImg"/>
          </p:nvPr>
        </p:nvSpPr>
        <p:spPr>
          <a:ln/>
        </p:spPr>
      </p:sp>
      <p:sp>
        <p:nvSpPr>
          <p:cNvPr id="1147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4D7EA7-8485-4F46-9ECE-6C17A06C1684}" type="slidenum">
              <a:rPr lang="en-US"/>
              <a:pPr/>
              <a:t>54</a:t>
            </a:fld>
            <a:endParaRPr lang="en-US"/>
          </a:p>
        </p:txBody>
      </p:sp>
      <p:sp>
        <p:nvSpPr>
          <p:cNvPr id="1148930" name="Rectangle 2"/>
          <p:cNvSpPr>
            <a:spLocks noGrp="1" noRot="1" noChangeAspect="1" noChangeArrowheads="1" noTextEdit="1"/>
          </p:cNvSpPr>
          <p:nvPr>
            <p:ph type="sldImg"/>
          </p:nvPr>
        </p:nvSpPr>
        <p:spPr>
          <a:ln/>
        </p:spPr>
      </p:sp>
      <p:sp>
        <p:nvSpPr>
          <p:cNvPr id="1148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412666-4D26-4316-8569-176DB7E2413B}" type="slidenum">
              <a:rPr lang="en-US"/>
              <a:pPr/>
              <a:t>55</a:t>
            </a:fld>
            <a:endParaRPr lang="en-US"/>
          </a:p>
        </p:txBody>
      </p:sp>
      <p:sp>
        <p:nvSpPr>
          <p:cNvPr id="1149954" name="Rectangle 2"/>
          <p:cNvSpPr>
            <a:spLocks noGrp="1" noRot="1" noChangeAspect="1" noChangeArrowheads="1" noTextEdit="1"/>
          </p:cNvSpPr>
          <p:nvPr>
            <p:ph type="sldImg"/>
          </p:nvPr>
        </p:nvSpPr>
        <p:spPr>
          <a:ln/>
        </p:spPr>
      </p:sp>
      <p:sp>
        <p:nvSpPr>
          <p:cNvPr id="1149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E5FF5E-5707-4E1E-8632-46B73F03C4DA}" type="slidenum">
              <a:rPr lang="en-US"/>
              <a:pPr/>
              <a:t>56</a:t>
            </a:fld>
            <a:endParaRPr lang="en-US"/>
          </a:p>
        </p:txBody>
      </p:sp>
      <p:sp>
        <p:nvSpPr>
          <p:cNvPr id="1150978" name="Rectangle 2"/>
          <p:cNvSpPr>
            <a:spLocks noGrp="1" noRot="1" noChangeAspect="1" noChangeArrowheads="1" noTextEdit="1"/>
          </p:cNvSpPr>
          <p:nvPr>
            <p:ph type="sldImg"/>
          </p:nvPr>
        </p:nvSpPr>
        <p:spPr>
          <a:ln/>
        </p:spPr>
      </p:sp>
      <p:sp>
        <p:nvSpPr>
          <p:cNvPr id="1150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2871A7-81F4-4CD6-8D7C-595E015E504E}" type="slidenum">
              <a:rPr lang="en-US"/>
              <a:pPr/>
              <a:t>57</a:t>
            </a:fld>
            <a:endParaRPr lang="en-US"/>
          </a:p>
        </p:txBody>
      </p:sp>
      <p:sp>
        <p:nvSpPr>
          <p:cNvPr id="1152002" name="Rectangle 2"/>
          <p:cNvSpPr>
            <a:spLocks noGrp="1" noRot="1" noChangeAspect="1" noChangeArrowheads="1" noTextEdit="1"/>
          </p:cNvSpPr>
          <p:nvPr>
            <p:ph type="sldImg"/>
          </p:nvPr>
        </p:nvSpPr>
        <p:spPr>
          <a:ln/>
        </p:spPr>
      </p:sp>
      <p:sp>
        <p:nvSpPr>
          <p:cNvPr id="1152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C2F5D9-A5AA-488D-AB09-BCC8CE65476B}" type="slidenum">
              <a:rPr lang="en-US"/>
              <a:pPr/>
              <a:t>58</a:t>
            </a:fld>
            <a:endParaRPr lang="en-US"/>
          </a:p>
        </p:txBody>
      </p:sp>
      <p:sp>
        <p:nvSpPr>
          <p:cNvPr id="1199106" name="Rectangle 2"/>
          <p:cNvSpPr>
            <a:spLocks noGrp="1" noRot="1" noChangeAspect="1" noChangeArrowheads="1" noTextEdit="1"/>
          </p:cNvSpPr>
          <p:nvPr>
            <p:ph type="sldImg"/>
          </p:nvPr>
        </p:nvSpPr>
        <p:spPr>
          <a:ln/>
        </p:spPr>
      </p:sp>
      <p:sp>
        <p:nvSpPr>
          <p:cNvPr id="1199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EB5160-BE02-4DC6-803D-717C32EB1A4C}" type="slidenum">
              <a:rPr lang="en-US"/>
              <a:pPr/>
              <a:t>59</a:t>
            </a:fld>
            <a:endParaRPr lang="en-US"/>
          </a:p>
        </p:txBody>
      </p:sp>
      <p:sp>
        <p:nvSpPr>
          <p:cNvPr id="1154050" name="Rectangle 2"/>
          <p:cNvSpPr>
            <a:spLocks noGrp="1" noRot="1" noChangeAspect="1" noChangeArrowheads="1" noTextEdit="1"/>
          </p:cNvSpPr>
          <p:nvPr>
            <p:ph type="sldImg"/>
          </p:nvPr>
        </p:nvSpPr>
        <p:spPr>
          <a:ln/>
        </p:spPr>
      </p:sp>
      <p:sp>
        <p:nvSpPr>
          <p:cNvPr id="1154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AF064B-F6E5-4689-8D43-7268D02714BD}" type="slidenum">
              <a:rPr lang="en-US"/>
              <a:pPr/>
              <a:t>60</a:t>
            </a:fld>
            <a:endParaRPr lang="en-US"/>
          </a:p>
        </p:txBody>
      </p:sp>
      <p:sp>
        <p:nvSpPr>
          <p:cNvPr id="1223682" name="Rectangle 2"/>
          <p:cNvSpPr>
            <a:spLocks noGrp="1" noRot="1" noChangeAspect="1" noChangeArrowheads="1" noTextEdit="1"/>
          </p:cNvSpPr>
          <p:nvPr>
            <p:ph type="sldImg"/>
          </p:nvPr>
        </p:nvSpPr>
        <p:spPr>
          <a:ln/>
        </p:spPr>
      </p:sp>
      <p:sp>
        <p:nvSpPr>
          <p:cNvPr id="1223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D252E0-C22A-43D7-8C52-DD2265A5601E}" type="slidenum">
              <a:rPr lang="en-US"/>
              <a:pPr/>
              <a:t>61</a:t>
            </a:fld>
            <a:endParaRPr lang="en-US"/>
          </a:p>
        </p:txBody>
      </p:sp>
      <p:sp>
        <p:nvSpPr>
          <p:cNvPr id="1201154" name="Rectangle 2"/>
          <p:cNvSpPr>
            <a:spLocks noGrp="1" noRot="1" noChangeAspect="1" noChangeArrowheads="1" noTextEdit="1"/>
          </p:cNvSpPr>
          <p:nvPr>
            <p:ph type="sldImg"/>
          </p:nvPr>
        </p:nvSpPr>
        <p:spPr>
          <a:ln/>
        </p:spPr>
      </p:sp>
      <p:sp>
        <p:nvSpPr>
          <p:cNvPr id="120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D252E0-C22A-43D7-8C52-DD2265A5601E}" type="slidenum">
              <a:rPr lang="en-US"/>
              <a:pPr/>
              <a:t>62</a:t>
            </a:fld>
            <a:endParaRPr lang="en-US"/>
          </a:p>
        </p:txBody>
      </p:sp>
      <p:sp>
        <p:nvSpPr>
          <p:cNvPr id="1201154" name="Rectangle 2"/>
          <p:cNvSpPr>
            <a:spLocks noGrp="1" noRot="1" noChangeAspect="1" noChangeArrowheads="1" noTextEdit="1"/>
          </p:cNvSpPr>
          <p:nvPr>
            <p:ph type="sldImg"/>
          </p:nvPr>
        </p:nvSpPr>
        <p:spPr>
          <a:ln/>
        </p:spPr>
      </p:sp>
      <p:sp>
        <p:nvSpPr>
          <p:cNvPr id="120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38C314-482E-41A2-8DA9-AED6D2F6D02D}" type="slidenum">
              <a:rPr lang="en-US"/>
              <a:pPr/>
              <a:t>63</a:t>
            </a:fld>
            <a:endParaRPr lang="en-US"/>
          </a:p>
        </p:txBody>
      </p:sp>
      <p:sp>
        <p:nvSpPr>
          <p:cNvPr id="1156098" name="Rectangle 2"/>
          <p:cNvSpPr>
            <a:spLocks noGrp="1" noRot="1" noChangeAspect="1" noChangeArrowheads="1" noTextEdit="1"/>
          </p:cNvSpPr>
          <p:nvPr>
            <p:ph type="sldImg"/>
          </p:nvPr>
        </p:nvSpPr>
        <p:spPr>
          <a:ln/>
        </p:spPr>
      </p:sp>
      <p:sp>
        <p:nvSpPr>
          <p:cNvPr id="1156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A7083F-5A91-441B-BF3D-26BBCFF16A9A}" type="slidenum">
              <a:rPr lang="en-US"/>
              <a:pPr/>
              <a:t>64</a:t>
            </a:fld>
            <a:endParaRPr lang="en-US"/>
          </a:p>
        </p:txBody>
      </p:sp>
      <p:sp>
        <p:nvSpPr>
          <p:cNvPr id="1157122" name="Rectangle 2"/>
          <p:cNvSpPr>
            <a:spLocks noGrp="1" noRot="1" noChangeAspect="1" noChangeArrowheads="1" noTextEdit="1"/>
          </p:cNvSpPr>
          <p:nvPr>
            <p:ph type="sldImg"/>
          </p:nvPr>
        </p:nvSpPr>
        <p:spPr>
          <a:ln/>
        </p:spPr>
      </p:sp>
      <p:sp>
        <p:nvSpPr>
          <p:cNvPr id="1157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F95C7D-D7E6-4622-89A0-40ADA605E94C}" type="slidenum">
              <a:rPr lang="en-US"/>
              <a:pPr/>
              <a:t>65</a:t>
            </a:fld>
            <a:endParaRPr lang="en-US"/>
          </a:p>
        </p:txBody>
      </p:sp>
      <p:sp>
        <p:nvSpPr>
          <p:cNvPr id="1205250" name="Rectangle 2"/>
          <p:cNvSpPr>
            <a:spLocks noGrp="1" noRot="1" noChangeAspect="1" noChangeArrowheads="1" noTextEdit="1"/>
          </p:cNvSpPr>
          <p:nvPr>
            <p:ph type="sldImg"/>
          </p:nvPr>
        </p:nvSpPr>
        <p:spPr>
          <a:ln/>
        </p:spPr>
      </p:sp>
      <p:sp>
        <p:nvSpPr>
          <p:cNvPr id="12052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rot="16200000">
            <a:off x="-2806022" y="2878393"/>
            <a:ext cx="6258380" cy="738664"/>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200" b="1" i="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SEQUENTIAL Logic Design</a:t>
            </a:r>
            <a:endParaRPr lang="en-US" sz="4200" b="1" i="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3" name="Rectangle 12"/>
          <p:cNvSpPr/>
          <p:nvPr userDrawn="1"/>
        </p:nvSpPr>
        <p:spPr>
          <a:xfrm>
            <a:off x="914400" y="0"/>
            <a:ext cx="8229600" cy="919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userDrawn="1"/>
        </p:nvSpPr>
        <p:spPr>
          <a:xfrm>
            <a:off x="5638800" y="6477000"/>
            <a:ext cx="1905000" cy="307777"/>
          </a:xfrm>
          <a:prstGeom prst="rect">
            <a:avLst/>
          </a:prstGeom>
          <a:noFill/>
        </p:spPr>
        <p:txBody>
          <a:bodyPr wrap="square" rtlCol="0">
            <a:spAutoFit/>
          </a:bodyPr>
          <a:lstStyle/>
          <a:p>
            <a:r>
              <a:rPr lang="en-US" sz="1400" baseline="0" dirty="0" smtClean="0">
                <a:solidFill>
                  <a:schemeClr val="bg1">
                    <a:lumMod val="50000"/>
                  </a:schemeClr>
                </a:solidFill>
              </a:rPr>
              <a:t>Chapter 3 &lt;</a:t>
            </a:r>
            <a:fld id="{D1B2EFE9-D440-4A3B-858C-5FEDF5DD0E10}" type="slidenum">
              <a:rPr lang="en-US" sz="1400" smtClean="0">
                <a:solidFill>
                  <a:schemeClr val="bg1">
                    <a:lumMod val="50000"/>
                  </a:schemeClr>
                </a:solidFill>
              </a:rPr>
              <a:pPr/>
              <a:t>‹#›</a:t>
            </a:fld>
            <a:r>
              <a:rPr lang="en-US" sz="1400" dirty="0" smtClean="0">
                <a:solidFill>
                  <a:schemeClr val="bg1">
                    <a:lumMod val="50000"/>
                  </a:schemeClr>
                </a:solidFill>
              </a:rPr>
              <a:t>&gt; </a:t>
            </a:r>
            <a:endParaRPr lang="en-US" sz="1400" dirty="0">
              <a:solidFill>
                <a:schemeClr val="bg1">
                  <a:lumMod val="50000"/>
                </a:schemeClr>
              </a:solidFill>
            </a:endParaRPr>
          </a:p>
        </p:txBody>
      </p:sp>
    </p:spTree>
    <p:extLst>
      <p:ext uri="{BB962C8B-B14F-4D97-AF65-F5344CB8AC3E}">
        <p14:creationId xmlns="" xmlns:p14="http://schemas.microsoft.com/office/powerpoint/2010/main" val="3758139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p:cNvSpPr/>
          <p:nvPr userDrawn="1"/>
        </p:nvSpPr>
        <p:spPr>
          <a:xfrm>
            <a:off x="914400" y="0"/>
            <a:ext cx="8229600" cy="919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5638800" y="6474023"/>
            <a:ext cx="1981200" cy="307777"/>
          </a:xfrm>
          <a:prstGeom prst="rect">
            <a:avLst/>
          </a:prstGeom>
          <a:noFill/>
        </p:spPr>
        <p:txBody>
          <a:bodyPr wrap="square" rtlCol="0">
            <a:spAutoFit/>
          </a:bodyPr>
          <a:lstStyle/>
          <a:p>
            <a:r>
              <a:rPr lang="en-US" sz="1400" baseline="0" dirty="0" smtClean="0">
                <a:solidFill>
                  <a:schemeClr val="bg1">
                    <a:lumMod val="50000"/>
                  </a:schemeClr>
                </a:solidFill>
              </a:rPr>
              <a:t>Chapter 3 &lt;</a:t>
            </a:r>
            <a:fld id="{D1B2EFE9-D440-4A3B-858C-5FEDF5DD0E10}" type="slidenum">
              <a:rPr lang="en-US" sz="1400" smtClean="0">
                <a:solidFill>
                  <a:schemeClr val="bg1">
                    <a:lumMod val="50000"/>
                  </a:schemeClr>
                </a:solidFill>
              </a:rPr>
              <a:pPr/>
              <a:t>‹#›</a:t>
            </a:fld>
            <a:r>
              <a:rPr lang="en-US" sz="1400" dirty="0" smtClean="0">
                <a:solidFill>
                  <a:schemeClr val="bg1">
                    <a:lumMod val="50000"/>
                  </a:schemeClr>
                </a:solidFill>
              </a:rPr>
              <a:t>&gt; </a:t>
            </a:r>
            <a:endParaRPr lang="en-US" sz="1400" dirty="0">
              <a:solidFill>
                <a:schemeClr val="bg1">
                  <a:lumMod val="50000"/>
                </a:schemeClr>
              </a:solidFill>
            </a:endParaRPr>
          </a:p>
        </p:txBody>
      </p:sp>
      <p:sp>
        <p:nvSpPr>
          <p:cNvPr id="5" name="Rectangle 4"/>
          <p:cNvSpPr/>
          <p:nvPr userDrawn="1"/>
        </p:nvSpPr>
        <p:spPr>
          <a:xfrm rot="16200000">
            <a:off x="-2806017" y="2878393"/>
            <a:ext cx="6258380" cy="738664"/>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200" b="1" i="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Sequential Logic Design</a:t>
            </a:r>
            <a:endParaRPr lang="en-US" sz="4200" b="1" i="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 xmlns:p14="http://schemas.microsoft.com/office/powerpoint/2010/main" val="2044308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219200"/>
            <a:ext cx="7772400" cy="4953000"/>
          </a:xfrm>
        </p:spPr>
        <p:txBody>
          <a:bodyPr/>
          <a:lstStyle/>
          <a:p>
            <a:pPr lvl="0"/>
            <a:endParaRPr lang="en-US" noProof="0" smtClean="0"/>
          </a:p>
        </p:txBody>
      </p:sp>
      <p:sp>
        <p:nvSpPr>
          <p:cNvPr id="4" name="Footer Placeholder 3"/>
          <p:cNvSpPr>
            <a:spLocks noGrp="1"/>
          </p:cNvSpPr>
          <p:nvPr>
            <p:ph type="ftr" sz="quarter" idx="10"/>
          </p:nvPr>
        </p:nvSpPr>
        <p:spPr/>
        <p:txBody>
          <a:bodyPr/>
          <a:lstStyle>
            <a:lvl1pPr>
              <a:defRPr smtClean="0"/>
            </a:lvl1pPr>
          </a:lstStyle>
          <a:p>
            <a:pPr>
              <a:defRPr/>
            </a:pPr>
            <a:r>
              <a:rPr lang="en-US" smtClean="0"/>
              <a:t>Copyright © 2012  Elsevier</a:t>
            </a:r>
            <a:endParaRPr lang="en-GB"/>
          </a:p>
        </p:txBody>
      </p:sp>
      <p:sp>
        <p:nvSpPr>
          <p:cNvPr id="5" name="Slide Number Placeholder 4"/>
          <p:cNvSpPr>
            <a:spLocks noGrp="1"/>
          </p:cNvSpPr>
          <p:nvPr>
            <p:ph type="sldNum" sz="quarter" idx="11"/>
          </p:nvPr>
        </p:nvSpPr>
        <p:spPr/>
        <p:txBody>
          <a:bodyPr/>
          <a:lstStyle>
            <a:lvl1pPr>
              <a:defRPr smtClean="0"/>
            </a:lvl1pPr>
          </a:lstStyle>
          <a:p>
            <a:pPr>
              <a:defRPr/>
            </a:pPr>
            <a:r>
              <a:rPr lang="en-US"/>
              <a:t>1-&lt;</a:t>
            </a:r>
            <a:fld id="{68946159-E475-47D9-8550-A9F0B445C791}" type="slidenum">
              <a:rPr lang="en-US"/>
              <a:pPr>
                <a:defRPr/>
              </a:pPr>
              <a:t>‹#›</a:t>
            </a:fld>
            <a:r>
              <a:rPr lang="en-US"/>
              <a:t>&gt;</a:t>
            </a:r>
          </a:p>
          <a:p>
            <a:pPr>
              <a:defRPr/>
            </a:pPr>
            <a:endParaRPr lang="en-GB"/>
          </a:p>
        </p:txBody>
      </p:sp>
    </p:spTree>
    <p:extLst>
      <p:ext uri="{BB962C8B-B14F-4D97-AF65-F5344CB8AC3E}">
        <p14:creationId xmlns="" xmlns:p14="http://schemas.microsoft.com/office/powerpoint/2010/main" val="15133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a:t>Copyright © 2007 Elsevier</a:t>
            </a:r>
            <a:endParaRPr lang="en-GB"/>
          </a:p>
        </p:txBody>
      </p:sp>
      <p:sp>
        <p:nvSpPr>
          <p:cNvPr id="5" name="Slide Number Placeholder 4"/>
          <p:cNvSpPr>
            <a:spLocks noGrp="1"/>
          </p:cNvSpPr>
          <p:nvPr>
            <p:ph type="sldNum" sz="quarter" idx="11"/>
          </p:nvPr>
        </p:nvSpPr>
        <p:spPr/>
        <p:txBody>
          <a:bodyPr/>
          <a:lstStyle>
            <a:lvl1pPr>
              <a:defRPr/>
            </a:lvl1pPr>
          </a:lstStyle>
          <a:p>
            <a:r>
              <a:rPr lang="en-US"/>
              <a:t>2-&lt;</a:t>
            </a:r>
            <a:fld id="{56772E6B-5AA2-4C5F-A7F8-95F9D4354597}" type="slidenum">
              <a:rPr lang="en-US"/>
              <a:pPr/>
              <a:t>‹#›</a:t>
            </a:fld>
            <a:r>
              <a:rPr lang="en-US"/>
              <a:t>&gt;</a:t>
            </a:r>
          </a:p>
          <a:p>
            <a:endParaRPr lang="en-GB"/>
          </a:p>
        </p:txBody>
      </p:sp>
    </p:spTree>
    <p:extLst>
      <p:ext uri="{BB962C8B-B14F-4D97-AF65-F5344CB8AC3E}">
        <p14:creationId xmlns="" xmlns:p14="http://schemas.microsoft.com/office/powerpoint/2010/main" val="2926823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77800" y="6248400"/>
            <a:ext cx="2895600" cy="457200"/>
          </a:xfrm>
        </p:spPr>
        <p:txBody>
          <a:bodyPr/>
          <a:lstStyle>
            <a:lvl1pPr>
              <a:defRPr/>
            </a:lvl1pPr>
          </a:lstStyle>
          <a:p>
            <a:r>
              <a:rPr lang="en-US"/>
              <a:t>Copyright © 2007 Elsevier</a:t>
            </a:r>
            <a:endParaRPr lang="en-GB"/>
          </a:p>
        </p:txBody>
      </p:sp>
      <p:sp>
        <p:nvSpPr>
          <p:cNvPr id="6" name="Slide Number Placeholder 5"/>
          <p:cNvSpPr>
            <a:spLocks noGrp="1"/>
          </p:cNvSpPr>
          <p:nvPr>
            <p:ph type="sldNum" sz="quarter" idx="11"/>
          </p:nvPr>
        </p:nvSpPr>
        <p:spPr>
          <a:xfrm>
            <a:off x="6096000" y="6248400"/>
            <a:ext cx="1905000" cy="457200"/>
          </a:xfrm>
        </p:spPr>
        <p:txBody>
          <a:bodyPr/>
          <a:lstStyle>
            <a:lvl1pPr>
              <a:defRPr/>
            </a:lvl1pPr>
          </a:lstStyle>
          <a:p>
            <a:r>
              <a:rPr lang="en-US"/>
              <a:t>2-&lt;</a:t>
            </a:r>
            <a:fld id="{3D7F715D-3209-482A-ABCD-4F9C0036FCD6}" type="slidenum">
              <a:rPr lang="en-US"/>
              <a:pPr/>
              <a:t>‹#›</a:t>
            </a:fld>
            <a:r>
              <a:rPr lang="en-US"/>
              <a:t>&gt;</a:t>
            </a:r>
          </a:p>
          <a:p>
            <a:endParaRPr lang="en-GB"/>
          </a:p>
        </p:txBody>
      </p:sp>
    </p:spTree>
    <p:extLst>
      <p:ext uri="{BB962C8B-B14F-4D97-AF65-F5344CB8AC3E}">
        <p14:creationId xmlns="" xmlns:p14="http://schemas.microsoft.com/office/powerpoint/2010/main" val="513991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177800" y="6248400"/>
            <a:ext cx="2895600" cy="457200"/>
          </a:xfrm>
        </p:spPr>
        <p:txBody>
          <a:bodyPr/>
          <a:lstStyle>
            <a:lvl1pPr>
              <a:defRPr/>
            </a:lvl1pPr>
          </a:lstStyle>
          <a:p>
            <a:r>
              <a:rPr lang="en-US"/>
              <a:t>Copyright © 2007 Elsevier</a:t>
            </a:r>
            <a:endParaRPr lang="en-GB"/>
          </a:p>
        </p:txBody>
      </p:sp>
      <p:sp>
        <p:nvSpPr>
          <p:cNvPr id="7" name="Slide Number Placeholder 6"/>
          <p:cNvSpPr>
            <a:spLocks noGrp="1"/>
          </p:cNvSpPr>
          <p:nvPr>
            <p:ph type="sldNum" sz="quarter" idx="11"/>
          </p:nvPr>
        </p:nvSpPr>
        <p:spPr>
          <a:xfrm>
            <a:off x="6096000" y="6248400"/>
            <a:ext cx="1905000" cy="457200"/>
          </a:xfrm>
        </p:spPr>
        <p:txBody>
          <a:bodyPr/>
          <a:lstStyle>
            <a:lvl1pPr>
              <a:defRPr/>
            </a:lvl1pPr>
          </a:lstStyle>
          <a:p>
            <a:r>
              <a:rPr lang="en-US"/>
              <a:t>2-&lt;</a:t>
            </a:r>
            <a:fld id="{DD0BCF35-A1C1-47C4-BF2B-8B9B8D4EBCAE}" type="slidenum">
              <a:rPr lang="en-US"/>
              <a:pPr/>
              <a:t>‹#›</a:t>
            </a:fld>
            <a:r>
              <a:rPr lang="en-US"/>
              <a:t>&gt;</a:t>
            </a:r>
          </a:p>
          <a:p>
            <a:endParaRPr lang="en-GB"/>
          </a:p>
        </p:txBody>
      </p:sp>
    </p:spTree>
    <p:extLst>
      <p:ext uri="{BB962C8B-B14F-4D97-AF65-F5344CB8AC3E}">
        <p14:creationId xmlns="" xmlns:p14="http://schemas.microsoft.com/office/powerpoint/2010/main" val="730244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a:t>Copyright © 2007 Elsevier</a:t>
            </a:r>
            <a:endParaRPr lang="en-GB"/>
          </a:p>
        </p:txBody>
      </p:sp>
      <p:sp>
        <p:nvSpPr>
          <p:cNvPr id="6" name="Slide Number Placeholder 5"/>
          <p:cNvSpPr>
            <a:spLocks noGrp="1"/>
          </p:cNvSpPr>
          <p:nvPr>
            <p:ph type="sldNum" sz="quarter" idx="11"/>
          </p:nvPr>
        </p:nvSpPr>
        <p:spPr/>
        <p:txBody>
          <a:bodyPr/>
          <a:lstStyle>
            <a:lvl1pPr>
              <a:defRPr/>
            </a:lvl1pPr>
          </a:lstStyle>
          <a:p>
            <a:r>
              <a:rPr lang="en-US"/>
              <a:t>2-&lt;</a:t>
            </a:r>
            <a:fld id="{C0FBBB96-A630-4B05-BA47-6FDCC80A2530}" type="slidenum">
              <a:rPr lang="en-US"/>
              <a:pPr/>
              <a:t>‹#›</a:t>
            </a:fld>
            <a:r>
              <a:rPr lang="en-US"/>
              <a:t>&gt;</a:t>
            </a:r>
          </a:p>
          <a:p>
            <a:endParaRPr lang="en-GB"/>
          </a:p>
        </p:txBody>
      </p:sp>
    </p:spTree>
    <p:extLst>
      <p:ext uri="{BB962C8B-B14F-4D97-AF65-F5344CB8AC3E}">
        <p14:creationId xmlns="" xmlns:p14="http://schemas.microsoft.com/office/powerpoint/2010/main" val="3234668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177800" y="6248400"/>
            <a:ext cx="2895600" cy="457200"/>
          </a:xfrm>
        </p:spPr>
        <p:txBody>
          <a:bodyPr/>
          <a:lstStyle>
            <a:lvl1pPr>
              <a:defRPr/>
            </a:lvl1pPr>
          </a:lstStyle>
          <a:p>
            <a:r>
              <a:rPr lang="en-US"/>
              <a:t>Copyright © 2007 Elsevier</a:t>
            </a:r>
            <a:endParaRPr lang="en-GB"/>
          </a:p>
        </p:txBody>
      </p:sp>
      <p:sp>
        <p:nvSpPr>
          <p:cNvPr id="7" name="Slide Number Placeholder 6"/>
          <p:cNvSpPr>
            <a:spLocks noGrp="1"/>
          </p:cNvSpPr>
          <p:nvPr>
            <p:ph type="sldNum" sz="quarter" idx="11"/>
          </p:nvPr>
        </p:nvSpPr>
        <p:spPr>
          <a:xfrm>
            <a:off x="6096000" y="6248400"/>
            <a:ext cx="1905000" cy="457200"/>
          </a:xfrm>
        </p:spPr>
        <p:txBody>
          <a:bodyPr/>
          <a:lstStyle>
            <a:lvl1pPr>
              <a:defRPr/>
            </a:lvl1pPr>
          </a:lstStyle>
          <a:p>
            <a:r>
              <a:rPr lang="en-US"/>
              <a:t>2-&lt;</a:t>
            </a:r>
            <a:fld id="{B8D13B05-696B-43F3-A133-03DEFFF24850}" type="slidenum">
              <a:rPr lang="en-US"/>
              <a:pPr/>
              <a:t>‹#›</a:t>
            </a:fld>
            <a:r>
              <a:rPr lang="en-US"/>
              <a:t>&gt;</a:t>
            </a:r>
          </a:p>
          <a:p>
            <a:endParaRPr lang="en-GB"/>
          </a:p>
        </p:txBody>
      </p:sp>
    </p:spTree>
    <p:extLst>
      <p:ext uri="{BB962C8B-B14F-4D97-AF65-F5344CB8AC3E}">
        <p14:creationId xmlns="" xmlns:p14="http://schemas.microsoft.com/office/powerpoint/2010/main" val="2730700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01600" y="101600"/>
            <a:ext cx="7772400" cy="889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a:xfrm>
            <a:off x="177800" y="6248400"/>
            <a:ext cx="2895600" cy="457200"/>
          </a:xfrm>
        </p:spPr>
        <p:txBody>
          <a:bodyPr/>
          <a:lstStyle>
            <a:lvl1pPr>
              <a:defRPr/>
            </a:lvl1pPr>
          </a:lstStyle>
          <a:p>
            <a:r>
              <a:rPr lang="en-US"/>
              <a:t>Copyright © 2007 Elsevier</a:t>
            </a:r>
            <a:endParaRPr lang="en-GB"/>
          </a:p>
        </p:txBody>
      </p:sp>
      <p:sp>
        <p:nvSpPr>
          <p:cNvPr id="8" name="Slide Number Placeholder 7"/>
          <p:cNvSpPr>
            <a:spLocks noGrp="1"/>
          </p:cNvSpPr>
          <p:nvPr>
            <p:ph type="sldNum" sz="quarter" idx="11"/>
          </p:nvPr>
        </p:nvSpPr>
        <p:spPr>
          <a:xfrm>
            <a:off x="6096000" y="6248400"/>
            <a:ext cx="1905000" cy="457200"/>
          </a:xfrm>
        </p:spPr>
        <p:txBody>
          <a:bodyPr/>
          <a:lstStyle>
            <a:lvl1pPr>
              <a:defRPr/>
            </a:lvl1pPr>
          </a:lstStyle>
          <a:p>
            <a:r>
              <a:rPr lang="en-US"/>
              <a:t>2-&lt;</a:t>
            </a:r>
            <a:fld id="{ABE97F21-FF4B-4B80-811E-C7802C99A8A5}" type="slidenum">
              <a:rPr lang="en-US"/>
              <a:pPr/>
              <a:t>‹#›</a:t>
            </a:fld>
            <a:r>
              <a:rPr lang="en-US"/>
              <a:t>&gt;</a:t>
            </a:r>
          </a:p>
          <a:p>
            <a:endParaRPr lang="en-GB"/>
          </a:p>
        </p:txBody>
      </p:sp>
    </p:spTree>
    <p:extLst>
      <p:ext uri="{BB962C8B-B14F-4D97-AF65-F5344CB8AC3E}">
        <p14:creationId xmlns="" xmlns:p14="http://schemas.microsoft.com/office/powerpoint/2010/main" val="2747518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746080-453C-4BEF-9A1F-F094B996EB79}" type="datetimeFigureOut">
              <a:rPr lang="en-US" smtClean="0"/>
              <a:pPr/>
              <a:t>1/21/2014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2EFE9-D440-4A3B-858C-5FEDF5DD0E10}" type="slidenum">
              <a:rPr lang="en-US" smtClean="0"/>
              <a:pPr/>
              <a:t>‹#›</a:t>
            </a:fld>
            <a:endParaRPr lang="en-US"/>
          </a:p>
        </p:txBody>
      </p:sp>
    </p:spTree>
    <p:extLst>
      <p:ext uri="{BB962C8B-B14F-4D97-AF65-F5344CB8AC3E}">
        <p14:creationId xmlns="" xmlns:p14="http://schemas.microsoft.com/office/powerpoint/2010/main" val="1533500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 id="2147483657" r:id="rId7"/>
    <p:sldLayoutId id="2147483658" r:id="rId8"/>
    <p:sldLayoutId id="2147483659"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oleObject" Target="../embeddings/oleObject1.bin"/><Relationship Id="rId2" Type="http://schemas.openxmlformats.org/officeDocument/2006/relationships/tags" Target="../tags/tag5.xml"/><Relationship Id="rId1" Type="http://schemas.openxmlformats.org/officeDocument/2006/relationships/vmlDrawing" Target="../drawings/vmlDrawing1.v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7.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9.xml"/><Relationship Id="rId7" Type="http://schemas.openxmlformats.org/officeDocument/2006/relationships/tags" Target="../tags/tag13.xml"/><Relationship Id="rId2" Type="http://schemas.openxmlformats.org/officeDocument/2006/relationships/tags" Target="../tags/tag8.xml"/><Relationship Id="rId1" Type="http://schemas.openxmlformats.org/officeDocument/2006/relationships/vmlDrawing" Target="../drawings/vmlDrawing2.vml"/><Relationship Id="rId6" Type="http://schemas.openxmlformats.org/officeDocument/2006/relationships/tags" Target="../tags/tag12.xml"/><Relationship Id="rId11" Type="http://schemas.openxmlformats.org/officeDocument/2006/relationships/oleObject" Target="../embeddings/oleObject3.bin"/><Relationship Id="rId5" Type="http://schemas.openxmlformats.org/officeDocument/2006/relationships/tags" Target="../tags/tag11.xml"/><Relationship Id="rId10" Type="http://schemas.openxmlformats.org/officeDocument/2006/relationships/oleObject" Target="../embeddings/oleObject2.bin"/><Relationship Id="rId4" Type="http://schemas.openxmlformats.org/officeDocument/2006/relationships/tags" Target="../tags/tag10.xml"/><Relationship Id="rId9"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17.xml"/><Relationship Id="rId7" Type="http://schemas.openxmlformats.org/officeDocument/2006/relationships/notesSlide" Target="../notesSlides/notesSlide7.xml"/><Relationship Id="rId2" Type="http://schemas.openxmlformats.org/officeDocument/2006/relationships/tags" Target="../tags/tag16.xml"/><Relationship Id="rId1" Type="http://schemas.openxmlformats.org/officeDocument/2006/relationships/vmlDrawing" Target="../drawings/vmlDrawing4.vml"/><Relationship Id="rId6" Type="http://schemas.openxmlformats.org/officeDocument/2006/relationships/slideLayout" Target="../slideLayouts/slideLayout2.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21.xml"/><Relationship Id="rId7" Type="http://schemas.openxmlformats.org/officeDocument/2006/relationships/oleObject" Target="../embeddings/oleObject7.bin"/><Relationship Id="rId2" Type="http://schemas.openxmlformats.org/officeDocument/2006/relationships/tags" Target="../tags/tag20.xml"/><Relationship Id="rId1" Type="http://schemas.openxmlformats.org/officeDocument/2006/relationships/vmlDrawing" Target="../drawings/vmlDrawing5.v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2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vmlDrawing" Target="../drawings/vmlDrawing6.vml"/><Relationship Id="rId5" Type="http://schemas.openxmlformats.org/officeDocument/2006/relationships/oleObject" Target="../embeddings/oleObject9.bin"/><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oleObject" Target="../embeddings/oleObject10.bin"/><Relationship Id="rId2" Type="http://schemas.openxmlformats.org/officeDocument/2006/relationships/tags" Target="../tags/tag24.xml"/><Relationship Id="rId1" Type="http://schemas.openxmlformats.org/officeDocument/2006/relationships/vmlDrawing" Target="../drawings/vmlDrawing7.vm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tags" Target="../tags/tag2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oleObject" Target="../embeddings/oleObject13.bin"/><Relationship Id="rId2" Type="http://schemas.openxmlformats.org/officeDocument/2006/relationships/tags" Target="../tags/tag27.xml"/><Relationship Id="rId1" Type="http://schemas.openxmlformats.org/officeDocument/2006/relationships/vmlDrawing" Target="../drawings/vmlDrawing8.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vmlDrawing" Target="../drawings/vmlDrawing9.vml"/><Relationship Id="rId6" Type="http://schemas.openxmlformats.org/officeDocument/2006/relationships/oleObject" Target="../embeddings/oleObject14.bin"/><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oleObject" Target="../embeddings/oleObject15.bin"/><Relationship Id="rId2" Type="http://schemas.openxmlformats.org/officeDocument/2006/relationships/tags" Target="../tags/tag30.xml"/><Relationship Id="rId1" Type="http://schemas.openxmlformats.org/officeDocument/2006/relationships/vmlDrawing" Target="../drawings/vmlDrawing10.v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3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vmlDrawing" Target="../drawings/vmlDrawing12.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vmlDrawing" Target="../drawings/vmlDrawing13.vml"/><Relationship Id="rId6" Type="http://schemas.openxmlformats.org/officeDocument/2006/relationships/oleObject" Target="../embeddings/oleObject21.bin"/><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vmlDrawing" Target="../drawings/vmlDrawing14.vml"/><Relationship Id="rId6" Type="http://schemas.openxmlformats.org/officeDocument/2006/relationships/oleObject" Target="../embeddings/oleObject22.bin"/><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vmlDrawing" Target="../drawings/vmlDrawing15.vml"/><Relationship Id="rId6" Type="http://schemas.openxmlformats.org/officeDocument/2006/relationships/oleObject" Target="../embeddings/oleObject23.bin"/><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vmlDrawing" Target="../drawings/vmlDrawing16.vml"/><Relationship Id="rId6" Type="http://schemas.openxmlformats.org/officeDocument/2006/relationships/oleObject" Target="../embeddings/oleObject24.bin"/><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tags" Target="../tags/tag45.xml"/><Relationship Id="rId7" Type="http://schemas.openxmlformats.org/officeDocument/2006/relationships/oleObject" Target="../embeddings/oleObject26.bin"/><Relationship Id="rId2" Type="http://schemas.openxmlformats.org/officeDocument/2006/relationships/tags" Target="../tags/tag44.xml"/><Relationship Id="rId1" Type="http://schemas.openxmlformats.org/officeDocument/2006/relationships/vmlDrawing" Target="../drawings/vmlDrawing17.vml"/><Relationship Id="rId6" Type="http://schemas.openxmlformats.org/officeDocument/2006/relationships/oleObject" Target="../embeddings/oleObject25.bin"/><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vmlDrawing" Target="../drawings/vmlDrawing18.vml"/><Relationship Id="rId6" Type="http://schemas.openxmlformats.org/officeDocument/2006/relationships/oleObject" Target="../embeddings/oleObject28.bin"/><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vmlDrawing" Target="../drawings/vmlDrawing19.vml"/><Relationship Id="rId6" Type="http://schemas.openxmlformats.org/officeDocument/2006/relationships/image" Target="../media/image32.emf"/><Relationship Id="rId5" Type="http://schemas.openxmlformats.org/officeDocument/2006/relationships/oleObject" Target="../embeddings/oleObject29.bin"/><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notesSlide" Target="../notesSlides/notesSlide26.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2.xml"/><Relationship Id="rId5" Type="http://schemas.openxmlformats.org/officeDocument/2006/relationships/tags" Target="../tags/tag57.xml"/><Relationship Id="rId4" Type="http://schemas.openxmlformats.org/officeDocument/2006/relationships/tags" Target="../tags/tag5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tags" Target="../tags/tag60.xml"/><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notesSlide" Target="../notesSlides/notesSlide30.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68.xml"/><Relationship Id="rId4" Type="http://schemas.openxmlformats.org/officeDocument/2006/relationships/image" Target="../media/image33.emf"/></Relationships>
</file>

<file path=ppt/slides/_rels/slide3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30.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vmlDrawing" Target="../drawings/vmlDrawing21.vml"/><Relationship Id="rId6" Type="http://schemas.openxmlformats.org/officeDocument/2006/relationships/oleObject" Target="../embeddings/oleObject32.bin"/><Relationship Id="rId5" Type="http://schemas.openxmlformats.org/officeDocument/2006/relationships/oleObject" Target="../embeddings/oleObject31.bin"/><Relationship Id="rId4"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33.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oleObject" Target="../embeddings/oleObject34.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3.xml"/><Relationship Id="rId1" Type="http://schemas.openxmlformats.org/officeDocument/2006/relationships/vmlDrawing" Target="../drawings/vmlDrawing24.vml"/><Relationship Id="rId5" Type="http://schemas.openxmlformats.org/officeDocument/2006/relationships/oleObject" Target="../embeddings/oleObject35.bin"/><Relationship Id="rId4"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vmlDrawing" Target="../drawings/vmlDrawing25.vml"/><Relationship Id="rId5" Type="http://schemas.openxmlformats.org/officeDocument/2006/relationships/oleObject" Target="../embeddings/oleObject36.bin"/><Relationship Id="rId4"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44.xml.rels><?xml version="1.0" encoding="UTF-8" standalone="yes"?>
<Relationships xmlns="http://schemas.openxmlformats.org/package/2006/relationships"><Relationship Id="rId3" Type="http://schemas.openxmlformats.org/officeDocument/2006/relationships/tags" Target="../tags/tag77.xml"/><Relationship Id="rId7" Type="http://schemas.openxmlformats.org/officeDocument/2006/relationships/oleObject" Target="../embeddings/oleObject37.bin"/><Relationship Id="rId2" Type="http://schemas.openxmlformats.org/officeDocument/2006/relationships/tags" Target="../tags/tag76.xml"/><Relationship Id="rId1" Type="http://schemas.openxmlformats.org/officeDocument/2006/relationships/vmlDrawing" Target="../drawings/vmlDrawing26.vml"/><Relationship Id="rId6" Type="http://schemas.openxmlformats.org/officeDocument/2006/relationships/notesSlide" Target="../notesSlides/notesSlide43.xml"/><Relationship Id="rId5" Type="http://schemas.openxmlformats.org/officeDocument/2006/relationships/slideLayout" Target="../slideLayouts/slideLayout2.xml"/><Relationship Id="rId4" Type="http://schemas.openxmlformats.org/officeDocument/2006/relationships/tags" Target="../tags/tag78.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44.xml"/><Relationship Id="rId3" Type="http://schemas.openxmlformats.org/officeDocument/2006/relationships/tags" Target="../tags/tag80.xml"/><Relationship Id="rId7"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vmlDrawing" Target="../drawings/vmlDrawing27.v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9" Type="http://schemas.openxmlformats.org/officeDocument/2006/relationships/oleObject" Target="../embeddings/oleObject38.bin"/></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85.xml"/><Relationship Id="rId7" Type="http://schemas.openxmlformats.org/officeDocument/2006/relationships/slideLayout" Target="../slideLayouts/slideLayout2.xml"/><Relationship Id="rId2" Type="http://schemas.openxmlformats.org/officeDocument/2006/relationships/tags" Target="../tags/tag84.xml"/><Relationship Id="rId1" Type="http://schemas.openxmlformats.org/officeDocument/2006/relationships/vmlDrawing" Target="../drawings/vmlDrawing28.v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9" Type="http://schemas.openxmlformats.org/officeDocument/2006/relationships/oleObject" Target="../embeddings/oleObject39.bin"/></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90.xml"/><Relationship Id="rId7"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vmlDrawing" Target="../drawings/vmlDrawing29.vml"/><Relationship Id="rId6" Type="http://schemas.openxmlformats.org/officeDocument/2006/relationships/tags" Target="../tags/tag93.xml"/><Relationship Id="rId11" Type="http://schemas.openxmlformats.org/officeDocument/2006/relationships/oleObject" Target="../embeddings/oleObject42.bin"/><Relationship Id="rId5" Type="http://schemas.openxmlformats.org/officeDocument/2006/relationships/tags" Target="../tags/tag92.xml"/><Relationship Id="rId10" Type="http://schemas.openxmlformats.org/officeDocument/2006/relationships/oleObject" Target="../embeddings/oleObject41.bin"/><Relationship Id="rId4" Type="http://schemas.openxmlformats.org/officeDocument/2006/relationships/tags" Target="../tags/tag91.xml"/><Relationship Id="rId9" Type="http://schemas.openxmlformats.org/officeDocument/2006/relationships/oleObject" Target="../embeddings/oleObject40.bin"/></Relationships>
</file>

<file path=ppt/slides/_rels/slide4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oleObject" Target="../embeddings/oleObject45.bin"/><Relationship Id="rId2" Type="http://schemas.openxmlformats.org/officeDocument/2006/relationships/tags" Target="../tags/tag94.xml"/><Relationship Id="rId1" Type="http://schemas.openxmlformats.org/officeDocument/2006/relationships/vmlDrawing" Target="../drawings/vmlDrawing30.vml"/><Relationship Id="rId6" Type="http://schemas.openxmlformats.org/officeDocument/2006/relationships/tags" Target="../tags/tag98.xml"/><Relationship Id="rId11" Type="http://schemas.openxmlformats.org/officeDocument/2006/relationships/oleObject" Target="../embeddings/oleObject44.bin"/><Relationship Id="rId5" Type="http://schemas.openxmlformats.org/officeDocument/2006/relationships/tags" Target="../tags/tag97.xml"/><Relationship Id="rId10" Type="http://schemas.openxmlformats.org/officeDocument/2006/relationships/oleObject" Target="../embeddings/oleObject43.bin"/><Relationship Id="rId4" Type="http://schemas.openxmlformats.org/officeDocument/2006/relationships/tags" Target="../tags/tag96.xml"/><Relationship Id="rId9"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3" Type="http://schemas.openxmlformats.org/officeDocument/2006/relationships/tags" Target="../tags/tag101.xml"/><Relationship Id="rId7" Type="http://schemas.openxmlformats.org/officeDocument/2006/relationships/oleObject" Target="../embeddings/oleObject46.bin"/><Relationship Id="rId2" Type="http://schemas.openxmlformats.org/officeDocument/2006/relationships/tags" Target="../tags/tag100.xml"/><Relationship Id="rId1" Type="http://schemas.openxmlformats.org/officeDocument/2006/relationships/vmlDrawing" Target="../drawings/vmlDrawing31.vml"/><Relationship Id="rId6" Type="http://schemas.openxmlformats.org/officeDocument/2006/relationships/notesSlide" Target="../notesSlides/notesSlide48.xml"/><Relationship Id="rId5" Type="http://schemas.openxmlformats.org/officeDocument/2006/relationships/slideLayout" Target="../slideLayouts/slideLayout2.xml"/><Relationship Id="rId4" Type="http://schemas.openxmlformats.org/officeDocument/2006/relationships/tags" Target="../tags/tag102.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tags" Target="../tags/tag104.xml"/><Relationship Id="rId7" Type="http://schemas.openxmlformats.org/officeDocument/2006/relationships/notesSlide" Target="../notesSlides/notesSlide49.xml"/><Relationship Id="rId2" Type="http://schemas.openxmlformats.org/officeDocument/2006/relationships/tags" Target="../tags/tag103.xml"/><Relationship Id="rId1" Type="http://schemas.openxmlformats.org/officeDocument/2006/relationships/vmlDrawing" Target="../drawings/vmlDrawing32.vml"/><Relationship Id="rId6" Type="http://schemas.openxmlformats.org/officeDocument/2006/relationships/slideLayout" Target="../slideLayouts/slideLayout2.xml"/><Relationship Id="rId5" Type="http://schemas.openxmlformats.org/officeDocument/2006/relationships/tags" Target="../tags/tag106.xml"/><Relationship Id="rId10" Type="http://schemas.openxmlformats.org/officeDocument/2006/relationships/image" Target="../media/image52.wmf"/><Relationship Id="rId4" Type="http://schemas.openxmlformats.org/officeDocument/2006/relationships/tags" Target="../tags/tag105.xml"/><Relationship Id="rId9" Type="http://schemas.openxmlformats.org/officeDocument/2006/relationships/oleObject" Target="../embeddings/oleObject48.bin"/></Relationships>
</file>

<file path=ppt/slides/_rels/slide51.xml.rels><?xml version="1.0" encoding="UTF-8" standalone="yes"?>
<Relationships xmlns="http://schemas.openxmlformats.org/package/2006/relationships"><Relationship Id="rId3" Type="http://schemas.openxmlformats.org/officeDocument/2006/relationships/tags" Target="../tags/tag108.xml"/><Relationship Id="rId7" Type="http://schemas.openxmlformats.org/officeDocument/2006/relationships/oleObject" Target="../embeddings/oleObject49.bin"/><Relationship Id="rId2" Type="http://schemas.openxmlformats.org/officeDocument/2006/relationships/tags" Target="../tags/tag107.xml"/><Relationship Id="rId1" Type="http://schemas.openxmlformats.org/officeDocument/2006/relationships/vmlDrawing" Target="../drawings/vmlDrawing33.vml"/><Relationship Id="rId6" Type="http://schemas.openxmlformats.org/officeDocument/2006/relationships/notesSlide" Target="../notesSlides/notesSlide50.xml"/><Relationship Id="rId5" Type="http://schemas.openxmlformats.org/officeDocument/2006/relationships/slideLayout" Target="../slideLayouts/slideLayout2.xml"/><Relationship Id="rId4" Type="http://schemas.openxmlformats.org/officeDocument/2006/relationships/tags" Target="../tags/tag109.xml"/></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tags" Target="../tags/tag111.xml"/><Relationship Id="rId7" Type="http://schemas.openxmlformats.org/officeDocument/2006/relationships/notesSlide" Target="../notesSlides/notesSlide51.xml"/><Relationship Id="rId2" Type="http://schemas.openxmlformats.org/officeDocument/2006/relationships/tags" Target="../tags/tag110.xml"/><Relationship Id="rId1" Type="http://schemas.openxmlformats.org/officeDocument/2006/relationships/vmlDrawing" Target="../drawings/vmlDrawing34.vml"/><Relationship Id="rId6" Type="http://schemas.openxmlformats.org/officeDocument/2006/relationships/slideLayout" Target="../slideLayouts/slideLayout2.xml"/><Relationship Id="rId5" Type="http://schemas.openxmlformats.org/officeDocument/2006/relationships/tags" Target="../tags/tag113.xml"/><Relationship Id="rId4" Type="http://schemas.openxmlformats.org/officeDocument/2006/relationships/tags" Target="../tags/tag112.xml"/></Relationships>
</file>

<file path=ppt/slides/_rels/slide53.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5" Type="http://schemas.openxmlformats.org/officeDocument/2006/relationships/notesSlide" Target="../notesSlides/notesSlide52.xml"/><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tags" Target="../tags/tag118.xml"/><Relationship Id="rId7" Type="http://schemas.openxmlformats.org/officeDocument/2006/relationships/oleObject" Target="../embeddings/oleObject51.bin"/><Relationship Id="rId2" Type="http://schemas.openxmlformats.org/officeDocument/2006/relationships/tags" Target="../tags/tag117.xml"/><Relationship Id="rId1" Type="http://schemas.openxmlformats.org/officeDocument/2006/relationships/vmlDrawing" Target="../drawings/vmlDrawing35.vml"/><Relationship Id="rId6" Type="http://schemas.openxmlformats.org/officeDocument/2006/relationships/notesSlide" Target="../notesSlides/notesSlide53.xml"/><Relationship Id="rId5" Type="http://schemas.openxmlformats.org/officeDocument/2006/relationships/slideLayout" Target="../slideLayouts/slideLayout2.xml"/><Relationship Id="rId4" Type="http://schemas.openxmlformats.org/officeDocument/2006/relationships/tags" Target="../tags/tag119.xml"/></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tags" Target="../tags/tag121.xml"/><Relationship Id="rId7" Type="http://schemas.openxmlformats.org/officeDocument/2006/relationships/notesSlide" Target="../notesSlides/notesSlide54.xml"/><Relationship Id="rId2" Type="http://schemas.openxmlformats.org/officeDocument/2006/relationships/tags" Target="../tags/tag120.xml"/><Relationship Id="rId1" Type="http://schemas.openxmlformats.org/officeDocument/2006/relationships/vmlDrawing" Target="../drawings/vmlDrawing36.vml"/><Relationship Id="rId6" Type="http://schemas.openxmlformats.org/officeDocument/2006/relationships/slideLayout" Target="../slideLayouts/slideLayout2.xml"/><Relationship Id="rId5" Type="http://schemas.openxmlformats.org/officeDocument/2006/relationships/tags" Target="../tags/tag123.xml"/><Relationship Id="rId4" Type="http://schemas.openxmlformats.org/officeDocument/2006/relationships/tags" Target="../tags/tag122.xml"/></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53.bin"/><Relationship Id="rId3" Type="http://schemas.openxmlformats.org/officeDocument/2006/relationships/tags" Target="../tags/tag125.xml"/><Relationship Id="rId7" Type="http://schemas.openxmlformats.org/officeDocument/2006/relationships/notesSlide" Target="../notesSlides/notesSlide55.xml"/><Relationship Id="rId2" Type="http://schemas.openxmlformats.org/officeDocument/2006/relationships/tags" Target="../tags/tag124.xml"/><Relationship Id="rId1" Type="http://schemas.openxmlformats.org/officeDocument/2006/relationships/vmlDrawing" Target="../drawings/vmlDrawing37.vml"/><Relationship Id="rId6" Type="http://schemas.openxmlformats.org/officeDocument/2006/relationships/slideLayout" Target="../slideLayouts/slideLayout2.xml"/><Relationship Id="rId5" Type="http://schemas.openxmlformats.org/officeDocument/2006/relationships/tags" Target="../tags/tag127.xml"/><Relationship Id="rId4" Type="http://schemas.openxmlformats.org/officeDocument/2006/relationships/tags" Target="../tags/tag126.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130.xml"/><Relationship Id="rId7" Type="http://schemas.openxmlformats.org/officeDocument/2006/relationships/slideLayout" Target="../slideLayouts/slideLayout2.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s>
</file>

<file path=ppt/slides/_rels/slide58.xml.rels><?xml version="1.0" encoding="UTF-8" standalone="yes"?>
<Relationships xmlns="http://schemas.openxmlformats.org/package/2006/relationships"><Relationship Id="rId3" Type="http://schemas.openxmlformats.org/officeDocument/2006/relationships/tags" Target="../tags/tag135.xml"/><Relationship Id="rId7" Type="http://schemas.openxmlformats.org/officeDocument/2006/relationships/oleObject" Target="../embeddings/oleObject54.bin"/><Relationship Id="rId2" Type="http://schemas.openxmlformats.org/officeDocument/2006/relationships/tags" Target="../tags/tag134.xml"/><Relationship Id="rId1" Type="http://schemas.openxmlformats.org/officeDocument/2006/relationships/vmlDrawing" Target="../drawings/vmlDrawing38.vml"/><Relationship Id="rId6" Type="http://schemas.openxmlformats.org/officeDocument/2006/relationships/notesSlide" Target="../notesSlides/notesSlide57.xml"/><Relationship Id="rId5" Type="http://schemas.openxmlformats.org/officeDocument/2006/relationships/slideLayout" Target="../slideLayouts/slideLayout2.xml"/><Relationship Id="rId4" Type="http://schemas.openxmlformats.org/officeDocument/2006/relationships/tags" Target="../tags/tag136.xml"/></Relationships>
</file>

<file path=ppt/slides/_rels/slide59.xml.rels><?xml version="1.0" encoding="UTF-8" standalone="yes"?>
<Relationships xmlns="http://schemas.openxmlformats.org/package/2006/relationships"><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notesSlide" Target="../notesSlides/notesSlide58.xml"/><Relationship Id="rId5" Type="http://schemas.openxmlformats.org/officeDocument/2006/relationships/slideLayout" Target="../slideLayouts/slideLayout2.xml"/><Relationship Id="rId4" Type="http://schemas.openxmlformats.org/officeDocument/2006/relationships/tags" Target="../tags/tag140.xml"/></Relationships>
</file>

<file path=ppt/slides/_rels/slide60.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notesSlide" Target="../notesSlides/notesSlide59.xml"/><Relationship Id="rId5" Type="http://schemas.openxmlformats.org/officeDocument/2006/relationships/slideLayout" Target="../slideLayouts/slideLayout2.xml"/><Relationship Id="rId4" Type="http://schemas.openxmlformats.org/officeDocument/2006/relationships/tags" Target="../tags/tag144.xml"/></Relationships>
</file>

<file path=ppt/slides/_rels/slide61.xml.rels><?xml version="1.0" encoding="UTF-8" standalone="yes"?>
<Relationships xmlns="http://schemas.openxmlformats.org/package/2006/relationships"><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notesSlide" Target="../notesSlides/notesSlide60.xml"/><Relationship Id="rId5" Type="http://schemas.openxmlformats.org/officeDocument/2006/relationships/slideLayout" Target="../slideLayouts/slideLayout2.xml"/><Relationship Id="rId4" Type="http://schemas.openxmlformats.org/officeDocument/2006/relationships/tags" Target="../tags/tag148.xml"/></Relationships>
</file>

<file path=ppt/slides/_rels/slide62.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notesSlide" Target="../notesSlides/notesSlide61.xml"/><Relationship Id="rId5" Type="http://schemas.openxmlformats.org/officeDocument/2006/relationships/slideLayout" Target="../slideLayouts/slideLayout2.xml"/><Relationship Id="rId4" Type="http://schemas.openxmlformats.org/officeDocument/2006/relationships/tags" Target="../tags/tag152.xml"/></Relationships>
</file>

<file path=ppt/slides/_rels/slide63.xml.rels><?xml version="1.0" encoding="UTF-8" standalone="yes"?>
<Relationships xmlns="http://schemas.openxmlformats.org/package/2006/relationships"><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notesSlide" Target="../notesSlides/notesSlide62.xml"/><Relationship Id="rId5" Type="http://schemas.openxmlformats.org/officeDocument/2006/relationships/slideLayout" Target="../slideLayouts/slideLayout2.xml"/><Relationship Id="rId4" Type="http://schemas.openxmlformats.org/officeDocument/2006/relationships/tags" Target="../tags/tag156.xml"/></Relationships>
</file>

<file path=ppt/slides/_rels/slide64.xml.rels><?xml version="1.0" encoding="UTF-8" standalone="yes"?>
<Relationships xmlns="http://schemas.openxmlformats.org/package/2006/relationships"><Relationship Id="rId8" Type="http://schemas.openxmlformats.org/officeDocument/2006/relationships/oleObject" Target="../embeddings/oleObject55.bin"/><Relationship Id="rId3" Type="http://schemas.openxmlformats.org/officeDocument/2006/relationships/tags" Target="../tags/tag158.xml"/><Relationship Id="rId7" Type="http://schemas.openxmlformats.org/officeDocument/2006/relationships/notesSlide" Target="../notesSlides/notesSlide63.xml"/><Relationship Id="rId2" Type="http://schemas.openxmlformats.org/officeDocument/2006/relationships/tags" Target="../tags/tag157.xml"/><Relationship Id="rId1" Type="http://schemas.openxmlformats.org/officeDocument/2006/relationships/vmlDrawing" Target="../drawings/vmlDrawing39.vml"/><Relationship Id="rId6" Type="http://schemas.openxmlformats.org/officeDocument/2006/relationships/slideLayout" Target="../slideLayouts/slideLayout2.xml"/><Relationship Id="rId5" Type="http://schemas.openxmlformats.org/officeDocument/2006/relationships/tags" Target="../tags/tag160.xml"/><Relationship Id="rId4" Type="http://schemas.openxmlformats.org/officeDocument/2006/relationships/tags" Target="../tags/tag159.xml"/></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56.bin"/><Relationship Id="rId3" Type="http://schemas.openxmlformats.org/officeDocument/2006/relationships/tags" Target="../tags/tag162.xml"/><Relationship Id="rId7" Type="http://schemas.openxmlformats.org/officeDocument/2006/relationships/notesSlide" Target="../notesSlides/notesSlide64.xml"/><Relationship Id="rId2" Type="http://schemas.openxmlformats.org/officeDocument/2006/relationships/tags" Target="../tags/tag161.xml"/><Relationship Id="rId1" Type="http://schemas.openxmlformats.org/officeDocument/2006/relationships/vmlDrawing" Target="../drawings/vmlDrawing40.vml"/><Relationship Id="rId6" Type="http://schemas.openxmlformats.org/officeDocument/2006/relationships/slideLayout" Target="../slideLayouts/slideLayout2.xml"/><Relationship Id="rId5" Type="http://schemas.openxmlformats.org/officeDocument/2006/relationships/tags" Target="../tags/tag164.xml"/><Relationship Id="rId4" Type="http://schemas.openxmlformats.org/officeDocument/2006/relationships/tags" Target="../tags/tag1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2286000"/>
            <a:ext cx="7543800" cy="492443"/>
          </a:xfrm>
          <a:prstGeom prst="rect">
            <a:avLst/>
          </a:prstGeom>
          <a:noFill/>
        </p:spPr>
        <p:txBody>
          <a:bodyPr wrap="square" rtlCol="0">
            <a:spAutoFit/>
          </a:bodyPr>
          <a:lstStyle/>
          <a:p>
            <a:r>
              <a:rPr lang="en-US" sz="2600" b="1" i="1" dirty="0" smtClean="0"/>
              <a:t>Digital Design and Computer Architecture</a:t>
            </a:r>
            <a:r>
              <a:rPr lang="en-US" sz="2600" b="1" dirty="0" smtClean="0"/>
              <a:t>, 2</a:t>
            </a:r>
            <a:r>
              <a:rPr lang="en-US" sz="2600" b="1" baseline="30000" dirty="0" smtClean="0"/>
              <a:t>nd</a:t>
            </a:r>
            <a:r>
              <a:rPr lang="en-US" sz="2600" b="1" dirty="0" smtClean="0"/>
              <a:t> Edition</a:t>
            </a:r>
            <a:endParaRPr lang="en-US" sz="2600" b="1" dirty="0"/>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Chapter 3</a:t>
            </a:r>
            <a:endParaRPr lang="en-US" sz="4400" dirty="0">
              <a:solidFill>
                <a:schemeClr val="bg1"/>
              </a:solidFill>
              <a:latin typeface="+mj-lt"/>
            </a:endParaRPr>
          </a:p>
        </p:txBody>
      </p:sp>
      <p:cxnSp>
        <p:nvCxnSpPr>
          <p:cNvPr id="9" name="Straight Connector 8"/>
          <p:cNvCxnSpPr/>
          <p:nvPr/>
        </p:nvCxnSpPr>
        <p:spPr>
          <a:xfrm>
            <a:off x="990600" y="2778443"/>
            <a:ext cx="7696200" cy="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91000" y="2769513"/>
            <a:ext cx="4724400" cy="430887"/>
          </a:xfrm>
          <a:prstGeom prst="rect">
            <a:avLst/>
          </a:prstGeom>
          <a:noFill/>
        </p:spPr>
        <p:txBody>
          <a:bodyPr wrap="square" rtlCol="0">
            <a:spAutoFit/>
          </a:bodyPr>
          <a:lstStyle/>
          <a:p>
            <a:r>
              <a:rPr lang="en-US" sz="2200" dirty="0" smtClean="0"/>
              <a:t>David Money Harris and Sarah L. Harris</a:t>
            </a:r>
            <a:endParaRPr lang="en-US" sz="2200" dirty="0"/>
          </a:p>
        </p:txBody>
      </p:sp>
      <p:sp>
        <p:nvSpPr>
          <p:cNvPr id="6" name="TextBox 5"/>
          <p:cNvSpPr txBox="1"/>
          <p:nvPr/>
        </p:nvSpPr>
        <p:spPr>
          <a:xfrm>
            <a:off x="3124200" y="4419600"/>
            <a:ext cx="2346476" cy="646331"/>
          </a:xfrm>
          <a:prstGeom prst="rect">
            <a:avLst/>
          </a:prstGeom>
          <a:noFill/>
        </p:spPr>
        <p:txBody>
          <a:bodyPr wrap="none" rtlCol="0">
            <a:spAutoFit/>
          </a:bodyPr>
          <a:lstStyle/>
          <a:p>
            <a:r>
              <a:rPr lang="en-US" b="1" dirty="0" smtClean="0">
                <a:solidFill>
                  <a:srgbClr val="FF0000"/>
                </a:solidFill>
              </a:rPr>
              <a:t>Edited by J Dean Brock</a:t>
            </a:r>
          </a:p>
          <a:p>
            <a:r>
              <a:rPr lang="en-US" b="1" dirty="0" smtClean="0">
                <a:solidFill>
                  <a:srgbClr val="FF0000"/>
                </a:solidFill>
              </a:rPr>
              <a:t>For CSCI 320</a:t>
            </a:r>
          </a:p>
        </p:txBody>
      </p:sp>
    </p:spTree>
    <p:extLst>
      <p:ext uri="{BB962C8B-B14F-4D97-AF65-F5344CB8AC3E}">
        <p14:creationId xmlns="" xmlns:p14="http://schemas.microsoft.com/office/powerpoint/2010/main" val="534681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Chapter 3 :: Topics</a:t>
            </a:r>
            <a:endParaRPr lang="en-US" sz="4400" dirty="0">
              <a:solidFill>
                <a:schemeClr val="bg1"/>
              </a:solidFill>
              <a:latin typeface="+mj-lt"/>
            </a:endParaRPr>
          </a:p>
        </p:txBody>
      </p:sp>
      <p:sp>
        <p:nvSpPr>
          <p:cNvPr id="8" name="Rectangle 3"/>
          <p:cNvSpPr txBox="1">
            <a:spLocks noChangeArrowheads="1"/>
          </p:cNvSpPr>
          <p:nvPr>
            <p:custDataLst>
              <p:tags r:id="rId1"/>
            </p:custDataLst>
          </p:nvPr>
        </p:nvSpPr>
        <p:spPr>
          <a:xfrm>
            <a:off x="914400" y="1219200"/>
            <a:ext cx="5638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Introduction</a:t>
            </a:r>
          </a:p>
          <a:p>
            <a:r>
              <a:rPr lang="en-US" b="1" dirty="0" smtClean="0"/>
              <a:t>Latches and Flip-Flops</a:t>
            </a:r>
          </a:p>
          <a:p>
            <a:r>
              <a:rPr lang="en-US" b="1" smtClean="0"/>
              <a:t>Synchronous Logic Design</a:t>
            </a:r>
          </a:p>
          <a:p>
            <a:r>
              <a:rPr lang="en-US" b="1" dirty="0" smtClean="0"/>
              <a:t>Finite State Machines</a:t>
            </a:r>
          </a:p>
          <a:p>
            <a:r>
              <a:rPr lang="en-US" b="1" dirty="0" smtClean="0"/>
              <a:t>Timing of Sequential Logic</a:t>
            </a:r>
          </a:p>
          <a:p>
            <a:r>
              <a:rPr lang="en-US" b="1" dirty="0" smtClean="0"/>
              <a:t>Parallelism</a:t>
            </a:r>
            <a:endParaRPr lang="en-GB" b="1" dirty="0"/>
          </a:p>
        </p:txBody>
      </p:sp>
      <p:pic>
        <p:nvPicPr>
          <p:cNvPr id="4" name="Picture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878491" y="1143000"/>
            <a:ext cx="1732109" cy="4724400"/>
          </a:xfrm>
          <a:prstGeom prst="rect">
            <a:avLst/>
          </a:prstGeom>
        </p:spPr>
      </p:pic>
    </p:spTree>
    <p:extLst>
      <p:ext uri="{BB962C8B-B14F-4D97-AF65-F5344CB8AC3E}">
        <p14:creationId xmlns="" xmlns:p14="http://schemas.microsoft.com/office/powerpoint/2010/main" val="4209819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683" name="Rectangle 3"/>
          <p:cNvSpPr>
            <a:spLocks noGrp="1" noChangeArrowheads="1"/>
          </p:cNvSpPr>
          <p:nvPr>
            <p:ph type="body" idx="4294967295"/>
            <p:custDataLst>
              <p:tags r:id="rId1"/>
            </p:custDataLst>
          </p:nvPr>
        </p:nvSpPr>
        <p:spPr>
          <a:xfrm>
            <a:off x="914400" y="1295400"/>
            <a:ext cx="8229600" cy="4525963"/>
          </a:xfrm>
        </p:spPr>
        <p:txBody>
          <a:bodyPr/>
          <a:lstStyle/>
          <a:p>
            <a:r>
              <a:rPr lang="en-US" dirty="0"/>
              <a:t>Outputs of sequential logic depend on current </a:t>
            </a:r>
            <a:r>
              <a:rPr lang="en-US" i="1" dirty="0"/>
              <a:t>and</a:t>
            </a:r>
            <a:r>
              <a:rPr lang="en-US" dirty="0"/>
              <a:t> prior input values – it has </a:t>
            </a:r>
            <a:r>
              <a:rPr lang="en-US" b="1" i="1" dirty="0"/>
              <a:t>memory</a:t>
            </a:r>
            <a:r>
              <a:rPr lang="en-US" dirty="0"/>
              <a:t>.</a:t>
            </a:r>
          </a:p>
          <a:p>
            <a:r>
              <a:rPr lang="en-US" dirty="0"/>
              <a:t>Some definitions:</a:t>
            </a:r>
          </a:p>
          <a:p>
            <a:pPr lvl="1"/>
            <a:r>
              <a:rPr lang="en-US" b="1" dirty="0">
                <a:solidFill>
                  <a:schemeClr val="accent1"/>
                </a:solidFill>
              </a:rPr>
              <a:t>State: </a:t>
            </a:r>
            <a:r>
              <a:rPr lang="en-US" dirty="0"/>
              <a:t>all the information about a circuit necessary to explain its future behavior</a:t>
            </a:r>
          </a:p>
          <a:p>
            <a:pPr lvl="1"/>
            <a:r>
              <a:rPr lang="en-US" b="1" dirty="0">
                <a:solidFill>
                  <a:schemeClr val="accent1"/>
                </a:solidFill>
              </a:rPr>
              <a:t>Latches and flip-flops: </a:t>
            </a:r>
            <a:r>
              <a:rPr lang="en-US" dirty="0"/>
              <a:t>state elements that store one bit of state</a:t>
            </a:r>
          </a:p>
          <a:p>
            <a:pPr lvl="1"/>
            <a:r>
              <a:rPr lang="en-US" b="1" dirty="0">
                <a:solidFill>
                  <a:schemeClr val="accent1"/>
                </a:solidFill>
              </a:rPr>
              <a:t>Synchronous sequential circuits: </a:t>
            </a:r>
            <a:r>
              <a:rPr lang="en-US" dirty="0"/>
              <a:t>combinational logic followed by a bank of flip-flops</a:t>
            </a:r>
            <a:endParaRPr lang="en-GB" dirty="0"/>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Introduction</a:t>
            </a:r>
            <a:endParaRPr lang="en-US" sz="4400" dirty="0">
              <a:solidFill>
                <a:schemeClr val="bg1"/>
              </a:solidFill>
              <a:latin typeface="+mj-lt"/>
            </a:endParaRPr>
          </a:p>
        </p:txBody>
      </p:sp>
    </p:spTree>
    <p:extLst>
      <p:ext uri="{BB962C8B-B14F-4D97-AF65-F5344CB8AC3E}">
        <p14:creationId xmlns="" xmlns:p14="http://schemas.microsoft.com/office/powerpoint/2010/main" val="2932275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44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7444"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The state of a circuit influences its future behavior</a:t>
            </a:r>
          </a:p>
          <a:p>
            <a:pPr marL="342900" indent="-342900">
              <a:spcBef>
                <a:spcPct val="20000"/>
              </a:spcBef>
              <a:buFontTx/>
              <a:buChar char="•"/>
            </a:pPr>
            <a:r>
              <a:rPr lang="en-US" sz="3200" dirty="0">
                <a:latin typeface="Times New Roman" pitchFamily="18" charset="0"/>
                <a:cs typeface="Arial" charset="0"/>
              </a:rPr>
              <a:t>State elements store state</a:t>
            </a:r>
          </a:p>
          <a:p>
            <a:pPr marL="742950" lvl="1" indent="-285750">
              <a:spcBef>
                <a:spcPct val="20000"/>
              </a:spcBef>
              <a:buFontTx/>
              <a:buChar char="–"/>
            </a:pPr>
            <a:r>
              <a:rPr lang="en-US" sz="2800" dirty="0" err="1">
                <a:latin typeface="Times New Roman" pitchFamily="18" charset="0"/>
                <a:cs typeface="Arial" charset="0"/>
              </a:rPr>
              <a:t>Bistable</a:t>
            </a:r>
            <a:r>
              <a:rPr lang="en-US" sz="2800" dirty="0">
                <a:latin typeface="Times New Roman" pitchFamily="18" charset="0"/>
                <a:cs typeface="Arial" charset="0"/>
              </a:rPr>
              <a:t> circuit</a:t>
            </a:r>
          </a:p>
          <a:p>
            <a:pPr marL="742950" lvl="1" indent="-285750">
              <a:spcBef>
                <a:spcPct val="20000"/>
              </a:spcBef>
              <a:buFontTx/>
              <a:buChar char="–"/>
            </a:pPr>
            <a:r>
              <a:rPr lang="en-US" sz="2800" dirty="0">
                <a:latin typeface="Times New Roman" pitchFamily="18" charset="0"/>
                <a:cs typeface="Arial" charset="0"/>
              </a:rPr>
              <a:t>SR Latch</a:t>
            </a:r>
          </a:p>
          <a:p>
            <a:pPr marL="742950" lvl="1" indent="-285750">
              <a:spcBef>
                <a:spcPct val="20000"/>
              </a:spcBef>
              <a:buFontTx/>
              <a:buChar char="–"/>
            </a:pPr>
            <a:r>
              <a:rPr lang="en-US" sz="2800" dirty="0">
                <a:latin typeface="Times New Roman" pitchFamily="18" charset="0"/>
                <a:cs typeface="Arial" charset="0"/>
              </a:rPr>
              <a:t>D Latch</a:t>
            </a:r>
          </a:p>
          <a:p>
            <a:pPr marL="742950" lvl="1" indent="-285750">
              <a:spcBef>
                <a:spcPct val="20000"/>
              </a:spcBef>
              <a:buFontTx/>
              <a:buChar char="–"/>
            </a:pPr>
            <a:r>
              <a:rPr lang="en-US" sz="2800" dirty="0">
                <a:latin typeface="Times New Roman" pitchFamily="18" charset="0"/>
                <a:cs typeface="Arial" charset="0"/>
              </a:rPr>
              <a:t>D Flip-flop</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State Elements</a:t>
            </a:r>
            <a:endParaRPr lang="en-US" sz="4400" dirty="0">
              <a:solidFill>
                <a:schemeClr val="bg1"/>
              </a:solidFill>
              <a:latin typeface="+mj-lt"/>
            </a:endParaRPr>
          </a:p>
        </p:txBody>
      </p:sp>
    </p:spTree>
    <p:extLst>
      <p:ext uri="{BB962C8B-B14F-4D97-AF65-F5344CB8AC3E}">
        <p14:creationId xmlns="" xmlns:p14="http://schemas.microsoft.com/office/powerpoint/2010/main" val="19516590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8470" name="Object 6"/>
          <p:cNvGraphicFramePr>
            <a:graphicFrameLocks noGrp="1" noChangeAspect="1"/>
          </p:cNvGraphicFramePr>
          <p:nvPr>
            <p:ph idx="4294967295"/>
            <p:extLst>
              <p:ext uri="{D42A27DB-BD31-4B8C-83A1-F6EECF244321}">
                <p14:modId xmlns="" xmlns:p14="http://schemas.microsoft.com/office/powerpoint/2010/main" val="3604959006"/>
              </p:ext>
            </p:extLst>
          </p:nvPr>
        </p:nvGraphicFramePr>
        <p:xfrm>
          <a:off x="1943100" y="3582649"/>
          <a:ext cx="5867400" cy="2051050"/>
        </p:xfrm>
        <a:graphic>
          <a:graphicData uri="http://schemas.openxmlformats.org/presentationml/2006/ole">
            <p:oleObj spid="_x0000_s126993" name="VISIO" r:id="rId7" imgW="2060835" imgH="720529" progId="">
              <p:embed/>
            </p:oleObj>
          </a:graphicData>
        </a:graphic>
      </p:graphicFrame>
      <p:sp>
        <p:nvSpPr>
          <p:cNvPr id="95846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8469" name="Rectangle 5"/>
          <p:cNvSpPr>
            <a:spLocks noChangeArrowheads="1"/>
          </p:cNvSpPr>
          <p:nvPr>
            <p:custDataLst>
              <p:tags r:id="rId3"/>
            </p:custDataLst>
          </p:nvPr>
        </p:nvSpPr>
        <p:spPr bwMode="auto">
          <a:xfrm>
            <a:off x="914400" y="1254177"/>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Fundamental building block of other state elements</a:t>
            </a:r>
          </a:p>
          <a:p>
            <a:pPr marL="342900" indent="-342900">
              <a:spcBef>
                <a:spcPct val="20000"/>
              </a:spcBef>
              <a:buFontTx/>
              <a:buChar char="•"/>
            </a:pPr>
            <a:r>
              <a:rPr lang="en-US" sz="3200" dirty="0">
                <a:latin typeface="Times New Roman" pitchFamily="18" charset="0"/>
                <a:cs typeface="Arial" charset="0"/>
              </a:rPr>
              <a:t>Two outputs: </a:t>
            </a:r>
            <a:r>
              <a:rPr lang="en-US" sz="3200" i="1" dirty="0">
                <a:latin typeface="Times New Roman" pitchFamily="18" charset="0"/>
                <a:cs typeface="Arial" charset="0"/>
              </a:rPr>
              <a:t>Q</a:t>
            </a:r>
            <a:r>
              <a:rPr lang="en-US" sz="3200" dirty="0">
                <a:latin typeface="Times New Roman" pitchFamily="18" charset="0"/>
                <a:cs typeface="Arial" charset="0"/>
              </a:rPr>
              <a:t>, </a:t>
            </a:r>
            <a:r>
              <a:rPr lang="en-US" sz="3200" i="1" dirty="0">
                <a:latin typeface="Times New Roman" pitchFamily="18" charset="0"/>
                <a:cs typeface="Arial" charset="0"/>
              </a:rPr>
              <a:t>Q</a:t>
            </a:r>
          </a:p>
          <a:p>
            <a:pPr marL="342900" indent="-342900">
              <a:spcBef>
                <a:spcPct val="20000"/>
              </a:spcBef>
              <a:buFontTx/>
              <a:buChar char="•"/>
            </a:pPr>
            <a:r>
              <a:rPr lang="en-US" sz="3200" dirty="0">
                <a:latin typeface="Times New Roman" pitchFamily="18" charset="0"/>
                <a:cs typeface="Arial" charset="0"/>
              </a:rPr>
              <a:t>No inputs</a:t>
            </a:r>
          </a:p>
        </p:txBody>
      </p:sp>
      <p:sp>
        <p:nvSpPr>
          <p:cNvPr id="958476" name="Line 12"/>
          <p:cNvSpPr>
            <a:spLocks noChangeShapeType="1"/>
          </p:cNvSpPr>
          <p:nvPr>
            <p:custDataLst>
              <p:tags r:id="rId4"/>
            </p:custDataLst>
          </p:nvPr>
        </p:nvSpPr>
        <p:spPr bwMode="auto">
          <a:xfrm>
            <a:off x="4038600" y="2438400"/>
            <a:ext cx="3048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Bistable</a:t>
            </a:r>
            <a:r>
              <a:rPr lang="en-US" sz="4400" dirty="0" smtClean="0">
                <a:solidFill>
                  <a:schemeClr val="bg1"/>
                </a:solidFill>
                <a:latin typeface="+mj-lt"/>
              </a:rPr>
              <a:t> Circuit</a:t>
            </a:r>
            <a:endParaRPr lang="en-US" sz="4400" dirty="0">
              <a:solidFill>
                <a:schemeClr val="bg1"/>
              </a:solidFill>
              <a:latin typeface="+mj-lt"/>
            </a:endParaRPr>
          </a:p>
        </p:txBody>
      </p:sp>
    </p:spTree>
    <p:extLst>
      <p:ext uri="{BB962C8B-B14F-4D97-AF65-F5344CB8AC3E}">
        <p14:creationId xmlns="" xmlns:p14="http://schemas.microsoft.com/office/powerpoint/2010/main" val="162311628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9739" name="Object 11"/>
          <p:cNvGraphicFramePr>
            <a:graphicFrameLocks noGrp="1" noChangeAspect="1"/>
          </p:cNvGraphicFramePr>
          <p:nvPr>
            <p:ph sz="half" idx="4294967295"/>
            <p:extLst>
              <p:ext uri="{D42A27DB-BD31-4B8C-83A1-F6EECF244321}">
                <p14:modId xmlns="" xmlns:p14="http://schemas.microsoft.com/office/powerpoint/2010/main" val="492054104"/>
              </p:ext>
            </p:extLst>
          </p:nvPr>
        </p:nvGraphicFramePr>
        <p:xfrm>
          <a:off x="6553200" y="1868487"/>
          <a:ext cx="1752600" cy="1484313"/>
        </p:xfrm>
        <a:graphic>
          <a:graphicData uri="http://schemas.openxmlformats.org/presentationml/2006/ole">
            <p:oleObj spid="_x0000_s128034" name="VISIO" r:id="rId10" imgW="914400" imgH="775484" progId="">
              <p:embed/>
            </p:oleObj>
          </a:graphicData>
        </a:graphic>
      </p:graphicFrame>
      <p:graphicFrame>
        <p:nvGraphicFramePr>
          <p:cNvPr id="969741" name="Object 13"/>
          <p:cNvGraphicFramePr>
            <a:graphicFrameLocks noGrp="1" noChangeAspect="1"/>
          </p:cNvGraphicFramePr>
          <p:nvPr>
            <p:ph sz="half" idx="4294967295"/>
            <p:extLst>
              <p:ext uri="{D42A27DB-BD31-4B8C-83A1-F6EECF244321}">
                <p14:modId xmlns="" xmlns:p14="http://schemas.microsoft.com/office/powerpoint/2010/main" val="352170361"/>
              </p:ext>
            </p:extLst>
          </p:nvPr>
        </p:nvGraphicFramePr>
        <p:xfrm>
          <a:off x="6553200" y="3697287"/>
          <a:ext cx="1752600" cy="1484313"/>
        </p:xfrm>
        <a:graphic>
          <a:graphicData uri="http://schemas.openxmlformats.org/presentationml/2006/ole">
            <p:oleObj spid="_x0000_s128035" name="VISIO" r:id="rId11" imgW="914400" imgH="775484" progId="">
              <p:embed/>
            </p:oleObj>
          </a:graphicData>
        </a:graphic>
      </p:graphicFrame>
      <p:sp>
        <p:nvSpPr>
          <p:cNvPr id="96973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9732" name="Rectangle 4"/>
          <p:cNvSpPr>
            <a:spLocks noChangeArrowheads="1"/>
          </p:cNvSpPr>
          <p:nvPr>
            <p:custDataLst>
              <p:tags r:id="rId3"/>
            </p:custDataLst>
          </p:nvPr>
        </p:nvSpPr>
        <p:spPr bwMode="auto">
          <a:xfrm>
            <a:off x="914400" y="1219200"/>
            <a:ext cx="8077200" cy="5181600"/>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Consider the two possible cases:</a:t>
            </a:r>
          </a:p>
          <a:p>
            <a:pPr marL="742950" lvl="1" indent="-285750">
              <a:spcBef>
                <a:spcPct val="20000"/>
              </a:spcBef>
              <a:buFontTx/>
              <a:buChar char="–"/>
            </a:pPr>
            <a:r>
              <a:rPr lang="en-US" sz="2800" b="1" i="1" dirty="0">
                <a:solidFill>
                  <a:schemeClr val="accent1"/>
                </a:solidFill>
                <a:latin typeface="Times New Roman" pitchFamily="18" charset="0"/>
                <a:cs typeface="Arial" charset="0"/>
              </a:rPr>
              <a:t>Q</a:t>
            </a:r>
            <a:r>
              <a:rPr lang="en-US" sz="2800" b="1" dirty="0">
                <a:solidFill>
                  <a:schemeClr val="accent1"/>
                </a:solidFill>
                <a:latin typeface="Times New Roman" pitchFamily="18" charset="0"/>
                <a:cs typeface="Arial" charset="0"/>
              </a:rPr>
              <a:t> = 0: </a:t>
            </a:r>
            <a:endParaRPr lang="en-US" sz="2800" b="1" dirty="0" smtClean="0">
              <a:solidFill>
                <a:schemeClr val="accent1"/>
              </a:solidFill>
              <a:latin typeface="Times New Roman" pitchFamily="18" charset="0"/>
              <a:cs typeface="Arial" charset="0"/>
            </a:endParaRPr>
          </a:p>
          <a:p>
            <a:pPr lvl="1">
              <a:spcBef>
                <a:spcPct val="20000"/>
              </a:spcBef>
            </a:pPr>
            <a:r>
              <a:rPr lang="en-US" sz="2800" b="1" dirty="0" smtClean="0">
                <a:solidFill>
                  <a:schemeClr val="accent1"/>
                </a:solidFill>
                <a:latin typeface="Times New Roman" pitchFamily="18" charset="0"/>
                <a:cs typeface="Arial" charset="0"/>
              </a:rPr>
              <a:t>   </a:t>
            </a:r>
            <a:r>
              <a:rPr lang="en-US" sz="2800" dirty="0" smtClean="0">
                <a:latin typeface="Times New Roman" pitchFamily="18" charset="0"/>
                <a:cs typeface="Arial" charset="0"/>
              </a:rPr>
              <a:t>then </a:t>
            </a:r>
            <a:r>
              <a:rPr lang="en-US" sz="2800" i="1" dirty="0">
                <a:latin typeface="Times New Roman" pitchFamily="18" charset="0"/>
                <a:cs typeface="Arial" charset="0"/>
              </a:rPr>
              <a:t>Q</a:t>
            </a:r>
            <a:r>
              <a:rPr lang="en-US" sz="2800" dirty="0">
                <a:latin typeface="Times New Roman" pitchFamily="18" charset="0"/>
                <a:cs typeface="Arial" charset="0"/>
              </a:rPr>
              <a:t> = </a:t>
            </a:r>
            <a:r>
              <a:rPr lang="en-US" sz="2800" dirty="0" smtClean="0">
                <a:latin typeface="Times New Roman" pitchFamily="18" charset="0"/>
                <a:cs typeface="Arial" charset="0"/>
              </a:rPr>
              <a:t>1, </a:t>
            </a:r>
            <a:r>
              <a:rPr lang="en-US" sz="2800" i="1" dirty="0" smtClean="0">
                <a:latin typeface="Times New Roman" pitchFamily="18" charset="0"/>
                <a:cs typeface="Arial" charset="0"/>
              </a:rPr>
              <a:t>Q</a:t>
            </a:r>
            <a:r>
              <a:rPr lang="en-US" sz="2800" dirty="0" smtClean="0">
                <a:latin typeface="Times New Roman" pitchFamily="18" charset="0"/>
                <a:cs typeface="Arial" charset="0"/>
              </a:rPr>
              <a:t> </a:t>
            </a:r>
            <a:r>
              <a:rPr lang="en-US" sz="2800" dirty="0">
                <a:latin typeface="Times New Roman" pitchFamily="18" charset="0"/>
                <a:cs typeface="Arial" charset="0"/>
              </a:rPr>
              <a:t>= 0 (consistent)</a:t>
            </a:r>
          </a:p>
          <a:p>
            <a:pPr lvl="1">
              <a:spcBef>
                <a:spcPct val="20000"/>
              </a:spcBef>
            </a:pPr>
            <a:endParaRPr lang="en-US" sz="2800" dirty="0">
              <a:latin typeface="Times New Roman" pitchFamily="18" charset="0"/>
              <a:cs typeface="Arial" charset="0"/>
            </a:endParaRPr>
          </a:p>
          <a:p>
            <a:pPr marL="742950" lvl="1" indent="-285750">
              <a:spcBef>
                <a:spcPct val="20000"/>
              </a:spcBef>
              <a:buFontTx/>
              <a:buChar char="–"/>
            </a:pPr>
            <a:r>
              <a:rPr lang="en-US" sz="2800" b="1" i="1" dirty="0">
                <a:solidFill>
                  <a:schemeClr val="accent1"/>
                </a:solidFill>
                <a:latin typeface="Times New Roman" pitchFamily="18" charset="0"/>
                <a:cs typeface="Arial" charset="0"/>
              </a:rPr>
              <a:t>Q</a:t>
            </a:r>
            <a:r>
              <a:rPr lang="en-US" sz="2800" b="1" dirty="0">
                <a:solidFill>
                  <a:schemeClr val="accent1"/>
                </a:solidFill>
                <a:latin typeface="Times New Roman" pitchFamily="18" charset="0"/>
                <a:cs typeface="Arial" charset="0"/>
              </a:rPr>
              <a:t> = 1: </a:t>
            </a:r>
            <a:endParaRPr lang="en-US" sz="2800" b="1" dirty="0" smtClean="0">
              <a:solidFill>
                <a:schemeClr val="accent1"/>
              </a:solidFill>
              <a:latin typeface="Times New Roman" pitchFamily="18" charset="0"/>
              <a:cs typeface="Arial" charset="0"/>
            </a:endParaRPr>
          </a:p>
          <a:p>
            <a:pPr lvl="1">
              <a:spcBef>
                <a:spcPct val="20000"/>
              </a:spcBef>
            </a:pPr>
            <a:r>
              <a:rPr lang="en-US" sz="2800" b="1" dirty="0">
                <a:solidFill>
                  <a:schemeClr val="accent1"/>
                </a:solidFill>
                <a:latin typeface="Times New Roman" pitchFamily="18" charset="0"/>
                <a:cs typeface="Arial" charset="0"/>
              </a:rPr>
              <a:t> </a:t>
            </a:r>
            <a:r>
              <a:rPr lang="en-US" sz="2800" b="1" dirty="0" smtClean="0">
                <a:solidFill>
                  <a:schemeClr val="accent1"/>
                </a:solidFill>
                <a:latin typeface="Times New Roman" pitchFamily="18" charset="0"/>
                <a:cs typeface="Arial" charset="0"/>
              </a:rPr>
              <a:t>  </a:t>
            </a:r>
            <a:r>
              <a:rPr lang="en-US" sz="2800" dirty="0" smtClean="0">
                <a:latin typeface="Times New Roman" pitchFamily="18" charset="0"/>
                <a:cs typeface="Arial" charset="0"/>
              </a:rPr>
              <a:t>then </a:t>
            </a:r>
            <a:r>
              <a:rPr lang="en-US" sz="2800" i="1" dirty="0">
                <a:latin typeface="Times New Roman" pitchFamily="18" charset="0"/>
                <a:cs typeface="Arial" charset="0"/>
              </a:rPr>
              <a:t>Q</a:t>
            </a:r>
            <a:r>
              <a:rPr lang="en-US" sz="2800" dirty="0">
                <a:latin typeface="Times New Roman" pitchFamily="18" charset="0"/>
                <a:cs typeface="Arial" charset="0"/>
              </a:rPr>
              <a:t> = </a:t>
            </a:r>
            <a:r>
              <a:rPr lang="en-US" sz="2800" dirty="0" smtClean="0">
                <a:latin typeface="Times New Roman" pitchFamily="18" charset="0"/>
                <a:cs typeface="Arial" charset="0"/>
              </a:rPr>
              <a:t>0, </a:t>
            </a:r>
            <a:r>
              <a:rPr lang="en-US" sz="2800" i="1" dirty="0" smtClean="0">
                <a:latin typeface="Times New Roman" pitchFamily="18" charset="0"/>
                <a:cs typeface="Arial" charset="0"/>
              </a:rPr>
              <a:t>Q</a:t>
            </a:r>
            <a:r>
              <a:rPr lang="en-US" sz="2800" dirty="0" smtClean="0">
                <a:latin typeface="Times New Roman" pitchFamily="18" charset="0"/>
                <a:cs typeface="Arial" charset="0"/>
              </a:rPr>
              <a:t> </a:t>
            </a:r>
            <a:r>
              <a:rPr lang="en-US" sz="2800" dirty="0">
                <a:latin typeface="Times New Roman" pitchFamily="18" charset="0"/>
                <a:cs typeface="Arial" charset="0"/>
              </a:rPr>
              <a:t>= 1 (consistent)</a:t>
            </a:r>
          </a:p>
          <a:p>
            <a:pPr lvl="1">
              <a:spcBef>
                <a:spcPct val="20000"/>
              </a:spcBef>
            </a:pPr>
            <a:endParaRPr lang="en-US" sz="2800" dirty="0" smtClean="0">
              <a:latin typeface="Times New Roman" pitchFamily="18" charset="0"/>
              <a:cs typeface="Arial" charset="0"/>
            </a:endParaRPr>
          </a:p>
          <a:p>
            <a:pPr lvl="1">
              <a:spcBef>
                <a:spcPct val="20000"/>
              </a:spcBef>
            </a:pPr>
            <a:endParaRPr lang="en-US" sz="2000" dirty="0">
              <a:latin typeface="Times New Roman" pitchFamily="18" charset="0"/>
              <a:cs typeface="Arial" charset="0"/>
            </a:endParaRPr>
          </a:p>
          <a:p>
            <a:pPr marL="342900" indent="-342900">
              <a:spcBef>
                <a:spcPct val="20000"/>
              </a:spcBef>
              <a:buFontTx/>
              <a:buChar char="•"/>
            </a:pPr>
            <a:r>
              <a:rPr lang="en-US" sz="2600" dirty="0" smtClean="0">
                <a:latin typeface="Times New Roman" pitchFamily="18" charset="0"/>
                <a:cs typeface="Arial" charset="0"/>
              </a:rPr>
              <a:t>Stores </a:t>
            </a:r>
            <a:r>
              <a:rPr lang="en-US" sz="2600" dirty="0">
                <a:latin typeface="Times New Roman" pitchFamily="18" charset="0"/>
                <a:cs typeface="Arial" charset="0"/>
              </a:rPr>
              <a:t>1 bit of state in the state variable, Q (or </a:t>
            </a:r>
            <a:r>
              <a:rPr lang="en-US" sz="2600" dirty="0" smtClean="0">
                <a:latin typeface="Times New Roman" pitchFamily="18" charset="0"/>
                <a:cs typeface="Arial" charset="0"/>
              </a:rPr>
              <a:t>Q)</a:t>
            </a:r>
            <a:endParaRPr lang="en-US" sz="2600" dirty="0">
              <a:latin typeface="Times New Roman" pitchFamily="18" charset="0"/>
              <a:cs typeface="Arial" charset="0"/>
            </a:endParaRPr>
          </a:p>
          <a:p>
            <a:pPr marL="342900" indent="-342900">
              <a:spcBef>
                <a:spcPct val="20000"/>
              </a:spcBef>
              <a:buFontTx/>
              <a:buChar char="•"/>
            </a:pPr>
            <a:r>
              <a:rPr lang="en-US" sz="2600" dirty="0">
                <a:latin typeface="Times New Roman" pitchFamily="18" charset="0"/>
                <a:cs typeface="Arial" charset="0"/>
              </a:rPr>
              <a:t>But there are </a:t>
            </a:r>
            <a:r>
              <a:rPr lang="en-US" sz="2600" b="1" dirty="0">
                <a:solidFill>
                  <a:srgbClr val="C00000"/>
                </a:solidFill>
                <a:latin typeface="Times New Roman" pitchFamily="18" charset="0"/>
                <a:cs typeface="Arial" charset="0"/>
              </a:rPr>
              <a:t>no inputs to control the state</a:t>
            </a:r>
          </a:p>
        </p:txBody>
      </p:sp>
      <p:sp>
        <p:nvSpPr>
          <p:cNvPr id="969734" name="Line 6"/>
          <p:cNvSpPr>
            <a:spLocks noChangeShapeType="1"/>
          </p:cNvSpPr>
          <p:nvPr>
            <p:custDataLst>
              <p:tags r:id="rId4"/>
            </p:custDataLst>
          </p:nvPr>
        </p:nvSpPr>
        <p:spPr bwMode="auto">
          <a:xfrm>
            <a:off x="7641860" y="3048000"/>
            <a:ext cx="1524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9735" name="Line 7"/>
          <p:cNvSpPr>
            <a:spLocks noChangeShapeType="1"/>
          </p:cNvSpPr>
          <p:nvPr>
            <p:custDataLst>
              <p:tags r:id="rId5"/>
            </p:custDataLst>
          </p:nvPr>
        </p:nvSpPr>
        <p:spPr bwMode="auto">
          <a:xfrm>
            <a:off x="2514600" y="2362200"/>
            <a:ext cx="1524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9736" name="Line 8"/>
          <p:cNvSpPr>
            <a:spLocks noChangeShapeType="1"/>
          </p:cNvSpPr>
          <p:nvPr>
            <p:custDataLst>
              <p:tags r:id="rId6"/>
            </p:custDataLst>
          </p:nvPr>
        </p:nvSpPr>
        <p:spPr bwMode="auto">
          <a:xfrm>
            <a:off x="7543800" y="5334000"/>
            <a:ext cx="1524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Box 11"/>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Bistable</a:t>
            </a:r>
            <a:r>
              <a:rPr lang="en-US" sz="4400" dirty="0" smtClean="0">
                <a:solidFill>
                  <a:schemeClr val="bg1"/>
                </a:solidFill>
                <a:latin typeface="+mj-lt"/>
              </a:rPr>
              <a:t> Circuit Analysis</a:t>
            </a:r>
            <a:endParaRPr lang="en-US" sz="4400" dirty="0">
              <a:solidFill>
                <a:schemeClr val="bg1"/>
              </a:solidFill>
              <a:latin typeface="+mj-lt"/>
            </a:endParaRPr>
          </a:p>
        </p:txBody>
      </p:sp>
      <p:sp>
        <p:nvSpPr>
          <p:cNvPr id="13" name="Line 7"/>
          <p:cNvSpPr>
            <a:spLocks noChangeShapeType="1"/>
          </p:cNvSpPr>
          <p:nvPr>
            <p:custDataLst>
              <p:tags r:id="rId7"/>
            </p:custDataLst>
          </p:nvPr>
        </p:nvSpPr>
        <p:spPr bwMode="auto">
          <a:xfrm>
            <a:off x="2514600" y="3886200"/>
            <a:ext cx="1524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237886322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8708" name="Object 4"/>
          <p:cNvGraphicFramePr>
            <a:graphicFrameLocks noGrp="1" noChangeAspect="1"/>
          </p:cNvGraphicFramePr>
          <p:nvPr>
            <p:ph idx="4294967295"/>
            <p:extLst>
              <p:ext uri="{D42A27DB-BD31-4B8C-83A1-F6EECF244321}">
                <p14:modId xmlns="" xmlns:p14="http://schemas.microsoft.com/office/powerpoint/2010/main" val="3486709596"/>
              </p:ext>
            </p:extLst>
          </p:nvPr>
        </p:nvGraphicFramePr>
        <p:xfrm>
          <a:off x="4038600" y="1116767"/>
          <a:ext cx="3581400" cy="2805113"/>
        </p:xfrm>
        <a:graphic>
          <a:graphicData uri="http://schemas.openxmlformats.org/presentationml/2006/ole">
            <p:oleObj spid="_x0000_s129041" name="VISIO" r:id="rId6" imgW="1057895" imgH="828914" progId="">
              <p:embed/>
            </p:oleObj>
          </a:graphicData>
        </a:graphic>
      </p:graphicFrame>
      <p:sp>
        <p:nvSpPr>
          <p:cNvPr id="96870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8709" name="Rectangle 5"/>
          <p:cNvSpPr>
            <a:spLocks noChangeArrowheads="1"/>
          </p:cNvSpPr>
          <p:nvPr>
            <p:custDataLst>
              <p:tags r:id="rId3"/>
            </p:custDataLst>
          </p:nvPr>
        </p:nvSpPr>
        <p:spPr bwMode="auto">
          <a:xfrm>
            <a:off x="9906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SR Latch</a:t>
            </a: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a:latin typeface="Times New Roman" pitchFamily="18" charset="0"/>
              <a:cs typeface="Arial" charset="0"/>
            </a:endParaRPr>
          </a:p>
          <a:p>
            <a:pPr>
              <a:spcBef>
                <a:spcPct val="20000"/>
              </a:spcBef>
            </a:pPr>
            <a:endParaRPr lang="en-US" sz="44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Consider the four possible cases:</a:t>
            </a:r>
          </a:p>
          <a:p>
            <a:pPr marL="742950" lvl="1" indent="-285750">
              <a:spcBef>
                <a:spcPct val="20000"/>
              </a:spcBef>
              <a:buFontTx/>
              <a:buChar char="–"/>
            </a:pPr>
            <a:r>
              <a:rPr lang="en-US" sz="2600" b="1" i="1" dirty="0">
                <a:solidFill>
                  <a:schemeClr val="accent1"/>
                </a:solidFill>
                <a:latin typeface="Times New Roman" pitchFamily="18" charset="0"/>
                <a:cs typeface="Arial" charset="0"/>
              </a:rPr>
              <a:t>S</a:t>
            </a:r>
            <a:r>
              <a:rPr lang="en-US" sz="2600" b="1" dirty="0">
                <a:solidFill>
                  <a:schemeClr val="accent1"/>
                </a:solidFill>
                <a:latin typeface="Times New Roman" pitchFamily="18" charset="0"/>
                <a:cs typeface="Arial" charset="0"/>
              </a:rPr>
              <a:t> = 1, </a:t>
            </a:r>
            <a:r>
              <a:rPr lang="en-US" sz="2600" b="1" i="1" dirty="0">
                <a:solidFill>
                  <a:schemeClr val="accent1"/>
                </a:solidFill>
                <a:latin typeface="Times New Roman" pitchFamily="18" charset="0"/>
                <a:cs typeface="Arial" charset="0"/>
              </a:rPr>
              <a:t>R</a:t>
            </a:r>
            <a:r>
              <a:rPr lang="en-US" sz="2600" b="1" dirty="0">
                <a:solidFill>
                  <a:schemeClr val="accent1"/>
                </a:solidFill>
                <a:latin typeface="Times New Roman" pitchFamily="18" charset="0"/>
                <a:cs typeface="Arial" charset="0"/>
              </a:rPr>
              <a:t> = 0</a:t>
            </a:r>
          </a:p>
          <a:p>
            <a:pPr marL="742950" lvl="1" indent="-285750">
              <a:spcBef>
                <a:spcPct val="20000"/>
              </a:spcBef>
              <a:buFontTx/>
              <a:buChar char="–"/>
            </a:pPr>
            <a:r>
              <a:rPr lang="en-US" sz="2600" b="1" i="1" dirty="0">
                <a:solidFill>
                  <a:schemeClr val="accent1"/>
                </a:solidFill>
                <a:latin typeface="Times New Roman" pitchFamily="18" charset="0"/>
                <a:cs typeface="Arial" charset="0"/>
              </a:rPr>
              <a:t>S</a:t>
            </a:r>
            <a:r>
              <a:rPr lang="en-US" sz="2600" b="1" dirty="0">
                <a:solidFill>
                  <a:schemeClr val="accent1"/>
                </a:solidFill>
                <a:latin typeface="Times New Roman" pitchFamily="18" charset="0"/>
                <a:cs typeface="Arial" charset="0"/>
              </a:rPr>
              <a:t> = 0, </a:t>
            </a:r>
            <a:r>
              <a:rPr lang="en-US" sz="2600" b="1" i="1" dirty="0">
                <a:solidFill>
                  <a:schemeClr val="accent1"/>
                </a:solidFill>
                <a:latin typeface="Times New Roman" pitchFamily="18" charset="0"/>
                <a:cs typeface="Arial" charset="0"/>
              </a:rPr>
              <a:t>R</a:t>
            </a:r>
            <a:r>
              <a:rPr lang="en-US" sz="2600" b="1" dirty="0">
                <a:solidFill>
                  <a:schemeClr val="accent1"/>
                </a:solidFill>
                <a:latin typeface="Times New Roman" pitchFamily="18" charset="0"/>
                <a:cs typeface="Arial" charset="0"/>
              </a:rPr>
              <a:t> = 1</a:t>
            </a:r>
          </a:p>
          <a:p>
            <a:pPr marL="742950" lvl="1" indent="-285750">
              <a:spcBef>
                <a:spcPct val="20000"/>
              </a:spcBef>
              <a:buFontTx/>
              <a:buChar char="–"/>
            </a:pPr>
            <a:r>
              <a:rPr lang="en-US" sz="2600" b="1" i="1" dirty="0">
                <a:solidFill>
                  <a:schemeClr val="accent1"/>
                </a:solidFill>
                <a:latin typeface="Times New Roman" pitchFamily="18" charset="0"/>
                <a:cs typeface="Arial" charset="0"/>
              </a:rPr>
              <a:t>S</a:t>
            </a:r>
            <a:r>
              <a:rPr lang="en-US" sz="2600" b="1" dirty="0">
                <a:solidFill>
                  <a:schemeClr val="accent1"/>
                </a:solidFill>
                <a:latin typeface="Times New Roman" pitchFamily="18" charset="0"/>
                <a:cs typeface="Arial" charset="0"/>
              </a:rPr>
              <a:t> = 0, </a:t>
            </a:r>
            <a:r>
              <a:rPr lang="en-US" sz="2600" b="1" i="1" dirty="0">
                <a:solidFill>
                  <a:schemeClr val="accent1"/>
                </a:solidFill>
                <a:latin typeface="Times New Roman" pitchFamily="18" charset="0"/>
                <a:cs typeface="Arial" charset="0"/>
              </a:rPr>
              <a:t>R</a:t>
            </a:r>
            <a:r>
              <a:rPr lang="en-US" sz="2600" b="1" dirty="0">
                <a:solidFill>
                  <a:schemeClr val="accent1"/>
                </a:solidFill>
                <a:latin typeface="Times New Roman" pitchFamily="18" charset="0"/>
                <a:cs typeface="Arial" charset="0"/>
              </a:rPr>
              <a:t> = 0</a:t>
            </a:r>
          </a:p>
          <a:p>
            <a:pPr marL="742950" lvl="1" indent="-285750">
              <a:spcBef>
                <a:spcPct val="20000"/>
              </a:spcBef>
              <a:buFontTx/>
              <a:buChar char="–"/>
            </a:pPr>
            <a:r>
              <a:rPr lang="en-US" sz="2600" b="1" i="1" dirty="0">
                <a:solidFill>
                  <a:schemeClr val="accent1"/>
                </a:solidFill>
                <a:latin typeface="Times New Roman" pitchFamily="18" charset="0"/>
                <a:cs typeface="Arial" charset="0"/>
              </a:rPr>
              <a:t>S</a:t>
            </a:r>
            <a:r>
              <a:rPr lang="en-US" sz="2600" b="1" dirty="0">
                <a:solidFill>
                  <a:schemeClr val="accent1"/>
                </a:solidFill>
                <a:latin typeface="Times New Roman" pitchFamily="18" charset="0"/>
                <a:cs typeface="Arial" charset="0"/>
              </a:rPr>
              <a:t> = 1, </a:t>
            </a:r>
            <a:r>
              <a:rPr lang="en-US" sz="2600" b="1" i="1" dirty="0">
                <a:solidFill>
                  <a:schemeClr val="accent1"/>
                </a:solidFill>
                <a:latin typeface="Times New Roman" pitchFamily="18" charset="0"/>
                <a:cs typeface="Arial" charset="0"/>
              </a:rPr>
              <a:t>R</a:t>
            </a:r>
            <a:r>
              <a:rPr lang="en-US" sz="2600" b="1" dirty="0">
                <a:solidFill>
                  <a:schemeClr val="accent1"/>
                </a:solidFill>
                <a:latin typeface="Times New Roman" pitchFamily="18" charset="0"/>
                <a:cs typeface="Arial" charset="0"/>
              </a:rPr>
              <a:t> = 1</a:t>
            </a:r>
          </a:p>
          <a:p>
            <a:pPr marL="342900" indent="-342900">
              <a:spcBef>
                <a:spcPct val="20000"/>
              </a:spcBef>
              <a:buFontTx/>
              <a:buChar char="•"/>
            </a:pPr>
            <a:endParaRPr lang="en-US" sz="2600" b="1" dirty="0">
              <a:solidFill>
                <a:schemeClr val="accent1"/>
              </a:solidFill>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(Set/Reset) Latch</a:t>
            </a:r>
            <a:endParaRPr lang="en-US" sz="4400" dirty="0">
              <a:solidFill>
                <a:schemeClr val="bg1"/>
              </a:solidFill>
              <a:latin typeface="+mj-lt"/>
            </a:endParaRPr>
          </a:p>
        </p:txBody>
      </p:sp>
    </p:spTree>
    <p:extLst>
      <p:ext uri="{BB962C8B-B14F-4D97-AF65-F5344CB8AC3E}">
        <p14:creationId xmlns="" xmlns:p14="http://schemas.microsoft.com/office/powerpoint/2010/main" val="30308084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3828" name="Rectangle 4"/>
          <p:cNvSpPr>
            <a:spLocks noChangeArrowheads="1"/>
          </p:cNvSpPr>
          <p:nvPr>
            <p:custDataLst>
              <p:tags r:id="rId3"/>
            </p:custDataLst>
          </p:nvPr>
        </p:nvSpPr>
        <p:spPr bwMode="auto">
          <a:xfrm>
            <a:off x="4572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1,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0: </a:t>
            </a:r>
            <a:endParaRPr lang="en-US" sz="3200" b="1" dirty="0" smtClean="0">
              <a:solidFill>
                <a:schemeClr val="accent1"/>
              </a:solidFill>
              <a:latin typeface="Times New Roman" pitchFamily="18" charset="0"/>
              <a:cs typeface="Arial" charset="0"/>
            </a:endParaRPr>
          </a:p>
          <a:p>
            <a:pPr lvl="1">
              <a:spcBef>
                <a:spcPct val="20000"/>
              </a:spcBef>
            </a:pPr>
            <a:r>
              <a:rPr lang="en-US" sz="3200" b="1" dirty="0">
                <a:solidFill>
                  <a:schemeClr val="accent1"/>
                </a:solidFill>
                <a:latin typeface="Times New Roman" pitchFamily="18" charset="0"/>
                <a:cs typeface="Arial" charset="0"/>
              </a:rPr>
              <a:t> </a:t>
            </a:r>
            <a:r>
              <a:rPr lang="en-US" sz="3200" b="1" dirty="0" smtClean="0">
                <a:solidFill>
                  <a:schemeClr val="accent1"/>
                </a:solidFill>
                <a:latin typeface="Times New Roman" pitchFamily="18" charset="0"/>
                <a:cs typeface="Arial" charset="0"/>
              </a:rPr>
              <a:t>  </a:t>
            </a:r>
            <a:r>
              <a:rPr lang="en-US" sz="3200" dirty="0" smtClean="0">
                <a:latin typeface="Times New Roman" pitchFamily="18" charset="0"/>
                <a:cs typeface="Arial" charset="0"/>
              </a:rPr>
              <a:t>then </a:t>
            </a:r>
            <a:r>
              <a:rPr lang="en-US" sz="3200" i="1" dirty="0">
                <a:latin typeface="Times New Roman" pitchFamily="18" charset="0"/>
                <a:cs typeface="Arial" charset="0"/>
              </a:rPr>
              <a:t>Q</a:t>
            </a:r>
            <a:r>
              <a:rPr lang="en-US" sz="3200" dirty="0">
                <a:latin typeface="Times New Roman" pitchFamily="18" charset="0"/>
                <a:cs typeface="Arial" charset="0"/>
              </a:rPr>
              <a:t> = 1 and </a:t>
            </a:r>
            <a:r>
              <a:rPr lang="en-US" sz="3200" i="1" dirty="0">
                <a:latin typeface="Times New Roman" pitchFamily="18" charset="0"/>
                <a:cs typeface="Arial" charset="0"/>
              </a:rPr>
              <a:t>Q</a:t>
            </a:r>
            <a:r>
              <a:rPr lang="en-US" sz="3200" dirty="0">
                <a:latin typeface="Times New Roman" pitchFamily="18" charset="0"/>
                <a:cs typeface="Arial" charset="0"/>
              </a:rPr>
              <a:t> = 0</a:t>
            </a:r>
          </a:p>
          <a:p>
            <a:pPr marL="742950" lvl="1" indent="-285750">
              <a:spcBef>
                <a:spcPct val="20000"/>
              </a:spcBef>
              <a:buFontTx/>
              <a:buChar char="–"/>
            </a:pPr>
            <a:endParaRPr lang="en-US" sz="2000" dirty="0">
              <a:latin typeface="Times New Roman" pitchFamily="18" charset="0"/>
              <a:cs typeface="Arial" charset="0"/>
            </a:endParaRPr>
          </a:p>
          <a:p>
            <a:pPr marL="742950" lvl="1" indent="-285750">
              <a:spcBef>
                <a:spcPct val="20000"/>
              </a:spcBef>
              <a:buFontTx/>
              <a:buChar char="–"/>
            </a:pPr>
            <a:endParaRPr lang="en-US" sz="2000" dirty="0">
              <a:latin typeface="Times New Roman" pitchFamily="18" charset="0"/>
              <a:cs typeface="Arial" charset="0"/>
            </a:endParaRPr>
          </a:p>
          <a:p>
            <a:pPr lvl="1">
              <a:spcBef>
                <a:spcPct val="20000"/>
              </a:spcBef>
            </a:pPr>
            <a:endParaRPr lang="en-US" sz="2000" dirty="0">
              <a:latin typeface="Times New Roman" pitchFamily="18" charset="0"/>
              <a:cs typeface="Arial" charset="0"/>
            </a:endParaRPr>
          </a:p>
          <a:p>
            <a:pPr marL="742950" lvl="1" indent="-285750">
              <a:spcBef>
                <a:spcPct val="20000"/>
              </a:spcBef>
              <a:buFontTx/>
              <a:buChar char="–"/>
            </a:pPr>
            <a:endParaRPr lang="en-US" sz="2000" dirty="0">
              <a:latin typeface="Times New Roman" pitchFamily="18" charset="0"/>
              <a:cs typeface="Arial" charset="0"/>
            </a:endParaRPr>
          </a:p>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0,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1: </a:t>
            </a:r>
            <a:endParaRPr lang="en-US" sz="3200" b="1" dirty="0" smtClean="0">
              <a:solidFill>
                <a:schemeClr val="accent1"/>
              </a:solidFill>
              <a:latin typeface="Times New Roman" pitchFamily="18" charset="0"/>
              <a:cs typeface="Arial" charset="0"/>
            </a:endParaRPr>
          </a:p>
          <a:p>
            <a:pPr lvl="1">
              <a:spcBef>
                <a:spcPct val="20000"/>
              </a:spcBef>
            </a:pPr>
            <a:r>
              <a:rPr lang="en-US" sz="3200" dirty="0">
                <a:latin typeface="Times New Roman" pitchFamily="18" charset="0"/>
                <a:cs typeface="Arial" charset="0"/>
              </a:rPr>
              <a:t> </a:t>
            </a:r>
            <a:r>
              <a:rPr lang="en-US" sz="3200" dirty="0" smtClean="0">
                <a:latin typeface="Times New Roman" pitchFamily="18" charset="0"/>
                <a:cs typeface="Arial" charset="0"/>
              </a:rPr>
              <a:t>  then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dirty="0" smtClean="0">
                <a:latin typeface="Times New Roman" pitchFamily="18" charset="0"/>
                <a:cs typeface="Arial" charset="0"/>
              </a:rPr>
              <a:t>1 </a:t>
            </a:r>
            <a:r>
              <a:rPr lang="en-US" sz="3200" dirty="0">
                <a:latin typeface="Times New Roman" pitchFamily="18" charset="0"/>
                <a:cs typeface="Arial" charset="0"/>
              </a:rPr>
              <a:t>and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dirty="0" smtClean="0">
                <a:latin typeface="Times New Roman" pitchFamily="18" charset="0"/>
                <a:cs typeface="Arial" charset="0"/>
              </a:rPr>
              <a:t>0</a:t>
            </a:r>
            <a:endParaRPr lang="en-US" sz="3200" dirty="0">
              <a:latin typeface="Times New Roman" pitchFamily="18" charset="0"/>
              <a:cs typeface="Arial" charset="0"/>
            </a:endParaRPr>
          </a:p>
          <a:p>
            <a:pPr marL="742950" lvl="1" indent="-285750">
              <a:spcBef>
                <a:spcPct val="20000"/>
              </a:spcBef>
              <a:buFontTx/>
              <a:buChar char="–"/>
            </a:pPr>
            <a:endParaRPr lang="en-US" sz="3200" dirty="0">
              <a:latin typeface="Times New Roman" pitchFamily="18" charset="0"/>
              <a:cs typeface="Arial" charset="0"/>
            </a:endParaRPr>
          </a:p>
          <a:p>
            <a:pPr marL="742950" lvl="1" indent="-285750">
              <a:spcBef>
                <a:spcPct val="20000"/>
              </a:spcBef>
              <a:buFontTx/>
              <a:buChar char="–"/>
            </a:pPr>
            <a:endParaRPr lang="en-US" sz="2000" dirty="0">
              <a:latin typeface="Times New Roman" pitchFamily="18" charset="0"/>
              <a:cs typeface="Arial" charset="0"/>
            </a:endParaRPr>
          </a:p>
        </p:txBody>
      </p:sp>
      <p:sp>
        <p:nvSpPr>
          <p:cNvPr id="973830" name="Line 6"/>
          <p:cNvSpPr>
            <a:spLocks noChangeShapeType="1"/>
          </p:cNvSpPr>
          <p:nvPr>
            <p:custDataLst>
              <p:tags r:id="rId4"/>
            </p:custDataLst>
          </p:nvPr>
        </p:nvSpPr>
        <p:spPr bwMode="auto">
          <a:xfrm>
            <a:off x="4343400" y="1905000"/>
            <a:ext cx="2286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73839" name="Line 15"/>
          <p:cNvSpPr>
            <a:spLocks noChangeShapeType="1"/>
          </p:cNvSpPr>
          <p:nvPr>
            <p:custDataLst>
              <p:tags r:id="rId5"/>
            </p:custDataLst>
          </p:nvPr>
        </p:nvSpPr>
        <p:spPr bwMode="auto">
          <a:xfrm>
            <a:off x="2667000" y="4495800"/>
            <a:ext cx="2286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Latch Analysis</a:t>
            </a:r>
            <a:endParaRPr lang="en-US" sz="4400" dirty="0">
              <a:solidFill>
                <a:schemeClr val="bg1"/>
              </a:solidFill>
              <a:latin typeface="+mj-lt"/>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2782452004"/>
              </p:ext>
            </p:extLst>
          </p:nvPr>
        </p:nvGraphicFramePr>
        <p:xfrm>
          <a:off x="5638800" y="1295400"/>
          <a:ext cx="2438400" cy="2043112"/>
        </p:xfrm>
        <a:graphic>
          <a:graphicData uri="http://schemas.openxmlformats.org/presentationml/2006/ole">
            <p:oleObj spid="_x0000_s130082" name="VISIO" r:id="rId8" imgW="1057895" imgH="885396" progId="">
              <p:embed/>
            </p:oleObj>
          </a:graphicData>
        </a:graphic>
      </p:graphicFrame>
      <p:graphicFrame>
        <p:nvGraphicFramePr>
          <p:cNvPr id="3" name="Object 2"/>
          <p:cNvGraphicFramePr>
            <a:graphicFrameLocks noChangeAspect="1"/>
          </p:cNvGraphicFramePr>
          <p:nvPr>
            <p:extLst>
              <p:ext uri="{D42A27DB-BD31-4B8C-83A1-F6EECF244321}">
                <p14:modId xmlns="" xmlns:p14="http://schemas.microsoft.com/office/powerpoint/2010/main" val="125602184"/>
              </p:ext>
            </p:extLst>
          </p:nvPr>
        </p:nvGraphicFramePr>
        <p:xfrm>
          <a:off x="5638800" y="3962400"/>
          <a:ext cx="2438400" cy="2043112"/>
        </p:xfrm>
        <a:graphic>
          <a:graphicData uri="http://schemas.openxmlformats.org/presentationml/2006/ole">
            <p:oleObj spid="_x0000_s130083" name="VISIO" r:id="rId9" imgW="1057895" imgH="885396" progId="">
              <p:embed/>
            </p:oleObj>
          </a:graphicData>
        </a:graphic>
      </p:graphicFrame>
    </p:spTree>
    <p:extLst>
      <p:ext uri="{BB962C8B-B14F-4D97-AF65-F5344CB8AC3E}">
        <p14:creationId xmlns="" xmlns:p14="http://schemas.microsoft.com/office/powerpoint/2010/main" val="219849711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4861" name="Object 13"/>
          <p:cNvGraphicFramePr>
            <a:graphicFrameLocks noGrp="1" noChangeAspect="1"/>
          </p:cNvGraphicFramePr>
          <p:nvPr>
            <p:ph sz="half" idx="4294967295"/>
            <p:extLst>
              <p:ext uri="{D42A27DB-BD31-4B8C-83A1-F6EECF244321}">
                <p14:modId xmlns="" xmlns:p14="http://schemas.microsoft.com/office/powerpoint/2010/main" val="1101575616"/>
              </p:ext>
            </p:extLst>
          </p:nvPr>
        </p:nvGraphicFramePr>
        <p:xfrm>
          <a:off x="3810000" y="1219200"/>
          <a:ext cx="5943600" cy="2664868"/>
        </p:xfrm>
        <a:graphic>
          <a:graphicData uri="http://schemas.openxmlformats.org/presentationml/2006/ole">
            <p:oleObj spid="_x0000_s200732" name="VISIO" r:id="rId7" imgW="2486160" imgH="1114560" progId="">
              <p:embed/>
            </p:oleObj>
          </a:graphicData>
        </a:graphic>
      </p:graphicFrame>
      <p:sp>
        <p:nvSpPr>
          <p:cNvPr id="974852" name="Rectangle 4"/>
          <p:cNvSpPr>
            <a:spLocks noChangeArrowheads="1"/>
          </p:cNvSpPr>
          <p:nvPr>
            <p:custDataLst>
              <p:tags r:id="rId2"/>
            </p:custDataLst>
          </p:nvPr>
        </p:nvSpPr>
        <p:spPr bwMode="auto">
          <a:xfrm>
            <a:off x="3810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0,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0: </a:t>
            </a:r>
            <a:endParaRPr lang="en-US" sz="3200" b="1" dirty="0" smtClean="0">
              <a:solidFill>
                <a:schemeClr val="accent1"/>
              </a:solidFill>
              <a:latin typeface="Times New Roman" pitchFamily="18" charset="0"/>
              <a:cs typeface="Arial" charset="0"/>
            </a:endParaRPr>
          </a:p>
          <a:p>
            <a:pPr lvl="1">
              <a:spcBef>
                <a:spcPct val="20000"/>
              </a:spcBef>
            </a:pPr>
            <a:r>
              <a:rPr lang="en-US" sz="3200" b="1" dirty="0">
                <a:solidFill>
                  <a:schemeClr val="accent1"/>
                </a:solidFill>
                <a:latin typeface="Times New Roman" pitchFamily="18" charset="0"/>
                <a:cs typeface="Arial" charset="0"/>
              </a:rPr>
              <a:t> </a:t>
            </a:r>
            <a:r>
              <a:rPr lang="en-US" sz="3200" b="1" dirty="0" smtClean="0">
                <a:solidFill>
                  <a:schemeClr val="accent1"/>
                </a:solidFill>
                <a:latin typeface="Times New Roman" pitchFamily="18" charset="0"/>
                <a:cs typeface="Arial" charset="0"/>
              </a:rPr>
              <a:t>  </a:t>
            </a:r>
            <a:r>
              <a:rPr lang="en-US" sz="3200" dirty="0" smtClean="0">
                <a:latin typeface="Times New Roman" pitchFamily="18" charset="0"/>
                <a:cs typeface="Arial" charset="0"/>
              </a:rPr>
              <a:t>then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i="1" dirty="0" err="1">
                <a:latin typeface="Times New Roman" pitchFamily="18" charset="0"/>
                <a:cs typeface="Arial" charset="0"/>
              </a:rPr>
              <a:t>Q</a:t>
            </a:r>
            <a:r>
              <a:rPr lang="en-US" sz="3200" i="1" baseline="-25000" dirty="0" err="1">
                <a:latin typeface="Times New Roman" pitchFamily="18" charset="0"/>
                <a:cs typeface="Arial" charset="0"/>
              </a:rPr>
              <a:t>prev</a:t>
            </a:r>
            <a:endParaRPr lang="en-US" sz="3200" i="1" baseline="-25000" dirty="0">
              <a:latin typeface="Times New Roman" pitchFamily="18" charset="0"/>
              <a:cs typeface="Arial" charset="0"/>
            </a:endParaRPr>
          </a:p>
          <a:p>
            <a:pPr marL="742950" lvl="1" indent="-285750">
              <a:spcBef>
                <a:spcPct val="20000"/>
              </a:spcBef>
              <a:buFontTx/>
              <a:buChar char="–"/>
            </a:pPr>
            <a:r>
              <a:rPr lang="en-US" sz="3200" b="1" dirty="0" smtClean="0">
                <a:solidFill>
                  <a:srgbClr val="C00000"/>
                </a:solidFill>
                <a:latin typeface="Times New Roman" pitchFamily="18" charset="0"/>
                <a:cs typeface="Arial" charset="0"/>
              </a:rPr>
              <a:t>Memory!</a:t>
            </a:r>
            <a:endParaRPr lang="en-US" sz="3200" b="1" dirty="0">
              <a:solidFill>
                <a:srgbClr val="C00000"/>
              </a:solidFill>
              <a:latin typeface="Times New Roman" pitchFamily="18" charset="0"/>
              <a:cs typeface="Arial" charset="0"/>
            </a:endParaRPr>
          </a:p>
          <a:p>
            <a:pPr marL="742950" lvl="1" indent="-285750">
              <a:spcBef>
                <a:spcPct val="20000"/>
              </a:spcBef>
              <a:buFontTx/>
              <a:buChar char="–"/>
            </a:pPr>
            <a:endParaRPr lang="en-US" sz="3200" dirty="0">
              <a:latin typeface="Times New Roman" pitchFamily="18" charset="0"/>
              <a:cs typeface="Arial" charset="0"/>
            </a:endParaRPr>
          </a:p>
          <a:p>
            <a:pPr lvl="1">
              <a:spcBef>
                <a:spcPct val="20000"/>
              </a:spcBef>
            </a:pPr>
            <a:endParaRPr lang="en-US" sz="3200" dirty="0">
              <a:latin typeface="Times New Roman" pitchFamily="18" charset="0"/>
              <a:cs typeface="Arial" charset="0"/>
            </a:endParaRPr>
          </a:p>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1,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1: </a:t>
            </a:r>
            <a:endParaRPr lang="en-US" sz="3200" b="1" dirty="0" smtClean="0">
              <a:solidFill>
                <a:schemeClr val="accent1"/>
              </a:solidFill>
              <a:latin typeface="Times New Roman" pitchFamily="18" charset="0"/>
              <a:cs typeface="Arial" charset="0"/>
            </a:endParaRPr>
          </a:p>
          <a:p>
            <a:pPr lvl="1">
              <a:spcBef>
                <a:spcPct val="20000"/>
              </a:spcBef>
            </a:pPr>
            <a:r>
              <a:rPr lang="en-US" sz="3200" b="1" dirty="0">
                <a:solidFill>
                  <a:schemeClr val="accent1"/>
                </a:solidFill>
                <a:latin typeface="Times New Roman" pitchFamily="18" charset="0"/>
                <a:cs typeface="Arial" charset="0"/>
              </a:rPr>
              <a:t> </a:t>
            </a:r>
            <a:r>
              <a:rPr lang="en-US" sz="3200" b="1" dirty="0" smtClean="0">
                <a:solidFill>
                  <a:schemeClr val="accent1"/>
                </a:solidFill>
                <a:latin typeface="Times New Roman" pitchFamily="18" charset="0"/>
                <a:cs typeface="Arial" charset="0"/>
              </a:rPr>
              <a:t>  </a:t>
            </a:r>
            <a:r>
              <a:rPr lang="en-US" sz="3200" dirty="0" smtClean="0">
                <a:latin typeface="Times New Roman" pitchFamily="18" charset="0"/>
                <a:cs typeface="Arial" charset="0"/>
              </a:rPr>
              <a:t>then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dirty="0" smtClean="0">
                <a:latin typeface="Times New Roman" pitchFamily="18" charset="0"/>
                <a:cs typeface="Arial" charset="0"/>
              </a:rPr>
              <a:t>0, </a:t>
            </a:r>
            <a:r>
              <a:rPr lang="en-US" sz="3200" i="1" dirty="0" smtClean="0">
                <a:latin typeface="Times New Roman" pitchFamily="18" charset="0"/>
                <a:cs typeface="Arial" charset="0"/>
              </a:rPr>
              <a:t>Q</a:t>
            </a:r>
            <a:r>
              <a:rPr lang="en-US" sz="3200" dirty="0" smtClean="0">
                <a:latin typeface="Times New Roman" pitchFamily="18" charset="0"/>
                <a:cs typeface="Arial" charset="0"/>
              </a:rPr>
              <a:t> </a:t>
            </a:r>
            <a:r>
              <a:rPr lang="en-US" sz="3200" dirty="0">
                <a:latin typeface="Times New Roman" pitchFamily="18" charset="0"/>
                <a:cs typeface="Arial" charset="0"/>
              </a:rPr>
              <a:t>= 0</a:t>
            </a:r>
            <a:endParaRPr lang="en-US" sz="3200" i="1" dirty="0">
              <a:latin typeface="Times New Roman" pitchFamily="18" charset="0"/>
              <a:cs typeface="Times New Roman" pitchFamily="18" charset="0"/>
            </a:endParaRPr>
          </a:p>
          <a:p>
            <a:pPr marL="742950" lvl="1" indent="-285750">
              <a:spcBef>
                <a:spcPct val="20000"/>
              </a:spcBef>
              <a:buFontTx/>
              <a:buChar char="–"/>
            </a:pPr>
            <a:r>
              <a:rPr lang="en-US" sz="3200" b="1" dirty="0" smtClean="0">
                <a:solidFill>
                  <a:srgbClr val="C00000"/>
                </a:solidFill>
                <a:latin typeface="Times New Roman" pitchFamily="18" charset="0"/>
                <a:cs typeface="Arial" charset="0"/>
              </a:rPr>
              <a:t>Invalid State</a:t>
            </a:r>
          </a:p>
          <a:p>
            <a:pPr lvl="1">
              <a:spcBef>
                <a:spcPct val="20000"/>
              </a:spcBef>
            </a:pPr>
            <a:r>
              <a:rPr lang="en-US" sz="3200" i="1" dirty="0" smtClean="0">
                <a:latin typeface="Times New Roman" pitchFamily="18" charset="0"/>
                <a:cs typeface="Arial" charset="0"/>
              </a:rPr>
              <a:t>   </a:t>
            </a:r>
            <a:r>
              <a:rPr lang="en-US" sz="3200" i="1" dirty="0" smtClean="0">
                <a:solidFill>
                  <a:srgbClr val="C00000"/>
                </a:solidFill>
                <a:latin typeface="Times New Roman" pitchFamily="18" charset="0"/>
                <a:cs typeface="Arial" charset="0"/>
              </a:rPr>
              <a:t>Q </a:t>
            </a:r>
            <a:r>
              <a:rPr lang="en-US" sz="3200" dirty="0">
                <a:solidFill>
                  <a:srgbClr val="C00000"/>
                </a:solidFill>
                <a:latin typeface="Times New Roman" pitchFamily="18" charset="0"/>
                <a:cs typeface="Arial" charset="0"/>
              </a:rPr>
              <a:t>≠ NOT </a:t>
            </a:r>
            <a:r>
              <a:rPr lang="en-US" sz="3200" i="1" dirty="0">
                <a:solidFill>
                  <a:srgbClr val="C00000"/>
                </a:solidFill>
                <a:latin typeface="Times New Roman" pitchFamily="18" charset="0"/>
                <a:cs typeface="Arial" charset="0"/>
              </a:rPr>
              <a:t>Q</a:t>
            </a:r>
            <a:endParaRPr lang="en-US" sz="3200" b="1" dirty="0">
              <a:solidFill>
                <a:srgbClr val="C00000"/>
              </a:solidFill>
              <a:latin typeface="Times New Roman" pitchFamily="18" charset="0"/>
              <a:cs typeface="Arial" charset="0"/>
            </a:endParaRPr>
          </a:p>
          <a:p>
            <a:pPr marL="742950" lvl="1" indent="-285750">
              <a:spcBef>
                <a:spcPct val="20000"/>
              </a:spcBef>
              <a:buFontTx/>
              <a:buChar char="–"/>
            </a:pPr>
            <a:endParaRPr lang="en-US" sz="2000" dirty="0">
              <a:latin typeface="Times New Roman" pitchFamily="18" charset="0"/>
              <a:cs typeface="Arial" charset="0"/>
            </a:endParaRPr>
          </a:p>
          <a:p>
            <a:pPr marL="742950" lvl="1" indent="-285750">
              <a:spcBef>
                <a:spcPct val="20000"/>
              </a:spcBef>
            </a:pPr>
            <a:endParaRPr lang="en-US" sz="2000" dirty="0">
              <a:latin typeface="Times New Roman" pitchFamily="18" charset="0"/>
              <a:cs typeface="Arial" charset="0"/>
            </a:endParaRPr>
          </a:p>
          <a:p>
            <a:pPr marL="742950" lvl="1" indent="-285750">
              <a:spcBef>
                <a:spcPct val="20000"/>
              </a:spcBef>
            </a:pPr>
            <a:endParaRPr lang="en-US" sz="2000" dirty="0">
              <a:latin typeface="Times New Roman" pitchFamily="18" charset="0"/>
              <a:cs typeface="Arial" charset="0"/>
            </a:endParaRPr>
          </a:p>
        </p:txBody>
      </p:sp>
      <p:sp>
        <p:nvSpPr>
          <p:cNvPr id="974857" name="Line 9"/>
          <p:cNvSpPr>
            <a:spLocks noChangeShapeType="1"/>
          </p:cNvSpPr>
          <p:nvPr>
            <p:custDataLst>
              <p:tags r:id="rId3"/>
            </p:custDataLst>
          </p:nvPr>
        </p:nvSpPr>
        <p:spPr bwMode="auto">
          <a:xfrm>
            <a:off x="3276600" y="4800600"/>
            <a:ext cx="1524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Latch Analysis</a:t>
            </a:r>
            <a:endParaRPr lang="en-US" sz="4400" dirty="0">
              <a:solidFill>
                <a:schemeClr val="bg1"/>
              </a:solidFill>
              <a:latin typeface="+mj-lt"/>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3792316653"/>
              </p:ext>
            </p:extLst>
          </p:nvPr>
        </p:nvGraphicFramePr>
        <p:xfrm>
          <a:off x="4191000" y="4038600"/>
          <a:ext cx="2514600" cy="2106196"/>
        </p:xfrm>
        <a:graphic>
          <a:graphicData uri="http://schemas.openxmlformats.org/presentationml/2006/ole">
            <p:oleObj spid="_x0000_s200733" name="VISIO" r:id="rId8" imgW="1057895" imgH="885396" progId="">
              <p:embed/>
            </p:oleObj>
          </a:graphicData>
        </a:graphic>
      </p:graphicFrame>
      <p:sp>
        <p:nvSpPr>
          <p:cNvPr id="11" name="Line 9"/>
          <p:cNvSpPr>
            <a:spLocks noChangeShapeType="1"/>
          </p:cNvSpPr>
          <p:nvPr>
            <p:custDataLst>
              <p:tags r:id="rId4"/>
            </p:custDataLst>
          </p:nvPr>
        </p:nvSpPr>
        <p:spPr bwMode="auto">
          <a:xfrm>
            <a:off x="1295400" y="5943600"/>
            <a:ext cx="152400" cy="0"/>
          </a:xfrm>
          <a:prstGeom prst="line">
            <a:avLst/>
          </a:prstGeom>
          <a:noFill/>
          <a:ln w="9525">
            <a:solidFill>
              <a:srgbClr val="C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38904359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7932" name="Object 12"/>
          <p:cNvGraphicFramePr>
            <a:graphicFrameLocks noGrp="1" noChangeAspect="1"/>
          </p:cNvGraphicFramePr>
          <p:nvPr>
            <p:ph idx="4294967295"/>
            <p:extLst>
              <p:ext uri="{D42A27DB-BD31-4B8C-83A1-F6EECF244321}">
                <p14:modId xmlns="" xmlns:p14="http://schemas.microsoft.com/office/powerpoint/2010/main" val="1273466715"/>
              </p:ext>
            </p:extLst>
          </p:nvPr>
        </p:nvGraphicFramePr>
        <p:xfrm>
          <a:off x="6019800" y="3048000"/>
          <a:ext cx="2743200" cy="2655888"/>
        </p:xfrm>
        <a:graphic>
          <a:graphicData uri="http://schemas.openxmlformats.org/presentationml/2006/ole">
            <p:oleObj spid="_x0000_s134161" name="VISIO" r:id="rId5" imgW="886922" imgH="857918" progId="">
              <p:embed/>
            </p:oleObj>
          </a:graphicData>
        </a:graphic>
      </p:graphicFrame>
      <p:sp>
        <p:nvSpPr>
          <p:cNvPr id="977923" name="Rectangle 3"/>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SR stands for Set/Reset Latch</a:t>
            </a:r>
          </a:p>
          <a:p>
            <a:pPr marL="742950" lvl="1" indent="-285750">
              <a:spcBef>
                <a:spcPct val="20000"/>
              </a:spcBef>
              <a:buFontTx/>
              <a:buChar char="–"/>
            </a:pPr>
            <a:r>
              <a:rPr lang="en-US" sz="2600" dirty="0">
                <a:latin typeface="Times New Roman" pitchFamily="18" charset="0"/>
                <a:cs typeface="Arial" charset="0"/>
              </a:rPr>
              <a:t>Stores one bit of state (</a:t>
            </a:r>
            <a:r>
              <a:rPr lang="en-US" sz="2600" i="1" dirty="0">
                <a:latin typeface="Times New Roman" pitchFamily="18" charset="0"/>
                <a:cs typeface="Arial" charset="0"/>
              </a:rPr>
              <a:t>Q</a:t>
            </a:r>
            <a:r>
              <a:rPr lang="en-US" sz="2600" dirty="0">
                <a:latin typeface="Times New Roman" pitchFamily="18" charset="0"/>
                <a:cs typeface="Arial" charset="0"/>
              </a:rPr>
              <a:t>)</a:t>
            </a:r>
          </a:p>
          <a:p>
            <a:pPr marL="342900" indent="-342900">
              <a:spcBef>
                <a:spcPct val="20000"/>
              </a:spcBef>
              <a:buFontTx/>
              <a:buChar char="•"/>
            </a:pPr>
            <a:r>
              <a:rPr lang="en-US" sz="3200" dirty="0">
                <a:latin typeface="Times New Roman" pitchFamily="18" charset="0"/>
                <a:cs typeface="Arial" charset="0"/>
              </a:rPr>
              <a:t>Control what value is being stored with </a:t>
            </a:r>
            <a:r>
              <a:rPr lang="en-US" sz="3200" i="1" dirty="0">
                <a:latin typeface="Times New Roman" pitchFamily="18" charset="0"/>
                <a:cs typeface="Arial" charset="0"/>
              </a:rPr>
              <a:t>S</a:t>
            </a:r>
            <a:r>
              <a:rPr lang="en-US" sz="3200" dirty="0">
                <a:latin typeface="Times New Roman" pitchFamily="18" charset="0"/>
                <a:cs typeface="Arial" charset="0"/>
              </a:rPr>
              <a:t>, </a:t>
            </a:r>
            <a:r>
              <a:rPr lang="en-US" sz="3200" i="1" dirty="0">
                <a:latin typeface="Times New Roman" pitchFamily="18" charset="0"/>
                <a:cs typeface="Arial" charset="0"/>
              </a:rPr>
              <a:t>R</a:t>
            </a:r>
            <a:r>
              <a:rPr lang="en-US" sz="3200" dirty="0">
                <a:latin typeface="Times New Roman" pitchFamily="18" charset="0"/>
                <a:cs typeface="Arial" charset="0"/>
              </a:rPr>
              <a:t> inputs</a:t>
            </a:r>
          </a:p>
          <a:p>
            <a:pPr marL="742950" lvl="1" indent="-285750">
              <a:spcBef>
                <a:spcPct val="20000"/>
              </a:spcBef>
              <a:buFontTx/>
              <a:buChar char="–"/>
            </a:pPr>
            <a:r>
              <a:rPr lang="en-US" sz="3200" b="1" dirty="0">
                <a:solidFill>
                  <a:schemeClr val="accent1"/>
                </a:solidFill>
                <a:latin typeface="Times New Roman" pitchFamily="18" charset="0"/>
                <a:cs typeface="Arial" charset="0"/>
              </a:rPr>
              <a:t>Set: </a:t>
            </a:r>
            <a:r>
              <a:rPr lang="en-US" sz="3200" dirty="0">
                <a:latin typeface="Times New Roman" pitchFamily="18" charset="0"/>
                <a:cs typeface="Arial" charset="0"/>
              </a:rPr>
              <a:t>Make the output 1 </a:t>
            </a:r>
            <a:endParaRPr lang="en-US" sz="3200" dirty="0" smtClean="0">
              <a:latin typeface="Times New Roman" pitchFamily="18" charset="0"/>
              <a:cs typeface="Arial" charset="0"/>
            </a:endParaRPr>
          </a:p>
          <a:p>
            <a:pPr lvl="1">
              <a:spcBef>
                <a:spcPct val="20000"/>
              </a:spcBef>
            </a:pPr>
            <a:r>
              <a:rPr lang="en-US" sz="3200" dirty="0">
                <a:latin typeface="Times New Roman" pitchFamily="18" charset="0"/>
                <a:cs typeface="Arial" charset="0"/>
              </a:rPr>
              <a:t> </a:t>
            </a:r>
            <a:r>
              <a:rPr lang="en-US" sz="3200" dirty="0" smtClean="0">
                <a:latin typeface="Times New Roman" pitchFamily="18" charset="0"/>
                <a:cs typeface="Arial" charset="0"/>
              </a:rPr>
              <a:t>  (</a:t>
            </a:r>
            <a:r>
              <a:rPr lang="en-US" sz="3200" i="1" dirty="0">
                <a:latin typeface="Times New Roman" pitchFamily="18" charset="0"/>
                <a:cs typeface="Arial" charset="0"/>
              </a:rPr>
              <a:t>S </a:t>
            </a:r>
            <a:r>
              <a:rPr lang="en-US" sz="3200" dirty="0">
                <a:latin typeface="Times New Roman" pitchFamily="18" charset="0"/>
                <a:cs typeface="Arial" charset="0"/>
              </a:rPr>
              <a:t>= 1, </a:t>
            </a:r>
            <a:r>
              <a:rPr lang="en-US" sz="3200" i="1" dirty="0">
                <a:latin typeface="Times New Roman" pitchFamily="18" charset="0"/>
                <a:cs typeface="Arial" charset="0"/>
              </a:rPr>
              <a:t>R </a:t>
            </a:r>
            <a:r>
              <a:rPr lang="en-US" sz="3200" dirty="0">
                <a:latin typeface="Times New Roman" pitchFamily="18" charset="0"/>
                <a:cs typeface="Arial" charset="0"/>
              </a:rPr>
              <a:t>= 0,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b="1" dirty="0">
                <a:solidFill>
                  <a:schemeClr val="accent1"/>
                </a:solidFill>
                <a:latin typeface="Times New Roman" pitchFamily="18" charset="0"/>
                <a:cs typeface="Arial" charset="0"/>
              </a:rPr>
              <a:t>1</a:t>
            </a:r>
            <a:r>
              <a:rPr lang="en-US" sz="3200" dirty="0">
                <a:latin typeface="Times New Roman" pitchFamily="18" charset="0"/>
                <a:cs typeface="Arial" charset="0"/>
              </a:rPr>
              <a:t>)</a:t>
            </a:r>
          </a:p>
          <a:p>
            <a:pPr marL="742950" lvl="1" indent="-285750">
              <a:spcBef>
                <a:spcPct val="20000"/>
              </a:spcBef>
              <a:buFontTx/>
              <a:buChar char="–"/>
            </a:pPr>
            <a:r>
              <a:rPr lang="en-US" sz="3200" b="1" dirty="0">
                <a:solidFill>
                  <a:schemeClr val="accent1"/>
                </a:solidFill>
                <a:latin typeface="Times New Roman" pitchFamily="18" charset="0"/>
                <a:cs typeface="Arial" charset="0"/>
              </a:rPr>
              <a:t>Reset: </a:t>
            </a:r>
            <a:r>
              <a:rPr lang="en-US" sz="3200" dirty="0">
                <a:latin typeface="Times New Roman" pitchFamily="18" charset="0"/>
                <a:cs typeface="Arial" charset="0"/>
              </a:rPr>
              <a:t>Make the output 0 </a:t>
            </a:r>
            <a:endParaRPr lang="en-US" sz="3200" dirty="0" smtClean="0">
              <a:latin typeface="Times New Roman" pitchFamily="18" charset="0"/>
              <a:cs typeface="Arial" charset="0"/>
            </a:endParaRPr>
          </a:p>
          <a:p>
            <a:pPr lvl="1">
              <a:spcBef>
                <a:spcPct val="20000"/>
              </a:spcBef>
            </a:pPr>
            <a:r>
              <a:rPr lang="en-US" sz="3200" dirty="0">
                <a:latin typeface="Times New Roman" pitchFamily="18" charset="0"/>
                <a:cs typeface="Arial" charset="0"/>
              </a:rPr>
              <a:t> </a:t>
            </a:r>
            <a:r>
              <a:rPr lang="en-US" sz="3200" dirty="0" smtClean="0">
                <a:latin typeface="Times New Roman" pitchFamily="18" charset="0"/>
                <a:cs typeface="Arial" charset="0"/>
              </a:rPr>
              <a:t>  (</a:t>
            </a:r>
            <a:r>
              <a:rPr lang="en-US" sz="3200" i="1" dirty="0">
                <a:latin typeface="Times New Roman" pitchFamily="18" charset="0"/>
                <a:cs typeface="Arial" charset="0"/>
              </a:rPr>
              <a:t>S </a:t>
            </a:r>
            <a:r>
              <a:rPr lang="en-US" sz="3200" dirty="0">
                <a:latin typeface="Times New Roman" pitchFamily="18" charset="0"/>
                <a:cs typeface="Arial" charset="0"/>
              </a:rPr>
              <a:t>= 0, </a:t>
            </a:r>
            <a:r>
              <a:rPr lang="en-US" sz="3200" i="1" dirty="0">
                <a:latin typeface="Times New Roman" pitchFamily="18" charset="0"/>
                <a:cs typeface="Arial" charset="0"/>
              </a:rPr>
              <a:t>R </a:t>
            </a:r>
            <a:r>
              <a:rPr lang="en-US" sz="3200" dirty="0">
                <a:latin typeface="Times New Roman" pitchFamily="18" charset="0"/>
                <a:cs typeface="Arial" charset="0"/>
              </a:rPr>
              <a:t>= 1,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b="1" dirty="0">
                <a:solidFill>
                  <a:schemeClr val="accent1"/>
                </a:solidFill>
                <a:latin typeface="Times New Roman" pitchFamily="18" charset="0"/>
                <a:cs typeface="Arial" charset="0"/>
              </a:rPr>
              <a:t>0</a:t>
            </a:r>
            <a:r>
              <a:rPr lang="en-US" sz="3200" dirty="0">
                <a:latin typeface="Times New Roman" pitchFamily="18" charset="0"/>
                <a:cs typeface="Arial" charset="0"/>
              </a:rPr>
              <a:t>)</a:t>
            </a:r>
          </a:p>
          <a:p>
            <a:pPr marL="742950" lvl="1" indent="-285750">
              <a:spcBef>
                <a:spcPct val="20000"/>
              </a:spcBef>
              <a:buFontTx/>
              <a:buChar char="–"/>
            </a:pPr>
            <a:endParaRPr lang="en-US" sz="3200" dirty="0">
              <a:latin typeface="Times New Roman" pitchFamily="18" charset="0"/>
              <a:cs typeface="Arial" charset="0"/>
            </a:endParaRPr>
          </a:p>
          <a:p>
            <a:pPr marL="742950" lvl="1" indent="-28575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r>
              <a:rPr lang="en-US" sz="3200" b="1" dirty="0">
                <a:solidFill>
                  <a:srgbClr val="FF3300"/>
                </a:solidFill>
                <a:latin typeface="Times New Roman" pitchFamily="18" charset="0"/>
                <a:cs typeface="Arial" charset="0"/>
              </a:rPr>
              <a:t>Must do something to avoid</a:t>
            </a:r>
          </a:p>
          <a:p>
            <a:pPr marL="342900" indent="-342900">
              <a:spcBef>
                <a:spcPct val="20000"/>
              </a:spcBef>
            </a:pPr>
            <a:r>
              <a:rPr lang="en-US" sz="3200" b="1" dirty="0">
                <a:solidFill>
                  <a:srgbClr val="FF3300"/>
                </a:solidFill>
                <a:latin typeface="Times New Roman" pitchFamily="18" charset="0"/>
                <a:cs typeface="Arial" charset="0"/>
              </a:rPr>
              <a:t>	invalid state (when </a:t>
            </a:r>
            <a:r>
              <a:rPr lang="en-US" sz="3200" b="1" i="1" dirty="0">
                <a:solidFill>
                  <a:srgbClr val="FF3300"/>
                </a:solidFill>
                <a:latin typeface="Times New Roman" pitchFamily="18" charset="0"/>
                <a:cs typeface="Arial" charset="0"/>
              </a:rPr>
              <a:t>S</a:t>
            </a:r>
            <a:r>
              <a:rPr lang="en-US" sz="3200" b="1" dirty="0">
                <a:solidFill>
                  <a:srgbClr val="FF3300"/>
                </a:solidFill>
                <a:latin typeface="Times New Roman" pitchFamily="18" charset="0"/>
                <a:cs typeface="Arial" charset="0"/>
              </a:rPr>
              <a:t> = </a:t>
            </a:r>
            <a:r>
              <a:rPr lang="en-US" sz="3200" b="1" i="1" dirty="0">
                <a:solidFill>
                  <a:srgbClr val="FF3300"/>
                </a:solidFill>
                <a:latin typeface="Times New Roman" pitchFamily="18" charset="0"/>
                <a:cs typeface="Arial" charset="0"/>
              </a:rPr>
              <a:t>R</a:t>
            </a:r>
            <a:r>
              <a:rPr lang="en-US" sz="3200" b="1" dirty="0">
                <a:solidFill>
                  <a:srgbClr val="FF3300"/>
                </a:solidFill>
                <a:latin typeface="Times New Roman" pitchFamily="18" charset="0"/>
                <a:cs typeface="Arial" charset="0"/>
              </a:rPr>
              <a:t> = 1)</a:t>
            </a:r>
          </a:p>
          <a:p>
            <a:pPr marL="342900" indent="-342900">
              <a:spcBef>
                <a:spcPct val="20000"/>
              </a:spcBef>
            </a:pPr>
            <a:endParaRPr lang="en-US" sz="2400" b="1" i="1" baseline="-25000" dirty="0">
              <a:solidFill>
                <a:srgbClr val="FF3300"/>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Latch Symbol</a:t>
            </a:r>
            <a:endParaRPr lang="en-US" sz="4400" dirty="0">
              <a:solidFill>
                <a:schemeClr val="bg1"/>
              </a:solidFill>
              <a:latin typeface="+mj-lt"/>
            </a:endParaRPr>
          </a:p>
        </p:txBody>
      </p:sp>
    </p:spTree>
    <p:extLst>
      <p:ext uri="{BB962C8B-B14F-4D97-AF65-F5344CB8AC3E}">
        <p14:creationId xmlns="" xmlns:p14="http://schemas.microsoft.com/office/powerpoint/2010/main" val="338355236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9493" name="Object 5"/>
          <p:cNvGraphicFramePr>
            <a:graphicFrameLocks noGrp="1" noChangeAspect="1"/>
          </p:cNvGraphicFramePr>
          <p:nvPr>
            <p:ph sz="half" idx="4294967295"/>
            <p:extLst>
              <p:ext uri="{D42A27DB-BD31-4B8C-83A1-F6EECF244321}">
                <p14:modId xmlns="" xmlns:p14="http://schemas.microsoft.com/office/powerpoint/2010/main" val="3400918576"/>
              </p:ext>
            </p:extLst>
          </p:nvPr>
        </p:nvGraphicFramePr>
        <p:xfrm>
          <a:off x="6422505" y="2819400"/>
          <a:ext cx="2752725" cy="2841625"/>
        </p:xfrm>
        <a:graphic>
          <a:graphicData uri="http://schemas.openxmlformats.org/presentationml/2006/ole">
            <p:oleObj spid="_x0000_s135185" name="VISIO" r:id="rId7" imgW="885444" imgH="912876" progId="">
              <p:embed/>
            </p:oleObj>
          </a:graphicData>
        </a:graphic>
      </p:graphicFrame>
      <p:sp>
        <p:nvSpPr>
          <p:cNvPr id="95949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9494" name="Rectangle 6"/>
          <p:cNvSpPr>
            <a:spLocks noChangeArrowheads="1"/>
          </p:cNvSpPr>
          <p:nvPr>
            <p:custDataLst>
              <p:tags r:id="rId3"/>
            </p:custDataLst>
          </p:nvPr>
        </p:nvSpPr>
        <p:spPr bwMode="auto">
          <a:xfrm>
            <a:off x="914400" y="1219200"/>
            <a:ext cx="83820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Two inputs: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p>
          <a:p>
            <a:pPr marL="742950" lvl="1" indent="-285750">
              <a:spcBef>
                <a:spcPct val="20000"/>
              </a:spcBef>
              <a:buFontTx/>
              <a:buChar char="–"/>
            </a:pPr>
            <a:r>
              <a:rPr lang="en-US" sz="2600" b="1" i="1" dirty="0">
                <a:latin typeface="Times New Roman" pitchFamily="18" charset="0"/>
                <a:cs typeface="Arial" charset="0"/>
              </a:rPr>
              <a:t>CLK</a:t>
            </a:r>
            <a:r>
              <a:rPr lang="en-US" sz="2600" b="1" dirty="0">
                <a:latin typeface="Times New Roman" pitchFamily="18" charset="0"/>
                <a:cs typeface="Arial" charset="0"/>
              </a:rPr>
              <a:t>:</a:t>
            </a:r>
            <a:r>
              <a:rPr lang="en-US" sz="2600" dirty="0">
                <a:latin typeface="Times New Roman" pitchFamily="18" charset="0"/>
                <a:cs typeface="Arial" charset="0"/>
              </a:rPr>
              <a:t> controls </a:t>
            </a:r>
            <a:r>
              <a:rPr lang="en-US" sz="2600" i="1" dirty="0">
                <a:latin typeface="Times New Roman" pitchFamily="18" charset="0"/>
                <a:cs typeface="Arial" charset="0"/>
              </a:rPr>
              <a:t>when</a:t>
            </a:r>
            <a:r>
              <a:rPr lang="en-US" sz="2600" dirty="0">
                <a:latin typeface="Times New Roman" pitchFamily="18" charset="0"/>
                <a:cs typeface="Arial" charset="0"/>
              </a:rPr>
              <a:t> the output changes</a:t>
            </a:r>
          </a:p>
          <a:p>
            <a:pPr marL="742950" lvl="1" indent="-285750">
              <a:spcBef>
                <a:spcPct val="20000"/>
              </a:spcBef>
              <a:buFontTx/>
              <a:buChar char="–"/>
            </a:pPr>
            <a:r>
              <a:rPr lang="en-US" sz="2600" b="1" i="1" dirty="0">
                <a:latin typeface="Times New Roman" pitchFamily="18" charset="0"/>
                <a:cs typeface="Arial" charset="0"/>
              </a:rPr>
              <a:t>D</a:t>
            </a:r>
            <a:r>
              <a:rPr lang="en-US" sz="2600" dirty="0">
                <a:latin typeface="Times New Roman" pitchFamily="18" charset="0"/>
                <a:cs typeface="Arial" charset="0"/>
              </a:rPr>
              <a:t> (the data input): controls </a:t>
            </a:r>
            <a:r>
              <a:rPr lang="en-US" sz="2600" i="1" dirty="0">
                <a:latin typeface="Times New Roman" pitchFamily="18" charset="0"/>
                <a:cs typeface="Arial" charset="0"/>
              </a:rPr>
              <a:t>what</a:t>
            </a:r>
            <a:r>
              <a:rPr lang="en-US" sz="2600" dirty="0">
                <a:latin typeface="Times New Roman" pitchFamily="18" charset="0"/>
                <a:cs typeface="Arial" charset="0"/>
              </a:rPr>
              <a:t> the output changes to</a:t>
            </a:r>
          </a:p>
          <a:p>
            <a:pPr marL="342900" indent="-342900">
              <a:spcBef>
                <a:spcPct val="20000"/>
              </a:spcBef>
              <a:buFontTx/>
              <a:buChar char="•"/>
            </a:pPr>
            <a:r>
              <a:rPr lang="en-US" sz="3200" dirty="0">
                <a:latin typeface="Times New Roman" pitchFamily="18" charset="0"/>
                <a:cs typeface="Arial" charset="0"/>
              </a:rPr>
              <a:t>Function</a:t>
            </a:r>
          </a:p>
          <a:p>
            <a:pPr marL="742950" lvl="1" indent="-285750">
              <a:spcBef>
                <a:spcPct val="20000"/>
              </a:spcBef>
              <a:buFontTx/>
              <a:buChar char="–"/>
            </a:pPr>
            <a:r>
              <a:rPr lang="en-US" sz="2600" dirty="0">
                <a:latin typeface="Times New Roman" pitchFamily="18" charset="0"/>
                <a:cs typeface="Arial" charset="0"/>
              </a:rPr>
              <a:t>When </a:t>
            </a:r>
            <a:r>
              <a:rPr lang="en-US" sz="2600" b="1" i="1" dirty="0">
                <a:latin typeface="Times New Roman" pitchFamily="18" charset="0"/>
                <a:cs typeface="Arial" charset="0"/>
              </a:rPr>
              <a:t>CLK</a:t>
            </a:r>
            <a:r>
              <a:rPr lang="en-US" sz="2600" b="1" dirty="0">
                <a:latin typeface="Times New Roman" pitchFamily="18" charset="0"/>
                <a:cs typeface="Arial" charset="0"/>
              </a:rPr>
              <a:t> = 1</a:t>
            </a:r>
            <a:r>
              <a:rPr lang="en-US" sz="2600" dirty="0">
                <a:latin typeface="Times New Roman" pitchFamily="18" charset="0"/>
                <a:cs typeface="Arial" charset="0"/>
              </a:rPr>
              <a:t>, </a:t>
            </a:r>
            <a:endParaRPr lang="en-US" sz="2600" dirty="0" smtClean="0">
              <a:latin typeface="Times New Roman" pitchFamily="18" charset="0"/>
              <a:cs typeface="Arial" charset="0"/>
            </a:endParaRPr>
          </a:p>
          <a:p>
            <a:pPr lvl="1">
              <a:spcBef>
                <a:spcPct val="20000"/>
              </a:spcBef>
            </a:pPr>
            <a:r>
              <a:rPr lang="en-US" sz="2600" i="1" dirty="0" smtClean="0">
                <a:latin typeface="Times New Roman" pitchFamily="18" charset="0"/>
                <a:cs typeface="Arial" charset="0"/>
              </a:rPr>
              <a:t>   D</a:t>
            </a:r>
            <a:r>
              <a:rPr lang="en-US" sz="2600" dirty="0" smtClean="0">
                <a:latin typeface="Times New Roman" pitchFamily="18" charset="0"/>
                <a:cs typeface="Arial" charset="0"/>
              </a:rPr>
              <a:t> </a:t>
            </a:r>
            <a:r>
              <a:rPr lang="en-US" sz="2600" dirty="0">
                <a:latin typeface="Times New Roman" pitchFamily="18" charset="0"/>
                <a:cs typeface="Arial" charset="0"/>
              </a:rPr>
              <a:t>passes through to </a:t>
            </a:r>
            <a:r>
              <a:rPr lang="en-US" sz="2600" i="1" dirty="0">
                <a:latin typeface="Times New Roman" pitchFamily="18" charset="0"/>
                <a:cs typeface="Arial" charset="0"/>
              </a:rPr>
              <a:t>Q </a:t>
            </a:r>
            <a:r>
              <a:rPr lang="en-US" sz="2600" dirty="0" smtClean="0">
                <a:latin typeface="Times New Roman" pitchFamily="18" charset="0"/>
                <a:cs typeface="Arial" charset="0"/>
              </a:rPr>
              <a:t>(</a:t>
            </a:r>
            <a:r>
              <a:rPr lang="en-US" sz="2600" i="1" dirty="0" smtClean="0">
                <a:latin typeface="Times New Roman" pitchFamily="18" charset="0"/>
                <a:cs typeface="Arial" charset="0"/>
              </a:rPr>
              <a:t>transparent</a:t>
            </a:r>
            <a:r>
              <a:rPr lang="en-US" sz="2600" dirty="0">
                <a:latin typeface="Times New Roman" pitchFamily="18" charset="0"/>
                <a:cs typeface="Arial" charset="0"/>
              </a:rPr>
              <a:t>)</a:t>
            </a:r>
            <a:endParaRPr lang="en-US" sz="2600" i="1"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Arial" charset="0"/>
              </a:rPr>
              <a:t>When </a:t>
            </a:r>
            <a:r>
              <a:rPr lang="en-US" sz="2600" b="1" i="1" dirty="0">
                <a:latin typeface="Times New Roman" pitchFamily="18" charset="0"/>
                <a:cs typeface="Arial" charset="0"/>
              </a:rPr>
              <a:t>CLK</a:t>
            </a:r>
            <a:r>
              <a:rPr lang="en-US" sz="2600" b="1" dirty="0">
                <a:latin typeface="Times New Roman" pitchFamily="18" charset="0"/>
                <a:cs typeface="Arial" charset="0"/>
              </a:rPr>
              <a:t> = 0</a:t>
            </a:r>
            <a:r>
              <a:rPr lang="en-US" sz="2600" dirty="0">
                <a:latin typeface="Times New Roman" pitchFamily="18" charset="0"/>
                <a:cs typeface="Arial" charset="0"/>
              </a:rPr>
              <a:t>, </a:t>
            </a:r>
            <a:endParaRPr lang="en-US" sz="2600" dirty="0" smtClean="0">
              <a:latin typeface="Times New Roman" pitchFamily="18" charset="0"/>
              <a:cs typeface="Arial" charset="0"/>
            </a:endParaRPr>
          </a:p>
          <a:p>
            <a:pPr lvl="1">
              <a:spcBef>
                <a:spcPct val="20000"/>
              </a:spcBef>
            </a:pPr>
            <a:r>
              <a:rPr lang="en-US" sz="2600" i="1" dirty="0" smtClean="0">
                <a:latin typeface="Times New Roman" pitchFamily="18" charset="0"/>
                <a:cs typeface="Arial" charset="0"/>
              </a:rPr>
              <a:t>   Q</a:t>
            </a:r>
            <a:r>
              <a:rPr lang="en-US" sz="2600" dirty="0" smtClean="0">
                <a:latin typeface="Times New Roman" pitchFamily="18" charset="0"/>
                <a:cs typeface="Arial" charset="0"/>
              </a:rPr>
              <a:t> </a:t>
            </a:r>
            <a:r>
              <a:rPr lang="en-US" sz="2600" dirty="0">
                <a:latin typeface="Times New Roman" pitchFamily="18" charset="0"/>
                <a:cs typeface="Arial" charset="0"/>
              </a:rPr>
              <a:t>holds its previous value </a:t>
            </a:r>
            <a:r>
              <a:rPr lang="en-US" sz="2600" dirty="0" smtClean="0">
                <a:latin typeface="Times New Roman" pitchFamily="18" charset="0"/>
                <a:cs typeface="Arial" charset="0"/>
              </a:rPr>
              <a:t>(</a:t>
            </a:r>
            <a:r>
              <a:rPr lang="en-US" sz="2600" i="1" dirty="0" smtClean="0">
                <a:latin typeface="Times New Roman" pitchFamily="18" charset="0"/>
                <a:cs typeface="Arial" charset="0"/>
              </a:rPr>
              <a:t>opaque</a:t>
            </a:r>
            <a:r>
              <a:rPr lang="en-US" sz="2600" dirty="0">
                <a:latin typeface="Times New Roman" pitchFamily="18" charset="0"/>
                <a:cs typeface="Arial" charset="0"/>
              </a:rPr>
              <a:t>)</a:t>
            </a:r>
            <a:endParaRPr lang="en-US" sz="2600" i="1" baseline="-250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Avoids invalid case when </a:t>
            </a:r>
            <a:endParaRPr lang="en-US" sz="3200" dirty="0" smtClean="0">
              <a:latin typeface="Times New Roman" pitchFamily="18" charset="0"/>
              <a:cs typeface="Arial" charset="0"/>
            </a:endParaRPr>
          </a:p>
          <a:p>
            <a:pPr>
              <a:spcBef>
                <a:spcPct val="20000"/>
              </a:spcBef>
            </a:pPr>
            <a:r>
              <a:rPr lang="en-US" sz="3200" i="1" dirty="0">
                <a:latin typeface="Times New Roman" pitchFamily="18" charset="0"/>
                <a:cs typeface="Arial" charset="0"/>
              </a:rPr>
              <a:t> </a:t>
            </a:r>
            <a:r>
              <a:rPr lang="en-US" sz="3200" i="1" dirty="0" smtClean="0">
                <a:latin typeface="Times New Roman" pitchFamily="18" charset="0"/>
                <a:cs typeface="Arial" charset="0"/>
              </a:rPr>
              <a:t>  Q </a:t>
            </a:r>
            <a:r>
              <a:rPr lang="en-US" sz="3200" dirty="0">
                <a:latin typeface="Times New Roman" pitchFamily="18" charset="0"/>
                <a:cs typeface="Arial" charset="0"/>
              </a:rPr>
              <a:t>≠ NOT </a:t>
            </a:r>
            <a:r>
              <a:rPr lang="en-US" sz="3200" i="1" dirty="0">
                <a:latin typeface="Times New Roman" pitchFamily="18" charset="0"/>
                <a:cs typeface="Arial" charset="0"/>
              </a:rPr>
              <a:t>Q</a:t>
            </a:r>
          </a:p>
        </p:txBody>
      </p:sp>
      <p:sp>
        <p:nvSpPr>
          <p:cNvPr id="959495" name="Line 7"/>
          <p:cNvSpPr>
            <a:spLocks noChangeShapeType="1"/>
          </p:cNvSpPr>
          <p:nvPr>
            <p:custDataLst>
              <p:tags r:id="rId4"/>
            </p:custDataLst>
          </p:nvPr>
        </p:nvSpPr>
        <p:spPr bwMode="auto">
          <a:xfrm>
            <a:off x="3048000" y="5943600"/>
            <a:ext cx="2286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Latch</a:t>
            </a:r>
            <a:endParaRPr lang="en-US" sz="4400" dirty="0">
              <a:solidFill>
                <a:schemeClr val="bg1"/>
              </a:solidFill>
              <a:latin typeface="+mj-lt"/>
            </a:endParaRPr>
          </a:p>
        </p:txBody>
      </p:sp>
    </p:spTree>
    <p:extLst>
      <p:ext uri="{BB962C8B-B14F-4D97-AF65-F5344CB8AC3E}">
        <p14:creationId xmlns="" xmlns:p14="http://schemas.microsoft.com/office/powerpoint/2010/main" val="52756852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0516" name="Object 4"/>
          <p:cNvGraphicFramePr>
            <a:graphicFrameLocks noGrp="1" noChangeAspect="1"/>
          </p:cNvGraphicFramePr>
          <p:nvPr>
            <p:ph sz="quarter" idx="4294967295"/>
            <p:extLst>
              <p:ext uri="{D42A27DB-BD31-4B8C-83A1-F6EECF244321}">
                <p14:modId xmlns="" xmlns:p14="http://schemas.microsoft.com/office/powerpoint/2010/main" val="2595315146"/>
              </p:ext>
            </p:extLst>
          </p:nvPr>
        </p:nvGraphicFramePr>
        <p:xfrm>
          <a:off x="1143000" y="1295400"/>
          <a:ext cx="4953000" cy="1693863"/>
        </p:xfrm>
        <a:graphic>
          <a:graphicData uri="http://schemas.openxmlformats.org/presentationml/2006/ole">
            <p:oleObj spid="_x0000_s201769" name="VISIO" r:id="rId5" imgW="1837959" imgH="657941" progId="">
              <p:embed/>
            </p:oleObj>
          </a:graphicData>
        </a:graphic>
      </p:graphicFrame>
      <p:graphicFrame>
        <p:nvGraphicFramePr>
          <p:cNvPr id="960517" name="Object 5"/>
          <p:cNvGraphicFramePr>
            <a:graphicFrameLocks noGrp="1" noChangeAspect="1"/>
          </p:cNvGraphicFramePr>
          <p:nvPr>
            <p:ph sz="half" idx="4294967295"/>
            <p:extLst>
              <p:ext uri="{D42A27DB-BD31-4B8C-83A1-F6EECF244321}">
                <p14:modId xmlns="" xmlns:p14="http://schemas.microsoft.com/office/powerpoint/2010/main" val="699947184"/>
              </p:ext>
            </p:extLst>
          </p:nvPr>
        </p:nvGraphicFramePr>
        <p:xfrm>
          <a:off x="6553200" y="1295400"/>
          <a:ext cx="1677987" cy="1966913"/>
        </p:xfrm>
        <a:graphic>
          <a:graphicData uri="http://schemas.openxmlformats.org/presentationml/2006/ole">
            <p:oleObj spid="_x0000_s201770" name="VISIO" r:id="rId6" imgW="491547" imgH="602985" progId="">
              <p:embed/>
            </p:oleObj>
          </a:graphicData>
        </a:graphic>
      </p:graphicFrame>
      <p:graphicFrame>
        <p:nvGraphicFramePr>
          <p:cNvPr id="960518" name="Object 6"/>
          <p:cNvGraphicFramePr>
            <a:graphicFrameLocks noGrp="1" noChangeAspect="1"/>
          </p:cNvGraphicFramePr>
          <p:nvPr>
            <p:ph sz="quarter" idx="4294967295"/>
            <p:extLst>
              <p:ext uri="{D42A27DB-BD31-4B8C-83A1-F6EECF244321}">
                <p14:modId xmlns="" xmlns:p14="http://schemas.microsoft.com/office/powerpoint/2010/main" val="3326242997"/>
              </p:ext>
            </p:extLst>
          </p:nvPr>
        </p:nvGraphicFramePr>
        <p:xfrm>
          <a:off x="1562100" y="3505200"/>
          <a:ext cx="6019800" cy="1979613"/>
        </p:xfrm>
        <a:graphic>
          <a:graphicData uri="http://schemas.openxmlformats.org/presentationml/2006/ole">
            <p:oleObj spid="_x0000_s201771" name="VISIO" r:id="rId7" imgW="1859280" imgH="637032" progId="">
              <p:embed/>
            </p:oleObj>
          </a:graphicData>
        </a:graphic>
      </p:graphicFrame>
      <p:sp>
        <p:nvSpPr>
          <p:cNvPr id="960514"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Latch Internal Circuit</a:t>
            </a:r>
            <a:endParaRPr lang="en-US" sz="4400" dirty="0">
              <a:solidFill>
                <a:schemeClr val="bg1"/>
              </a:solidFill>
              <a:latin typeface="+mj-lt"/>
            </a:endParaRPr>
          </a:p>
        </p:txBody>
      </p:sp>
    </p:spTree>
    <p:extLst>
      <p:ext uri="{BB962C8B-B14F-4D97-AF65-F5344CB8AC3E}">
        <p14:creationId xmlns="" xmlns:p14="http://schemas.microsoft.com/office/powerpoint/2010/main" val="384431263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1543" name="Object 7"/>
          <p:cNvGraphicFramePr>
            <a:graphicFrameLocks noGrp="1" noChangeAspect="1"/>
          </p:cNvGraphicFramePr>
          <p:nvPr>
            <p:ph sz="quarter" idx="4294967295"/>
            <p:extLst>
              <p:ext uri="{D42A27DB-BD31-4B8C-83A1-F6EECF244321}">
                <p14:modId xmlns="" xmlns:p14="http://schemas.microsoft.com/office/powerpoint/2010/main" val="3805268392"/>
              </p:ext>
            </p:extLst>
          </p:nvPr>
        </p:nvGraphicFramePr>
        <p:xfrm>
          <a:off x="6280150" y="1108197"/>
          <a:ext cx="2863850" cy="2719388"/>
        </p:xfrm>
        <a:graphic>
          <a:graphicData uri="http://schemas.openxmlformats.org/presentationml/2006/ole">
            <p:oleObj spid="_x0000_s138257" name="VISIO" r:id="rId6" imgW="963360" imgH="914400" progId="">
              <p:embed/>
            </p:oleObj>
          </a:graphicData>
        </a:graphic>
      </p:graphicFrame>
      <p:sp>
        <p:nvSpPr>
          <p:cNvPr id="961538"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1541" name="Rectangle 5"/>
          <p:cNvSpPr>
            <a:spLocks noChangeArrowheads="1"/>
          </p:cNvSpPr>
          <p:nvPr>
            <p:custDataLst>
              <p:tags r:id="rId3"/>
            </p:custDataLst>
          </p:nvPr>
        </p:nvSpPr>
        <p:spPr bwMode="auto">
          <a:xfrm>
            <a:off x="914400" y="1143000"/>
            <a:ext cx="56388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smtClean="0">
                <a:latin typeface="Times New Roman" pitchFamily="18" charset="0"/>
                <a:cs typeface="Arial" charset="0"/>
              </a:rPr>
              <a:t>Inputs</a:t>
            </a:r>
            <a:r>
              <a:rPr lang="en-US" sz="3200" b="1" dirty="0">
                <a:latin typeface="Times New Roman" pitchFamily="18" charset="0"/>
                <a:cs typeface="Arial" charset="0"/>
              </a:rPr>
              <a:t>:</a:t>
            </a:r>
            <a:r>
              <a:rPr lang="en-US" sz="3200" dirty="0">
                <a:latin typeface="Times New Roman" pitchFamily="18" charset="0"/>
                <a:cs typeface="Arial" charset="0"/>
              </a:rPr>
              <a:t>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p>
          <a:p>
            <a:pPr marL="342900" indent="-342900">
              <a:spcBef>
                <a:spcPct val="20000"/>
              </a:spcBef>
              <a:buFontTx/>
              <a:buChar char="•"/>
            </a:pPr>
            <a:r>
              <a:rPr lang="en-US" sz="3200" b="1" dirty="0">
                <a:latin typeface="Times New Roman" pitchFamily="18" charset="0"/>
                <a:cs typeface="Arial" charset="0"/>
              </a:rPr>
              <a:t>Function</a:t>
            </a:r>
          </a:p>
          <a:p>
            <a:pPr marL="742950" lvl="1" indent="-285750">
              <a:spcBef>
                <a:spcPct val="20000"/>
              </a:spcBef>
              <a:buFontTx/>
              <a:buChar char="–"/>
            </a:pPr>
            <a:r>
              <a:rPr lang="en-US" sz="2500" dirty="0" smtClean="0">
                <a:latin typeface="Times New Roman" pitchFamily="18" charset="0"/>
                <a:cs typeface="Arial" charset="0"/>
              </a:rPr>
              <a:t>Samples </a:t>
            </a:r>
            <a:r>
              <a:rPr lang="en-US" sz="2500" i="1" dirty="0">
                <a:latin typeface="Times New Roman" pitchFamily="18" charset="0"/>
                <a:cs typeface="Arial" charset="0"/>
              </a:rPr>
              <a:t>D</a:t>
            </a:r>
            <a:r>
              <a:rPr lang="en-US" sz="2500" dirty="0">
                <a:latin typeface="Times New Roman" pitchFamily="18" charset="0"/>
                <a:cs typeface="Arial" charset="0"/>
              </a:rPr>
              <a:t> on </a:t>
            </a:r>
            <a:r>
              <a:rPr lang="en-US" sz="2500" dirty="0" smtClean="0">
                <a:latin typeface="Times New Roman" pitchFamily="18" charset="0"/>
                <a:cs typeface="Arial" charset="0"/>
              </a:rPr>
              <a:t>rising </a:t>
            </a:r>
            <a:r>
              <a:rPr lang="en-US" sz="2500" dirty="0">
                <a:latin typeface="Times New Roman" pitchFamily="18" charset="0"/>
                <a:cs typeface="Arial" charset="0"/>
              </a:rPr>
              <a:t>edge of </a:t>
            </a:r>
            <a:r>
              <a:rPr lang="en-US" sz="2500" i="1" dirty="0">
                <a:latin typeface="Times New Roman" pitchFamily="18" charset="0"/>
                <a:cs typeface="Arial" charset="0"/>
              </a:rPr>
              <a:t>CLK</a:t>
            </a:r>
          </a:p>
          <a:p>
            <a:pPr marL="1143000" lvl="2" indent="-228600">
              <a:spcBef>
                <a:spcPct val="20000"/>
              </a:spcBef>
              <a:buFontTx/>
              <a:buChar char="•"/>
            </a:pPr>
            <a:r>
              <a:rPr lang="en-US" sz="2500" dirty="0">
                <a:latin typeface="Times New Roman" pitchFamily="18" charset="0"/>
                <a:cs typeface="Arial" charset="0"/>
              </a:rPr>
              <a:t>When </a:t>
            </a:r>
            <a:r>
              <a:rPr lang="en-US" sz="2500" i="1" dirty="0">
                <a:latin typeface="Times New Roman" pitchFamily="18" charset="0"/>
                <a:cs typeface="Arial" charset="0"/>
              </a:rPr>
              <a:t>CLK</a:t>
            </a:r>
            <a:r>
              <a:rPr lang="en-US" sz="2500" dirty="0">
                <a:latin typeface="Times New Roman" pitchFamily="18" charset="0"/>
                <a:cs typeface="Arial" charset="0"/>
              </a:rPr>
              <a:t> rises from 0 to 1, </a:t>
            </a:r>
            <a:r>
              <a:rPr lang="en-US" sz="2500" i="1" dirty="0">
                <a:latin typeface="Times New Roman" pitchFamily="18" charset="0"/>
                <a:cs typeface="Arial" charset="0"/>
              </a:rPr>
              <a:t>D</a:t>
            </a:r>
            <a:r>
              <a:rPr lang="en-US" sz="2500" dirty="0">
                <a:latin typeface="Times New Roman" pitchFamily="18" charset="0"/>
                <a:cs typeface="Arial" charset="0"/>
              </a:rPr>
              <a:t> passes through to </a:t>
            </a:r>
            <a:r>
              <a:rPr lang="en-US" sz="2500" i="1" dirty="0">
                <a:latin typeface="Times New Roman" pitchFamily="18" charset="0"/>
                <a:cs typeface="Arial" charset="0"/>
              </a:rPr>
              <a:t>Q</a:t>
            </a:r>
          </a:p>
          <a:p>
            <a:pPr marL="1143000" lvl="2" indent="-228600">
              <a:spcBef>
                <a:spcPct val="20000"/>
              </a:spcBef>
              <a:buFontTx/>
              <a:buChar char="•"/>
            </a:pPr>
            <a:r>
              <a:rPr lang="en-US" sz="2500" dirty="0">
                <a:latin typeface="Times New Roman" pitchFamily="18" charset="0"/>
                <a:cs typeface="Arial" charset="0"/>
              </a:rPr>
              <a:t>Otherwise, </a:t>
            </a:r>
            <a:r>
              <a:rPr lang="en-US" sz="2500" i="1" dirty="0">
                <a:latin typeface="Times New Roman" pitchFamily="18" charset="0"/>
                <a:cs typeface="Arial" charset="0"/>
              </a:rPr>
              <a:t>Q</a:t>
            </a:r>
            <a:r>
              <a:rPr lang="en-US" sz="2500" dirty="0">
                <a:latin typeface="Times New Roman" pitchFamily="18" charset="0"/>
                <a:cs typeface="Arial" charset="0"/>
              </a:rPr>
              <a:t> holds its previous value</a:t>
            </a:r>
          </a:p>
          <a:p>
            <a:pPr marL="742950" lvl="1" indent="-285750">
              <a:spcBef>
                <a:spcPct val="20000"/>
              </a:spcBef>
              <a:buFontTx/>
              <a:buChar char="–"/>
            </a:pPr>
            <a:r>
              <a:rPr lang="en-US" sz="2500" i="1" dirty="0">
                <a:latin typeface="Times New Roman" pitchFamily="18" charset="0"/>
                <a:cs typeface="Arial" charset="0"/>
              </a:rPr>
              <a:t>Q </a:t>
            </a:r>
            <a:r>
              <a:rPr lang="en-US" sz="2500" dirty="0">
                <a:latin typeface="Times New Roman" pitchFamily="18" charset="0"/>
                <a:cs typeface="Arial" charset="0"/>
              </a:rPr>
              <a:t>changes only on </a:t>
            </a:r>
            <a:r>
              <a:rPr lang="en-US" sz="2500" dirty="0" smtClean="0">
                <a:latin typeface="Times New Roman" pitchFamily="18" charset="0"/>
                <a:cs typeface="Arial" charset="0"/>
              </a:rPr>
              <a:t>rising </a:t>
            </a:r>
            <a:r>
              <a:rPr lang="en-US" sz="2500" dirty="0">
                <a:latin typeface="Times New Roman" pitchFamily="18" charset="0"/>
                <a:cs typeface="Arial" charset="0"/>
              </a:rPr>
              <a:t>edge of </a:t>
            </a:r>
            <a:r>
              <a:rPr lang="en-US" sz="2500" i="1" dirty="0">
                <a:latin typeface="Times New Roman" pitchFamily="18" charset="0"/>
                <a:cs typeface="Arial" charset="0"/>
              </a:rPr>
              <a:t>CLK</a:t>
            </a:r>
          </a:p>
          <a:p>
            <a:pPr marL="342900" indent="-342900">
              <a:spcBef>
                <a:spcPct val="20000"/>
              </a:spcBef>
              <a:buFontTx/>
              <a:buChar char="•"/>
            </a:pPr>
            <a:r>
              <a:rPr lang="en-US" sz="3200" dirty="0" smtClean="0">
                <a:latin typeface="Times New Roman" pitchFamily="18" charset="0"/>
                <a:cs typeface="Arial" charset="0"/>
              </a:rPr>
              <a:t>Called </a:t>
            </a:r>
            <a:r>
              <a:rPr lang="en-US" sz="3200" i="1" dirty="0" smtClean="0">
                <a:latin typeface="Times New Roman" pitchFamily="18" charset="0"/>
                <a:cs typeface="Arial" charset="0"/>
              </a:rPr>
              <a:t>edge-triggered</a:t>
            </a:r>
            <a:endParaRPr lang="en-US" sz="3200" dirty="0" smtClean="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A</a:t>
            </a:r>
            <a:r>
              <a:rPr lang="en-US" sz="3200" dirty="0" smtClean="0">
                <a:latin typeface="Times New Roman" pitchFamily="18" charset="0"/>
                <a:cs typeface="Arial" charset="0"/>
              </a:rPr>
              <a:t>ctivated </a:t>
            </a:r>
            <a:r>
              <a:rPr lang="en-US" sz="3200" dirty="0">
                <a:latin typeface="Times New Roman" pitchFamily="18" charset="0"/>
                <a:cs typeface="Arial" charset="0"/>
              </a:rPr>
              <a:t>on the clock edge</a:t>
            </a:r>
          </a:p>
          <a:p>
            <a:pPr marL="342900" indent="-342900">
              <a:spcBef>
                <a:spcPct val="20000"/>
              </a:spcBef>
            </a:pPr>
            <a:endParaRPr lang="en-US" sz="2400" i="1" baseline="-250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Flip-Flop</a:t>
            </a:r>
            <a:endParaRPr lang="en-US" sz="4400" dirty="0">
              <a:solidFill>
                <a:schemeClr val="bg1"/>
              </a:solidFill>
              <a:latin typeface="+mj-lt"/>
            </a:endParaRPr>
          </a:p>
        </p:txBody>
      </p:sp>
    </p:spTree>
    <p:extLst>
      <p:ext uri="{BB962C8B-B14F-4D97-AF65-F5344CB8AC3E}">
        <p14:creationId xmlns="" xmlns:p14="http://schemas.microsoft.com/office/powerpoint/2010/main" val="17209316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2564" name="Object 4"/>
          <p:cNvGraphicFramePr>
            <a:graphicFrameLocks noGrp="1" noChangeAspect="1"/>
          </p:cNvGraphicFramePr>
          <p:nvPr>
            <p:ph sz="quarter" idx="4294967295"/>
            <p:extLst>
              <p:ext uri="{D42A27DB-BD31-4B8C-83A1-F6EECF244321}">
                <p14:modId xmlns="" xmlns:p14="http://schemas.microsoft.com/office/powerpoint/2010/main" val="3825062401"/>
              </p:ext>
            </p:extLst>
          </p:nvPr>
        </p:nvGraphicFramePr>
        <p:xfrm>
          <a:off x="4572000" y="1828800"/>
          <a:ext cx="3505200" cy="2717800"/>
        </p:xfrm>
        <a:graphic>
          <a:graphicData uri="http://schemas.openxmlformats.org/presentationml/2006/ole">
            <p:oleObj spid="_x0000_s139281" name="VISIO" r:id="rId7" imgW="1399841" imgH="1085373" progId="">
              <p:embed/>
            </p:oleObj>
          </a:graphicData>
        </a:graphic>
      </p:graphicFrame>
      <p:sp>
        <p:nvSpPr>
          <p:cNvPr id="96256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2569" name="Rectangle 9"/>
          <p:cNvSpPr>
            <a:spLocks noChangeArrowheads="1"/>
          </p:cNvSpPr>
          <p:nvPr>
            <p:custDataLst>
              <p:tags r:id="rId3"/>
            </p:custDataLst>
          </p:nvPr>
        </p:nvSpPr>
        <p:spPr bwMode="auto">
          <a:xfrm>
            <a:off x="964223"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Two back-to-back latches (L1 and L2) controlled by complementary clocks</a:t>
            </a:r>
          </a:p>
          <a:p>
            <a:pPr marL="342900" indent="-342900">
              <a:spcBef>
                <a:spcPct val="20000"/>
              </a:spcBef>
              <a:buFontTx/>
              <a:buChar char="•"/>
            </a:pPr>
            <a:r>
              <a:rPr lang="en-US" sz="2400" dirty="0">
                <a:latin typeface="Times New Roman" pitchFamily="18" charset="0"/>
                <a:cs typeface="Arial" charset="0"/>
              </a:rPr>
              <a:t>When </a:t>
            </a:r>
            <a:r>
              <a:rPr lang="en-US" sz="2400" b="1" i="1" dirty="0">
                <a:solidFill>
                  <a:schemeClr val="accent1"/>
                </a:solidFill>
                <a:latin typeface="Times New Roman" pitchFamily="18" charset="0"/>
                <a:cs typeface="Arial" charset="0"/>
              </a:rPr>
              <a:t>CLK</a:t>
            </a:r>
            <a:r>
              <a:rPr lang="en-US" sz="2400" b="1" dirty="0">
                <a:solidFill>
                  <a:schemeClr val="accent1"/>
                </a:solidFill>
                <a:latin typeface="Times New Roman" pitchFamily="18" charset="0"/>
                <a:cs typeface="Arial" charset="0"/>
              </a:rPr>
              <a:t> = 0</a:t>
            </a:r>
          </a:p>
          <a:p>
            <a:pPr marL="742950" lvl="1" indent="-285750">
              <a:spcBef>
                <a:spcPct val="20000"/>
              </a:spcBef>
              <a:buFontTx/>
              <a:buChar char="–"/>
            </a:pPr>
            <a:r>
              <a:rPr lang="en-US" sz="2000" dirty="0">
                <a:latin typeface="Times New Roman" pitchFamily="18" charset="0"/>
                <a:cs typeface="Arial" charset="0"/>
              </a:rPr>
              <a:t>L1 is transparent</a:t>
            </a:r>
          </a:p>
          <a:p>
            <a:pPr marL="742950" lvl="1" indent="-285750">
              <a:spcBef>
                <a:spcPct val="20000"/>
              </a:spcBef>
              <a:buFontTx/>
              <a:buChar char="–"/>
            </a:pPr>
            <a:r>
              <a:rPr lang="en-US" sz="2000" dirty="0">
                <a:latin typeface="Times New Roman" pitchFamily="18" charset="0"/>
                <a:cs typeface="Arial" charset="0"/>
              </a:rPr>
              <a:t>L2 is opaque</a:t>
            </a:r>
          </a:p>
          <a:p>
            <a:pPr marL="742950" lvl="1" indent="-285750">
              <a:spcBef>
                <a:spcPct val="20000"/>
              </a:spcBef>
              <a:buFontTx/>
              <a:buChar char="–"/>
            </a:pPr>
            <a:r>
              <a:rPr lang="en-US" sz="2000" i="1" dirty="0">
                <a:latin typeface="Times New Roman" pitchFamily="18" charset="0"/>
                <a:cs typeface="Arial" charset="0"/>
              </a:rPr>
              <a:t>D</a:t>
            </a:r>
            <a:r>
              <a:rPr lang="en-US" sz="2000" dirty="0">
                <a:latin typeface="Times New Roman" pitchFamily="18" charset="0"/>
                <a:cs typeface="Arial" charset="0"/>
              </a:rPr>
              <a:t> passes through to N1</a:t>
            </a:r>
            <a:endParaRPr lang="en-US" sz="2000" i="1"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When </a:t>
            </a:r>
            <a:r>
              <a:rPr lang="en-US" sz="2400" b="1" i="1" dirty="0">
                <a:solidFill>
                  <a:schemeClr val="accent1"/>
                </a:solidFill>
                <a:latin typeface="Times New Roman" pitchFamily="18" charset="0"/>
                <a:cs typeface="Arial" charset="0"/>
              </a:rPr>
              <a:t>CLK</a:t>
            </a:r>
            <a:r>
              <a:rPr lang="en-US" sz="2400" b="1" dirty="0">
                <a:solidFill>
                  <a:schemeClr val="accent1"/>
                </a:solidFill>
                <a:latin typeface="Times New Roman" pitchFamily="18" charset="0"/>
                <a:cs typeface="Arial" charset="0"/>
              </a:rPr>
              <a:t> = 1</a:t>
            </a:r>
          </a:p>
          <a:p>
            <a:pPr marL="742950" lvl="1" indent="-285750">
              <a:spcBef>
                <a:spcPct val="20000"/>
              </a:spcBef>
              <a:buFontTx/>
              <a:buChar char="–"/>
            </a:pPr>
            <a:r>
              <a:rPr lang="en-US" sz="2000" dirty="0">
                <a:latin typeface="Times New Roman" pitchFamily="18" charset="0"/>
                <a:cs typeface="Arial" charset="0"/>
              </a:rPr>
              <a:t>L2 is transparent</a:t>
            </a:r>
          </a:p>
          <a:p>
            <a:pPr marL="742950" lvl="1" indent="-285750">
              <a:spcBef>
                <a:spcPct val="20000"/>
              </a:spcBef>
              <a:buFontTx/>
              <a:buChar char="–"/>
            </a:pPr>
            <a:r>
              <a:rPr lang="en-US" sz="2000" dirty="0">
                <a:latin typeface="Times New Roman" pitchFamily="18" charset="0"/>
                <a:cs typeface="Arial" charset="0"/>
              </a:rPr>
              <a:t>L1 is opaque</a:t>
            </a:r>
          </a:p>
          <a:p>
            <a:pPr marL="742950" lvl="1" indent="-285750">
              <a:spcBef>
                <a:spcPct val="20000"/>
              </a:spcBef>
              <a:buFontTx/>
              <a:buChar char="–"/>
            </a:pPr>
            <a:r>
              <a:rPr lang="en-US" sz="2000" dirty="0">
                <a:latin typeface="Times New Roman" pitchFamily="18" charset="0"/>
                <a:cs typeface="Arial" charset="0"/>
              </a:rPr>
              <a:t>N1 passes through to </a:t>
            </a:r>
            <a:r>
              <a:rPr lang="en-US" sz="2000" i="1" dirty="0">
                <a:latin typeface="Times New Roman" pitchFamily="18" charset="0"/>
                <a:cs typeface="Arial" charset="0"/>
              </a:rPr>
              <a:t>Q</a:t>
            </a:r>
          </a:p>
          <a:p>
            <a:pPr marL="342900" indent="-342900">
              <a:spcBef>
                <a:spcPct val="20000"/>
              </a:spcBef>
              <a:buFontTx/>
              <a:buChar char="•"/>
            </a:pPr>
            <a:r>
              <a:rPr lang="en-US" sz="2400" dirty="0">
                <a:latin typeface="Times New Roman" pitchFamily="18" charset="0"/>
                <a:cs typeface="Arial" charset="0"/>
              </a:rPr>
              <a:t>Thus, on the edge of the clock (when </a:t>
            </a:r>
            <a:r>
              <a:rPr lang="en-US" sz="2400" b="1" i="1" dirty="0">
                <a:solidFill>
                  <a:schemeClr val="accent1"/>
                </a:solidFill>
                <a:latin typeface="Times New Roman" pitchFamily="18" charset="0"/>
                <a:cs typeface="Arial" charset="0"/>
              </a:rPr>
              <a:t>CLK</a:t>
            </a:r>
            <a:r>
              <a:rPr lang="en-US" sz="2400" b="1" dirty="0">
                <a:solidFill>
                  <a:schemeClr val="accent1"/>
                </a:solidFill>
                <a:latin typeface="Times New Roman" pitchFamily="18" charset="0"/>
                <a:cs typeface="Arial" charset="0"/>
              </a:rPr>
              <a:t> rises from 0   1</a:t>
            </a:r>
            <a:r>
              <a:rPr lang="en-US" sz="2400" dirty="0">
                <a:solidFill>
                  <a:schemeClr val="tx2"/>
                </a:solidFill>
                <a:latin typeface="Times New Roman" pitchFamily="18" charset="0"/>
                <a:cs typeface="Arial" charset="0"/>
              </a:rPr>
              <a:t>)</a:t>
            </a:r>
          </a:p>
          <a:p>
            <a:pPr marL="742950" lvl="1" indent="-285750">
              <a:spcBef>
                <a:spcPct val="20000"/>
              </a:spcBef>
              <a:buFontTx/>
              <a:buChar char="–"/>
            </a:pPr>
            <a:r>
              <a:rPr lang="en-US" sz="2000" i="1" dirty="0">
                <a:latin typeface="Times New Roman" pitchFamily="18" charset="0"/>
                <a:cs typeface="Arial" charset="0"/>
              </a:rPr>
              <a:t>D</a:t>
            </a:r>
            <a:r>
              <a:rPr lang="en-US" sz="2000" dirty="0">
                <a:latin typeface="Times New Roman" pitchFamily="18" charset="0"/>
                <a:cs typeface="Arial" charset="0"/>
              </a:rPr>
              <a:t> passes through to </a:t>
            </a:r>
            <a:r>
              <a:rPr lang="en-US" sz="2000" i="1" dirty="0">
                <a:latin typeface="Times New Roman" pitchFamily="18" charset="0"/>
                <a:cs typeface="Arial" charset="0"/>
              </a:rPr>
              <a:t>Q</a:t>
            </a:r>
          </a:p>
          <a:p>
            <a:pPr marL="342900" indent="-342900">
              <a:spcBef>
                <a:spcPct val="20000"/>
              </a:spcBef>
            </a:pPr>
            <a:endParaRPr lang="en-US" sz="2400" i="1" baseline="-25000" dirty="0">
              <a:latin typeface="Times New Roman" pitchFamily="18" charset="0"/>
              <a:cs typeface="Arial" charset="0"/>
            </a:endParaRPr>
          </a:p>
        </p:txBody>
      </p:sp>
      <p:sp>
        <p:nvSpPr>
          <p:cNvPr id="962571" name="Line 11"/>
          <p:cNvSpPr>
            <a:spLocks noChangeShapeType="1"/>
          </p:cNvSpPr>
          <p:nvPr>
            <p:custDataLst>
              <p:tags r:id="rId4"/>
            </p:custDataLst>
          </p:nvPr>
        </p:nvSpPr>
        <p:spPr bwMode="auto">
          <a:xfrm>
            <a:off x="7162800" y="4876800"/>
            <a:ext cx="228600" cy="0"/>
          </a:xfrm>
          <a:prstGeom prst="line">
            <a:avLst/>
          </a:prstGeom>
          <a:noFill/>
          <a:ln w="9525">
            <a:solidFill>
              <a:schemeClr val="accent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Flip-Flop Internal Circuit</a:t>
            </a:r>
            <a:endParaRPr lang="en-US" sz="4400" dirty="0">
              <a:solidFill>
                <a:schemeClr val="bg1"/>
              </a:solidFill>
              <a:latin typeface="+mj-lt"/>
            </a:endParaRPr>
          </a:p>
        </p:txBody>
      </p:sp>
      <p:sp>
        <p:nvSpPr>
          <p:cNvPr id="7" name="TextBox 6"/>
          <p:cNvSpPr txBox="1"/>
          <p:nvPr/>
        </p:nvSpPr>
        <p:spPr>
          <a:xfrm>
            <a:off x="4495800" y="5562600"/>
            <a:ext cx="3352800" cy="830997"/>
          </a:xfrm>
          <a:prstGeom prst="rect">
            <a:avLst/>
          </a:prstGeom>
          <a:noFill/>
        </p:spPr>
        <p:txBody>
          <a:bodyPr wrap="square" rtlCol="0">
            <a:spAutoFit/>
          </a:bodyPr>
          <a:lstStyle/>
          <a:p>
            <a:r>
              <a:rPr lang="en-US" sz="2400" b="1" dirty="0" smtClean="0">
                <a:solidFill>
                  <a:srgbClr val="FF0000"/>
                </a:solidFill>
              </a:rPr>
              <a:t>D must hold its value during this time</a:t>
            </a:r>
            <a:endParaRPr lang="en-US" sz="2400" b="1" dirty="0">
              <a:solidFill>
                <a:srgbClr val="FF0000"/>
              </a:solidFill>
            </a:endParaRPr>
          </a:p>
        </p:txBody>
      </p:sp>
    </p:spTree>
    <p:extLst>
      <p:ext uri="{BB962C8B-B14F-4D97-AF65-F5344CB8AC3E}">
        <p14:creationId xmlns="" xmlns:p14="http://schemas.microsoft.com/office/powerpoint/2010/main" val="145253083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9974" name="Object 6"/>
          <p:cNvGraphicFramePr>
            <a:graphicFrameLocks noGrp="1" noChangeAspect="1"/>
          </p:cNvGraphicFramePr>
          <p:nvPr>
            <p:ph sz="quarter" idx="4294967295"/>
            <p:extLst>
              <p:ext uri="{D42A27DB-BD31-4B8C-83A1-F6EECF244321}">
                <p14:modId xmlns="" xmlns:p14="http://schemas.microsoft.com/office/powerpoint/2010/main" val="3861805708"/>
              </p:ext>
            </p:extLst>
          </p:nvPr>
        </p:nvGraphicFramePr>
        <p:xfrm>
          <a:off x="685800" y="3276599"/>
          <a:ext cx="8305800" cy="2220379"/>
        </p:xfrm>
        <a:graphic>
          <a:graphicData uri="http://schemas.openxmlformats.org/presentationml/2006/ole">
            <p:oleObj spid="_x0000_s141363" name="VISIO" r:id="rId4" imgW="4836092" imgH="1292983" progId="">
              <p:embed/>
            </p:oleObj>
          </a:graphicData>
        </a:graphic>
      </p:graphicFrame>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Latch vs. D Flip-Flop</a:t>
            </a:r>
            <a:endParaRPr lang="en-US" sz="4400" dirty="0">
              <a:solidFill>
                <a:schemeClr val="bg1"/>
              </a:solidFill>
              <a:latin typeface="+mj-lt"/>
            </a:endParaRPr>
          </a:p>
        </p:txBody>
      </p:sp>
      <p:graphicFrame>
        <p:nvGraphicFramePr>
          <p:cNvPr id="4" name="Object 3"/>
          <p:cNvGraphicFramePr>
            <a:graphicFrameLocks noChangeAspect="1"/>
          </p:cNvGraphicFramePr>
          <p:nvPr>
            <p:extLst>
              <p:ext uri="{D42A27DB-BD31-4B8C-83A1-F6EECF244321}">
                <p14:modId xmlns="" xmlns:p14="http://schemas.microsoft.com/office/powerpoint/2010/main" val="3386856971"/>
              </p:ext>
            </p:extLst>
          </p:nvPr>
        </p:nvGraphicFramePr>
        <p:xfrm>
          <a:off x="2590800" y="1066800"/>
          <a:ext cx="1366838" cy="1676400"/>
        </p:xfrm>
        <a:graphic>
          <a:graphicData uri="http://schemas.openxmlformats.org/presentationml/2006/ole">
            <p:oleObj spid="_x0000_s141364" name="VISIO" r:id="rId5" imgW="491547" imgH="602985" progId="">
              <p:embed/>
            </p:oleObj>
          </a:graphicData>
        </a:graphic>
      </p:graphicFrame>
      <p:graphicFrame>
        <p:nvGraphicFramePr>
          <p:cNvPr id="5" name="Object 4"/>
          <p:cNvGraphicFramePr>
            <a:graphicFrameLocks noChangeAspect="1"/>
          </p:cNvGraphicFramePr>
          <p:nvPr>
            <p:extLst>
              <p:ext uri="{D42A27DB-BD31-4B8C-83A1-F6EECF244321}">
                <p14:modId xmlns="" xmlns:p14="http://schemas.microsoft.com/office/powerpoint/2010/main" val="2276601635"/>
              </p:ext>
            </p:extLst>
          </p:nvPr>
        </p:nvGraphicFramePr>
        <p:xfrm>
          <a:off x="4648200" y="1066800"/>
          <a:ext cx="1404938" cy="1711325"/>
        </p:xfrm>
        <a:graphic>
          <a:graphicData uri="http://schemas.openxmlformats.org/presentationml/2006/ole">
            <p:oleObj spid="_x0000_s141365" name="VISIO" r:id="rId6" imgW="494600" imgH="602985" progId="">
              <p:embed/>
            </p:oleObj>
          </a:graphicData>
        </a:graphic>
      </p:graphicFrame>
    </p:spTree>
    <p:extLst>
      <p:ext uri="{BB962C8B-B14F-4D97-AF65-F5344CB8AC3E}">
        <p14:creationId xmlns="" xmlns:p14="http://schemas.microsoft.com/office/powerpoint/2010/main" val="183318793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4612" name="Object 4"/>
          <p:cNvGraphicFramePr>
            <a:graphicFrameLocks noGrp="1" noChangeAspect="1"/>
          </p:cNvGraphicFramePr>
          <p:nvPr>
            <p:ph sz="half" idx="4294967295"/>
            <p:extLst>
              <p:ext uri="{D42A27DB-BD31-4B8C-83A1-F6EECF244321}">
                <p14:modId xmlns="" xmlns:p14="http://schemas.microsoft.com/office/powerpoint/2010/main" val="1942690955"/>
              </p:ext>
            </p:extLst>
          </p:nvPr>
        </p:nvGraphicFramePr>
        <p:xfrm>
          <a:off x="1676400" y="990600"/>
          <a:ext cx="2786063" cy="5257800"/>
        </p:xfrm>
        <a:graphic>
          <a:graphicData uri="http://schemas.openxmlformats.org/presentationml/2006/ole">
            <p:oleObj spid="_x0000_s142368" name="VISIO" r:id="rId5" imgW="1228868" imgH="2318821" progId="">
              <p:embed/>
            </p:oleObj>
          </a:graphicData>
        </a:graphic>
      </p:graphicFrame>
      <p:graphicFrame>
        <p:nvGraphicFramePr>
          <p:cNvPr id="964613" name="Object 5"/>
          <p:cNvGraphicFramePr>
            <a:graphicFrameLocks noGrp="1" noChangeAspect="1"/>
          </p:cNvGraphicFramePr>
          <p:nvPr>
            <p:ph sz="quarter" idx="4294967295"/>
            <p:extLst>
              <p:ext uri="{D42A27DB-BD31-4B8C-83A1-F6EECF244321}">
                <p14:modId xmlns="" xmlns:p14="http://schemas.microsoft.com/office/powerpoint/2010/main" val="719244923"/>
              </p:ext>
            </p:extLst>
          </p:nvPr>
        </p:nvGraphicFramePr>
        <p:xfrm>
          <a:off x="4572000" y="2209800"/>
          <a:ext cx="3810000" cy="2000250"/>
        </p:xfrm>
        <a:graphic>
          <a:graphicData uri="http://schemas.openxmlformats.org/presentationml/2006/ole">
            <p:oleObj spid="_x0000_s142369" name="VISIO" r:id="rId6" imgW="891540" imgH="487680" progId="">
              <p:embed/>
            </p:oleObj>
          </a:graphicData>
        </a:graphic>
      </p:graphicFrame>
      <p:sp>
        <p:nvSpPr>
          <p:cNvPr id="96461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Registers</a:t>
            </a:r>
            <a:endParaRPr lang="en-US" sz="4400" dirty="0">
              <a:solidFill>
                <a:schemeClr val="bg1"/>
              </a:solidFill>
              <a:latin typeface="+mj-lt"/>
            </a:endParaRPr>
          </a:p>
        </p:txBody>
      </p:sp>
    </p:spTree>
    <p:extLst>
      <p:ext uri="{BB962C8B-B14F-4D97-AF65-F5344CB8AC3E}">
        <p14:creationId xmlns="" xmlns:p14="http://schemas.microsoft.com/office/powerpoint/2010/main" val="47576623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1000" name="Object 8"/>
          <p:cNvGraphicFramePr>
            <a:graphicFrameLocks noGrp="1" noChangeAspect="1"/>
          </p:cNvGraphicFramePr>
          <p:nvPr>
            <p:ph idx="4294967295"/>
            <p:extLst>
              <p:ext uri="{D42A27DB-BD31-4B8C-83A1-F6EECF244321}">
                <p14:modId xmlns="" xmlns:p14="http://schemas.microsoft.com/office/powerpoint/2010/main" val="1534044580"/>
              </p:ext>
            </p:extLst>
          </p:nvPr>
        </p:nvGraphicFramePr>
        <p:xfrm>
          <a:off x="2057400" y="3592512"/>
          <a:ext cx="4949825" cy="2732088"/>
        </p:xfrm>
        <a:graphic>
          <a:graphicData uri="http://schemas.openxmlformats.org/presentationml/2006/ole">
            <p:oleObj spid="_x0000_s143377" name="VISIO" r:id="rId6" imgW="2128680" imgH="1174680" progId="">
              <p:embed/>
            </p:oleObj>
          </a:graphicData>
        </a:graphic>
      </p:graphicFrame>
      <p:sp>
        <p:nvSpPr>
          <p:cNvPr id="980994"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1002" name="Rectangle 10"/>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Inputs: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r>
              <a:rPr lang="en-US" sz="3200" dirty="0">
                <a:latin typeface="Times New Roman" pitchFamily="18" charset="0"/>
                <a:cs typeface="Arial" charset="0"/>
              </a:rPr>
              <a:t>, </a:t>
            </a:r>
            <a:r>
              <a:rPr lang="en-US" sz="3200" i="1" dirty="0">
                <a:latin typeface="Times New Roman" pitchFamily="18" charset="0"/>
                <a:cs typeface="Arial" charset="0"/>
              </a:rPr>
              <a:t>EN</a:t>
            </a:r>
          </a:p>
          <a:p>
            <a:pPr marL="742950" lvl="1" indent="-285750">
              <a:spcBef>
                <a:spcPct val="20000"/>
              </a:spcBef>
              <a:buFontTx/>
              <a:buChar char="–"/>
            </a:pPr>
            <a:r>
              <a:rPr lang="en-US" sz="2300" dirty="0">
                <a:latin typeface="Times New Roman" pitchFamily="18" charset="0"/>
                <a:cs typeface="Arial" charset="0"/>
              </a:rPr>
              <a:t>The enable input (</a:t>
            </a:r>
            <a:r>
              <a:rPr lang="en-US" sz="2300" i="1" dirty="0">
                <a:latin typeface="Times New Roman" pitchFamily="18" charset="0"/>
                <a:cs typeface="Arial" charset="0"/>
              </a:rPr>
              <a:t>EN</a:t>
            </a:r>
            <a:r>
              <a:rPr lang="en-US" sz="2300" dirty="0">
                <a:latin typeface="Times New Roman" pitchFamily="18" charset="0"/>
                <a:cs typeface="Arial" charset="0"/>
              </a:rPr>
              <a:t>) controls when new data (</a:t>
            </a:r>
            <a:r>
              <a:rPr lang="en-US" sz="2300" i="1" dirty="0">
                <a:latin typeface="Times New Roman" pitchFamily="18" charset="0"/>
                <a:cs typeface="Arial" charset="0"/>
              </a:rPr>
              <a:t>D</a:t>
            </a:r>
            <a:r>
              <a:rPr lang="en-US" sz="2300" dirty="0">
                <a:latin typeface="Times New Roman" pitchFamily="18" charset="0"/>
                <a:cs typeface="Arial" charset="0"/>
              </a:rPr>
              <a:t>) is stored</a:t>
            </a:r>
          </a:p>
          <a:p>
            <a:pPr marL="342900" indent="-342900">
              <a:spcBef>
                <a:spcPct val="20000"/>
              </a:spcBef>
              <a:buFontTx/>
              <a:buChar char="•"/>
            </a:pPr>
            <a:r>
              <a:rPr lang="en-US" sz="3200" b="1" dirty="0">
                <a:latin typeface="Times New Roman" pitchFamily="18" charset="0"/>
                <a:cs typeface="Arial" charset="0"/>
              </a:rPr>
              <a:t>Function</a:t>
            </a:r>
          </a:p>
          <a:p>
            <a:pPr marL="742950" lvl="1" indent="-285750">
              <a:spcBef>
                <a:spcPct val="20000"/>
              </a:spcBef>
              <a:buFontTx/>
              <a:buChar char="–"/>
            </a:pPr>
            <a:r>
              <a:rPr lang="en-US" sz="2300" b="1" i="1" dirty="0">
                <a:solidFill>
                  <a:schemeClr val="accent1"/>
                </a:solidFill>
                <a:latin typeface="Times New Roman" pitchFamily="18" charset="0"/>
                <a:cs typeface="Arial" charset="0"/>
              </a:rPr>
              <a:t>EN</a:t>
            </a:r>
            <a:r>
              <a:rPr lang="en-US" sz="2300" b="1" dirty="0">
                <a:solidFill>
                  <a:schemeClr val="accent1"/>
                </a:solidFill>
                <a:latin typeface="Times New Roman" pitchFamily="18" charset="0"/>
                <a:cs typeface="Arial" charset="0"/>
              </a:rPr>
              <a:t> = </a:t>
            </a:r>
            <a:r>
              <a:rPr lang="en-US" sz="2300" b="1" dirty="0" smtClean="0">
                <a:solidFill>
                  <a:schemeClr val="accent1"/>
                </a:solidFill>
                <a:latin typeface="Times New Roman" pitchFamily="18" charset="0"/>
                <a:cs typeface="Arial" charset="0"/>
              </a:rPr>
              <a:t>1: </a:t>
            </a:r>
            <a:r>
              <a:rPr lang="en-US" sz="2300" i="1" dirty="0" smtClean="0">
                <a:latin typeface="Times New Roman" pitchFamily="18" charset="0"/>
                <a:cs typeface="Arial" charset="0"/>
              </a:rPr>
              <a:t>D</a:t>
            </a:r>
            <a:r>
              <a:rPr lang="en-US" sz="2300" dirty="0" smtClean="0">
                <a:latin typeface="Times New Roman" pitchFamily="18" charset="0"/>
                <a:cs typeface="Arial" charset="0"/>
              </a:rPr>
              <a:t> </a:t>
            </a:r>
            <a:r>
              <a:rPr lang="en-US" sz="2300" dirty="0">
                <a:latin typeface="Times New Roman" pitchFamily="18" charset="0"/>
                <a:cs typeface="Arial" charset="0"/>
              </a:rPr>
              <a:t>passes through to </a:t>
            </a:r>
            <a:r>
              <a:rPr lang="en-US" sz="2300" i="1" dirty="0">
                <a:latin typeface="Times New Roman" pitchFamily="18" charset="0"/>
                <a:cs typeface="Arial" charset="0"/>
              </a:rPr>
              <a:t>Q</a:t>
            </a:r>
            <a:r>
              <a:rPr lang="en-US" sz="2300" dirty="0">
                <a:latin typeface="Times New Roman" pitchFamily="18" charset="0"/>
                <a:cs typeface="Arial" charset="0"/>
              </a:rPr>
              <a:t> on the clock edge </a:t>
            </a:r>
          </a:p>
          <a:p>
            <a:pPr marL="742950" lvl="1" indent="-285750">
              <a:spcBef>
                <a:spcPct val="20000"/>
              </a:spcBef>
              <a:buFontTx/>
              <a:buChar char="–"/>
            </a:pPr>
            <a:r>
              <a:rPr lang="en-US" sz="2300" b="1" i="1" dirty="0">
                <a:solidFill>
                  <a:schemeClr val="accent1"/>
                </a:solidFill>
                <a:latin typeface="Times New Roman" pitchFamily="18" charset="0"/>
                <a:cs typeface="Arial" charset="0"/>
              </a:rPr>
              <a:t>EN</a:t>
            </a:r>
            <a:r>
              <a:rPr lang="en-US" sz="2300" b="1" dirty="0">
                <a:solidFill>
                  <a:schemeClr val="accent1"/>
                </a:solidFill>
                <a:latin typeface="Times New Roman" pitchFamily="18" charset="0"/>
                <a:cs typeface="Arial" charset="0"/>
              </a:rPr>
              <a:t> = </a:t>
            </a:r>
            <a:r>
              <a:rPr lang="en-US" sz="2300" b="1" dirty="0" smtClean="0">
                <a:solidFill>
                  <a:schemeClr val="accent1"/>
                </a:solidFill>
                <a:latin typeface="Times New Roman" pitchFamily="18" charset="0"/>
                <a:cs typeface="Arial" charset="0"/>
              </a:rPr>
              <a:t>0: </a:t>
            </a:r>
            <a:r>
              <a:rPr lang="en-US" sz="2300" dirty="0" smtClean="0">
                <a:latin typeface="Times New Roman" pitchFamily="18" charset="0"/>
                <a:cs typeface="Arial" charset="0"/>
              </a:rPr>
              <a:t>the </a:t>
            </a:r>
            <a:r>
              <a:rPr lang="en-US" sz="2300" dirty="0">
                <a:latin typeface="Times New Roman" pitchFamily="18" charset="0"/>
                <a:cs typeface="Arial" charset="0"/>
              </a:rPr>
              <a:t>flip-flop retains its previous state</a:t>
            </a:r>
            <a:endParaRPr lang="en-US" sz="2300" i="1"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Enabled Flip-Flops</a:t>
            </a:r>
            <a:endParaRPr lang="en-US" sz="4400" dirty="0">
              <a:solidFill>
                <a:schemeClr val="bg1"/>
              </a:solidFill>
              <a:latin typeface="+mj-lt"/>
            </a:endParaRPr>
          </a:p>
        </p:txBody>
      </p:sp>
    </p:spTree>
    <p:extLst>
      <p:ext uri="{BB962C8B-B14F-4D97-AF65-F5344CB8AC3E}">
        <p14:creationId xmlns="" xmlns:p14="http://schemas.microsoft.com/office/powerpoint/2010/main" val="114556726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048" name="Object 8"/>
          <p:cNvGraphicFramePr>
            <a:graphicFrameLocks noGrp="1" noChangeAspect="1"/>
          </p:cNvGraphicFramePr>
          <p:nvPr>
            <p:ph idx="4294967295"/>
            <p:extLst>
              <p:ext uri="{D42A27DB-BD31-4B8C-83A1-F6EECF244321}">
                <p14:modId xmlns="" xmlns:p14="http://schemas.microsoft.com/office/powerpoint/2010/main" val="2762162737"/>
              </p:ext>
            </p:extLst>
          </p:nvPr>
        </p:nvGraphicFramePr>
        <p:xfrm>
          <a:off x="2766218" y="3190875"/>
          <a:ext cx="3611563" cy="3057525"/>
        </p:xfrm>
        <a:graphic>
          <a:graphicData uri="http://schemas.openxmlformats.org/presentationml/2006/ole">
            <p:oleObj spid="_x0000_s144402" name="VISIO" r:id="rId6" imgW="1067054" imgH="903714" progId="">
              <p:embed/>
            </p:oleObj>
          </a:graphicData>
        </a:graphic>
      </p:graphicFrame>
      <p:sp>
        <p:nvSpPr>
          <p:cNvPr id="98304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3045" name="Rectangle 5"/>
          <p:cNvSpPr>
            <a:spLocks noChangeArrowheads="1"/>
          </p:cNvSpPr>
          <p:nvPr>
            <p:custDataLst>
              <p:tags r:id="rId3"/>
            </p:custDataLst>
          </p:nvPr>
        </p:nvSpPr>
        <p:spPr bwMode="auto">
          <a:xfrm>
            <a:off x="914400" y="1225062"/>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Inputs: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r>
              <a:rPr lang="en-US" sz="3200" dirty="0">
                <a:latin typeface="Times New Roman" pitchFamily="18" charset="0"/>
                <a:cs typeface="Arial" charset="0"/>
              </a:rPr>
              <a:t>, </a:t>
            </a:r>
            <a:r>
              <a:rPr lang="en-US" sz="3200" i="1" dirty="0">
                <a:latin typeface="Times New Roman" pitchFamily="18" charset="0"/>
                <a:cs typeface="Arial" charset="0"/>
              </a:rPr>
              <a:t>Reset</a:t>
            </a:r>
            <a:endParaRPr lang="en-US" sz="3200" dirty="0">
              <a:latin typeface="Times New Roman" pitchFamily="18" charset="0"/>
              <a:cs typeface="Arial" charset="0"/>
            </a:endParaRPr>
          </a:p>
          <a:p>
            <a:pPr marL="342900" indent="-342900">
              <a:spcBef>
                <a:spcPct val="20000"/>
              </a:spcBef>
              <a:buFontTx/>
              <a:buChar char="•"/>
            </a:pPr>
            <a:r>
              <a:rPr lang="en-US" sz="3200" b="1" dirty="0">
                <a:latin typeface="Times New Roman" pitchFamily="18" charset="0"/>
                <a:cs typeface="Arial" charset="0"/>
              </a:rPr>
              <a:t>Function:</a:t>
            </a:r>
          </a:p>
          <a:p>
            <a:pPr marL="742950" lvl="1" indent="-285750">
              <a:spcBef>
                <a:spcPct val="20000"/>
              </a:spcBef>
              <a:buFontTx/>
              <a:buChar char="–"/>
            </a:pPr>
            <a:r>
              <a:rPr lang="en-US" sz="2600" b="1" i="1" dirty="0">
                <a:solidFill>
                  <a:schemeClr val="accent1"/>
                </a:solidFill>
                <a:latin typeface="Times New Roman" pitchFamily="18" charset="0"/>
                <a:cs typeface="Arial" charset="0"/>
              </a:rPr>
              <a:t>Reset</a:t>
            </a:r>
            <a:r>
              <a:rPr lang="en-US" sz="2600" b="1" dirty="0">
                <a:solidFill>
                  <a:schemeClr val="accent1"/>
                </a:solidFill>
                <a:latin typeface="Times New Roman" pitchFamily="18" charset="0"/>
                <a:cs typeface="Arial" charset="0"/>
              </a:rPr>
              <a:t> = </a:t>
            </a:r>
            <a:r>
              <a:rPr lang="en-US" sz="2600" b="1" dirty="0" smtClean="0">
                <a:solidFill>
                  <a:schemeClr val="accent1"/>
                </a:solidFill>
                <a:latin typeface="Times New Roman" pitchFamily="18" charset="0"/>
                <a:cs typeface="Arial" charset="0"/>
              </a:rPr>
              <a:t>1:  </a:t>
            </a:r>
            <a:r>
              <a:rPr lang="en-US" sz="2600" i="1" dirty="0" smtClean="0">
                <a:latin typeface="Times New Roman" pitchFamily="18" charset="0"/>
                <a:cs typeface="Arial" charset="0"/>
              </a:rPr>
              <a:t>Q</a:t>
            </a:r>
            <a:r>
              <a:rPr lang="en-US" sz="2600" dirty="0" smtClean="0">
                <a:latin typeface="Times New Roman" pitchFamily="18" charset="0"/>
                <a:cs typeface="Arial" charset="0"/>
              </a:rPr>
              <a:t> </a:t>
            </a:r>
            <a:r>
              <a:rPr lang="en-US" sz="2600" dirty="0">
                <a:latin typeface="Times New Roman" pitchFamily="18" charset="0"/>
                <a:cs typeface="Arial" charset="0"/>
              </a:rPr>
              <a:t>is forced to 0 </a:t>
            </a:r>
          </a:p>
          <a:p>
            <a:pPr marL="742950" lvl="1" indent="-285750">
              <a:spcBef>
                <a:spcPct val="20000"/>
              </a:spcBef>
              <a:buFontTx/>
              <a:buChar char="–"/>
            </a:pPr>
            <a:r>
              <a:rPr lang="en-US" sz="2600" b="1" i="1" dirty="0">
                <a:solidFill>
                  <a:schemeClr val="accent1"/>
                </a:solidFill>
                <a:latin typeface="Times New Roman" pitchFamily="18" charset="0"/>
                <a:cs typeface="Arial" charset="0"/>
              </a:rPr>
              <a:t>Reset</a:t>
            </a:r>
            <a:r>
              <a:rPr lang="en-US" sz="2600" b="1" dirty="0">
                <a:solidFill>
                  <a:schemeClr val="accent1"/>
                </a:solidFill>
                <a:latin typeface="Times New Roman" pitchFamily="18" charset="0"/>
                <a:cs typeface="Arial" charset="0"/>
              </a:rPr>
              <a:t> = </a:t>
            </a:r>
            <a:r>
              <a:rPr lang="en-US" sz="2600" b="1" dirty="0" smtClean="0">
                <a:solidFill>
                  <a:schemeClr val="accent1"/>
                </a:solidFill>
                <a:latin typeface="Times New Roman" pitchFamily="18" charset="0"/>
                <a:cs typeface="Arial" charset="0"/>
              </a:rPr>
              <a:t>0:  </a:t>
            </a:r>
            <a:r>
              <a:rPr lang="en-US" sz="2600" dirty="0" smtClean="0">
                <a:latin typeface="Times New Roman" pitchFamily="18" charset="0"/>
                <a:cs typeface="Arial" charset="0"/>
              </a:rPr>
              <a:t>flip-flop </a:t>
            </a:r>
            <a:r>
              <a:rPr lang="en-US" sz="2600" dirty="0">
                <a:latin typeface="Times New Roman" pitchFamily="18" charset="0"/>
                <a:cs typeface="Arial" charset="0"/>
              </a:rPr>
              <a:t>behaves </a:t>
            </a:r>
            <a:r>
              <a:rPr lang="en-US" sz="2600" dirty="0" smtClean="0">
                <a:latin typeface="Times New Roman" pitchFamily="18" charset="0"/>
                <a:cs typeface="Arial" charset="0"/>
              </a:rPr>
              <a:t>as </a:t>
            </a:r>
            <a:r>
              <a:rPr lang="en-US" sz="2600" dirty="0">
                <a:latin typeface="Times New Roman" pitchFamily="18" charset="0"/>
                <a:cs typeface="Arial" charset="0"/>
              </a:rPr>
              <a:t>ordinary D flip-flop</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Resettable Flip-Flops</a:t>
            </a:r>
            <a:endParaRPr lang="en-US" sz="4400" dirty="0">
              <a:solidFill>
                <a:schemeClr val="bg1"/>
              </a:solidFill>
              <a:latin typeface="+mj-lt"/>
            </a:endParaRPr>
          </a:p>
        </p:txBody>
      </p:sp>
    </p:spTree>
    <p:extLst>
      <p:ext uri="{BB962C8B-B14F-4D97-AF65-F5344CB8AC3E}">
        <p14:creationId xmlns="" xmlns:p14="http://schemas.microsoft.com/office/powerpoint/2010/main" val="14021156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5092" name="Rectangle 4"/>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Two types:</a:t>
            </a:r>
          </a:p>
          <a:p>
            <a:pPr marL="742950" lvl="1" indent="-285750">
              <a:spcBef>
                <a:spcPct val="20000"/>
              </a:spcBef>
              <a:buFontTx/>
              <a:buChar char="–"/>
            </a:pPr>
            <a:r>
              <a:rPr lang="en-US" sz="2600" b="1" dirty="0">
                <a:latin typeface="Times New Roman" pitchFamily="18" charset="0"/>
                <a:cs typeface="Arial" charset="0"/>
              </a:rPr>
              <a:t>Synchronous: </a:t>
            </a:r>
            <a:r>
              <a:rPr lang="en-US" sz="2600" dirty="0">
                <a:latin typeface="Times New Roman" pitchFamily="18" charset="0"/>
                <a:cs typeface="Arial" charset="0"/>
              </a:rPr>
              <a:t>resets at the clock edge only</a:t>
            </a:r>
          </a:p>
          <a:p>
            <a:pPr marL="742950" lvl="1" indent="-285750">
              <a:spcBef>
                <a:spcPct val="20000"/>
              </a:spcBef>
              <a:buFontTx/>
              <a:buChar char="–"/>
            </a:pPr>
            <a:r>
              <a:rPr lang="en-US" sz="2600" b="1" dirty="0">
                <a:latin typeface="Times New Roman" pitchFamily="18" charset="0"/>
                <a:cs typeface="Arial" charset="0"/>
              </a:rPr>
              <a:t>Asynchronous:</a:t>
            </a:r>
            <a:r>
              <a:rPr lang="en-US" sz="2600" dirty="0">
                <a:latin typeface="Times New Roman" pitchFamily="18" charset="0"/>
                <a:cs typeface="Arial" charset="0"/>
              </a:rPr>
              <a:t> resets immediately when </a:t>
            </a:r>
            <a:r>
              <a:rPr lang="en-US" sz="2600" i="1" dirty="0">
                <a:latin typeface="Times New Roman" pitchFamily="18" charset="0"/>
                <a:cs typeface="Arial" charset="0"/>
              </a:rPr>
              <a:t>Reset</a:t>
            </a:r>
            <a:r>
              <a:rPr lang="en-US" sz="2600" dirty="0">
                <a:latin typeface="Times New Roman" pitchFamily="18" charset="0"/>
                <a:cs typeface="Arial" charset="0"/>
              </a:rPr>
              <a:t> = 1</a:t>
            </a:r>
          </a:p>
          <a:p>
            <a:pPr marL="342900" indent="-342900">
              <a:spcBef>
                <a:spcPct val="20000"/>
              </a:spcBef>
              <a:buFontTx/>
              <a:buChar char="•"/>
            </a:pPr>
            <a:r>
              <a:rPr lang="en-US" sz="3200" dirty="0">
                <a:latin typeface="Times New Roman" pitchFamily="18" charset="0"/>
                <a:cs typeface="Arial" charset="0"/>
              </a:rPr>
              <a:t>Asynchronously resettable flip-flop requires changing the internal circuitry of the </a:t>
            </a:r>
            <a:r>
              <a:rPr lang="en-US" sz="3200" dirty="0" smtClean="0">
                <a:latin typeface="Times New Roman" pitchFamily="18" charset="0"/>
                <a:cs typeface="Arial" charset="0"/>
              </a:rPr>
              <a:t>flip-flop</a:t>
            </a:r>
          </a:p>
          <a:p>
            <a:pPr marL="342900" indent="-342900">
              <a:spcBef>
                <a:spcPct val="20000"/>
              </a:spcBef>
              <a:buFontTx/>
              <a:buChar char="•"/>
            </a:pPr>
            <a:r>
              <a:rPr lang="en-US" sz="3200" dirty="0" smtClean="0">
                <a:latin typeface="Times New Roman" pitchFamily="18" charset="0"/>
                <a:cs typeface="Arial" charset="0"/>
              </a:rPr>
              <a:t>Synchronously resettable flip-flop?</a:t>
            </a:r>
            <a:endParaRPr lang="en-US" sz="32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Resettable Flip-Flops</a:t>
            </a:r>
            <a:endParaRPr lang="en-US" sz="4400" dirty="0">
              <a:solidFill>
                <a:schemeClr val="bg1"/>
              </a:solidFill>
              <a:latin typeface="+mj-lt"/>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1999996947"/>
              </p:ext>
            </p:extLst>
          </p:nvPr>
        </p:nvGraphicFramePr>
        <p:xfrm>
          <a:off x="2636206" y="4267200"/>
          <a:ext cx="3154994" cy="2209800"/>
        </p:xfrm>
        <a:graphic>
          <a:graphicData uri="http://schemas.openxmlformats.org/presentationml/2006/ole">
            <p:oleObj spid="_x0000_s202767" name="VISIO" r:id="rId6" imgW="1514332" imgH="1060948" progId="">
              <p:embed/>
            </p:oleObj>
          </a:graphicData>
        </a:graphic>
      </p:graphicFrame>
      <p:sp>
        <p:nvSpPr>
          <p:cNvPr id="6" name="TextBox 5"/>
          <p:cNvSpPr txBox="1"/>
          <p:nvPr/>
        </p:nvSpPr>
        <p:spPr>
          <a:xfrm>
            <a:off x="5943600" y="4648200"/>
            <a:ext cx="2209801" cy="707886"/>
          </a:xfrm>
          <a:prstGeom prst="rect">
            <a:avLst/>
          </a:prstGeom>
          <a:noFill/>
        </p:spPr>
        <p:txBody>
          <a:bodyPr wrap="square" rtlCol="0">
            <a:spAutoFit/>
          </a:bodyPr>
          <a:lstStyle/>
          <a:p>
            <a:r>
              <a:rPr lang="en-US" sz="2000" dirty="0" smtClean="0">
                <a:solidFill>
                  <a:srgbClr val="FF0000"/>
                </a:solidFill>
              </a:rPr>
              <a:t>You’ll see examples of this with </a:t>
            </a:r>
            <a:r>
              <a:rPr lang="en-US" sz="2000" dirty="0" err="1" smtClean="0">
                <a:solidFill>
                  <a:srgbClr val="FF0000"/>
                </a:solidFill>
              </a:rPr>
              <a:t>Verilog</a:t>
            </a:r>
            <a:endParaRPr lang="en-US" sz="2000" dirty="0">
              <a:solidFill>
                <a:srgbClr val="FF0000"/>
              </a:solidFill>
            </a:endParaRPr>
          </a:p>
        </p:txBody>
      </p:sp>
    </p:spTree>
    <p:extLst>
      <p:ext uri="{BB962C8B-B14F-4D97-AF65-F5344CB8AC3E}">
        <p14:creationId xmlns="" xmlns:p14="http://schemas.microsoft.com/office/powerpoint/2010/main" val="222903115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4070" name="Object 6"/>
          <p:cNvGraphicFramePr>
            <a:graphicFrameLocks noGrp="1" noChangeAspect="1"/>
          </p:cNvGraphicFramePr>
          <p:nvPr>
            <p:ph idx="4294967295"/>
            <p:extLst>
              <p:ext uri="{D42A27DB-BD31-4B8C-83A1-F6EECF244321}">
                <p14:modId xmlns="" xmlns:p14="http://schemas.microsoft.com/office/powerpoint/2010/main" val="3779882188"/>
              </p:ext>
            </p:extLst>
          </p:nvPr>
        </p:nvGraphicFramePr>
        <p:xfrm>
          <a:off x="2743200" y="3200400"/>
          <a:ext cx="3306763" cy="2798763"/>
        </p:xfrm>
        <a:graphic>
          <a:graphicData uri="http://schemas.openxmlformats.org/presentationml/2006/ole">
            <p:oleObj spid="_x0000_s146449" name="VISIO" r:id="rId6" imgW="1067054" imgH="903714" progId="">
              <p:embed/>
            </p:oleObj>
          </a:graphicData>
        </a:graphic>
      </p:graphicFrame>
      <p:sp>
        <p:nvSpPr>
          <p:cNvPr id="98406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4068" name="Rectangle 4"/>
          <p:cNvSpPr>
            <a:spLocks noChangeArrowheads="1"/>
          </p:cNvSpPr>
          <p:nvPr>
            <p:custDataLst>
              <p:tags r:id="rId3"/>
            </p:custDataLst>
          </p:nvPr>
        </p:nvSpPr>
        <p:spPr bwMode="auto">
          <a:xfrm>
            <a:off x="533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Inputs:</a:t>
            </a:r>
            <a:r>
              <a:rPr lang="en-US" sz="3200" dirty="0">
                <a:latin typeface="Times New Roman" pitchFamily="18" charset="0"/>
                <a:cs typeface="Arial" charset="0"/>
              </a:rPr>
              <a:t>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r>
              <a:rPr lang="en-US" sz="3200" dirty="0">
                <a:latin typeface="Times New Roman" pitchFamily="18" charset="0"/>
                <a:cs typeface="Arial" charset="0"/>
              </a:rPr>
              <a:t>, </a:t>
            </a:r>
            <a:r>
              <a:rPr lang="en-US" sz="3200" i="1" dirty="0">
                <a:latin typeface="Times New Roman" pitchFamily="18" charset="0"/>
                <a:cs typeface="Arial" charset="0"/>
              </a:rPr>
              <a:t>Set</a:t>
            </a:r>
            <a:endParaRPr lang="en-US" sz="3200" dirty="0">
              <a:latin typeface="Times New Roman" pitchFamily="18" charset="0"/>
              <a:cs typeface="Arial" charset="0"/>
            </a:endParaRPr>
          </a:p>
          <a:p>
            <a:pPr marL="342900" indent="-342900">
              <a:spcBef>
                <a:spcPct val="20000"/>
              </a:spcBef>
              <a:buFontTx/>
              <a:buChar char="•"/>
            </a:pPr>
            <a:r>
              <a:rPr lang="en-US" sz="3200" b="1" dirty="0" smtClean="0">
                <a:latin typeface="Times New Roman" pitchFamily="18" charset="0"/>
                <a:cs typeface="Arial" charset="0"/>
              </a:rPr>
              <a:t>Function</a:t>
            </a:r>
            <a:r>
              <a:rPr lang="en-US" sz="3200" b="1" dirty="0">
                <a:latin typeface="Times New Roman" pitchFamily="18" charset="0"/>
                <a:cs typeface="Arial" charset="0"/>
              </a:rPr>
              <a:t>:</a:t>
            </a:r>
          </a:p>
          <a:p>
            <a:pPr marL="742950" lvl="1" indent="-285750">
              <a:spcBef>
                <a:spcPct val="20000"/>
              </a:spcBef>
              <a:buFontTx/>
              <a:buChar char="–"/>
            </a:pPr>
            <a:r>
              <a:rPr lang="en-US" sz="2600" b="1" i="1" dirty="0">
                <a:solidFill>
                  <a:schemeClr val="accent1"/>
                </a:solidFill>
                <a:latin typeface="Times New Roman" pitchFamily="18" charset="0"/>
                <a:cs typeface="Arial" charset="0"/>
              </a:rPr>
              <a:t>Set</a:t>
            </a:r>
            <a:r>
              <a:rPr lang="en-US" sz="2600" b="1" dirty="0">
                <a:solidFill>
                  <a:schemeClr val="accent1"/>
                </a:solidFill>
                <a:latin typeface="Times New Roman" pitchFamily="18" charset="0"/>
                <a:cs typeface="Arial" charset="0"/>
              </a:rPr>
              <a:t> = </a:t>
            </a:r>
            <a:r>
              <a:rPr lang="en-US" sz="2600" b="1" dirty="0" smtClean="0">
                <a:solidFill>
                  <a:schemeClr val="accent1"/>
                </a:solidFill>
                <a:latin typeface="Times New Roman" pitchFamily="18" charset="0"/>
                <a:cs typeface="Arial" charset="0"/>
              </a:rPr>
              <a:t>1:  </a:t>
            </a:r>
            <a:r>
              <a:rPr lang="en-US" sz="2600" i="1" dirty="0" smtClean="0">
                <a:latin typeface="Times New Roman" pitchFamily="18" charset="0"/>
                <a:cs typeface="Arial" charset="0"/>
              </a:rPr>
              <a:t>Q</a:t>
            </a:r>
            <a:r>
              <a:rPr lang="en-US" sz="2600" dirty="0" smtClean="0">
                <a:latin typeface="Times New Roman" pitchFamily="18" charset="0"/>
                <a:cs typeface="Arial" charset="0"/>
              </a:rPr>
              <a:t> </a:t>
            </a:r>
            <a:r>
              <a:rPr lang="en-US" sz="2600" dirty="0">
                <a:latin typeface="Times New Roman" pitchFamily="18" charset="0"/>
                <a:cs typeface="Arial" charset="0"/>
              </a:rPr>
              <a:t>is set to 1 </a:t>
            </a:r>
          </a:p>
          <a:p>
            <a:pPr marL="742950" lvl="1" indent="-285750">
              <a:spcBef>
                <a:spcPct val="20000"/>
              </a:spcBef>
              <a:buFontTx/>
              <a:buChar char="–"/>
            </a:pPr>
            <a:r>
              <a:rPr lang="en-US" sz="2600" b="1" i="1" dirty="0">
                <a:solidFill>
                  <a:schemeClr val="accent1"/>
                </a:solidFill>
                <a:latin typeface="Times New Roman" pitchFamily="18" charset="0"/>
                <a:cs typeface="Arial" charset="0"/>
              </a:rPr>
              <a:t>Set</a:t>
            </a:r>
            <a:r>
              <a:rPr lang="en-US" sz="2600" b="1" dirty="0">
                <a:solidFill>
                  <a:schemeClr val="accent1"/>
                </a:solidFill>
                <a:latin typeface="Times New Roman" pitchFamily="18" charset="0"/>
                <a:cs typeface="Arial" charset="0"/>
              </a:rPr>
              <a:t> = </a:t>
            </a:r>
            <a:r>
              <a:rPr lang="en-US" sz="2600" b="1" dirty="0" smtClean="0">
                <a:solidFill>
                  <a:schemeClr val="accent1"/>
                </a:solidFill>
                <a:latin typeface="Times New Roman" pitchFamily="18" charset="0"/>
                <a:cs typeface="Arial" charset="0"/>
              </a:rPr>
              <a:t>0:  </a:t>
            </a:r>
            <a:r>
              <a:rPr lang="en-US" sz="2600" dirty="0" smtClean="0">
                <a:latin typeface="Times New Roman" pitchFamily="18" charset="0"/>
                <a:cs typeface="Arial" charset="0"/>
              </a:rPr>
              <a:t>the </a:t>
            </a:r>
            <a:r>
              <a:rPr lang="en-US" sz="2600" dirty="0">
                <a:latin typeface="Times New Roman" pitchFamily="18" charset="0"/>
                <a:cs typeface="Arial" charset="0"/>
              </a:rPr>
              <a:t>flip-flop behaves </a:t>
            </a:r>
            <a:r>
              <a:rPr lang="en-US" sz="2600" dirty="0" smtClean="0">
                <a:latin typeface="Times New Roman" pitchFamily="18" charset="0"/>
                <a:cs typeface="Arial" charset="0"/>
              </a:rPr>
              <a:t>as ordinary </a:t>
            </a:r>
            <a:r>
              <a:rPr lang="en-US" sz="2600" dirty="0">
                <a:latin typeface="Times New Roman" pitchFamily="18" charset="0"/>
                <a:cs typeface="Arial" charset="0"/>
              </a:rPr>
              <a:t>D flip-flop</a:t>
            </a:r>
            <a:endParaRPr lang="en-US" sz="2600" i="1"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Settable Flip-Flops</a:t>
            </a:r>
            <a:endParaRPr lang="en-US" sz="4400" dirty="0">
              <a:solidFill>
                <a:schemeClr val="bg1"/>
              </a:solidFill>
              <a:latin typeface="+mj-lt"/>
            </a:endParaRPr>
          </a:p>
        </p:txBody>
      </p:sp>
    </p:spTree>
    <p:extLst>
      <p:ext uri="{BB962C8B-B14F-4D97-AF65-F5344CB8AC3E}">
        <p14:creationId xmlns="" xmlns:p14="http://schemas.microsoft.com/office/powerpoint/2010/main" val="207725270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0212"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Breaks cyclic paths by </a:t>
            </a:r>
            <a:r>
              <a:rPr lang="en-US" sz="2400" b="1" dirty="0">
                <a:latin typeface="Times New Roman" pitchFamily="18" charset="0"/>
                <a:cs typeface="Arial" charset="0"/>
              </a:rPr>
              <a:t>inserting registers</a:t>
            </a:r>
          </a:p>
          <a:p>
            <a:pPr marL="342900" indent="-342900">
              <a:spcBef>
                <a:spcPct val="20000"/>
              </a:spcBef>
              <a:buFontTx/>
              <a:buChar char="•"/>
            </a:pPr>
            <a:r>
              <a:rPr lang="en-US" sz="2400" dirty="0" smtClean="0">
                <a:latin typeface="Times New Roman" pitchFamily="18" charset="0"/>
                <a:cs typeface="Arial" charset="0"/>
              </a:rPr>
              <a:t>Registers </a:t>
            </a:r>
            <a:r>
              <a:rPr lang="en-US" sz="2400" dirty="0">
                <a:latin typeface="Times New Roman" pitchFamily="18" charset="0"/>
                <a:cs typeface="Arial" charset="0"/>
              </a:rPr>
              <a:t>contain </a:t>
            </a:r>
            <a:r>
              <a:rPr lang="en-US" sz="2400" b="1" dirty="0" smtClean="0">
                <a:latin typeface="Times New Roman" pitchFamily="18" charset="0"/>
                <a:cs typeface="Arial" charset="0"/>
              </a:rPr>
              <a:t>state</a:t>
            </a:r>
            <a:r>
              <a:rPr lang="en-US" sz="2400" dirty="0" smtClean="0">
                <a:latin typeface="Times New Roman" pitchFamily="18" charset="0"/>
                <a:cs typeface="Arial" charset="0"/>
              </a:rPr>
              <a:t> </a:t>
            </a:r>
            <a:r>
              <a:rPr lang="en-US" sz="2400" dirty="0">
                <a:latin typeface="Times New Roman" pitchFamily="18" charset="0"/>
                <a:cs typeface="Arial" charset="0"/>
              </a:rPr>
              <a:t>of the system</a:t>
            </a:r>
          </a:p>
          <a:p>
            <a:pPr marL="342900" indent="-342900">
              <a:spcBef>
                <a:spcPct val="20000"/>
              </a:spcBef>
              <a:buFontTx/>
              <a:buChar char="•"/>
            </a:pPr>
            <a:r>
              <a:rPr lang="en-US" sz="2400" dirty="0" smtClean="0">
                <a:latin typeface="Times New Roman" pitchFamily="18" charset="0"/>
                <a:cs typeface="Arial" charset="0"/>
              </a:rPr>
              <a:t>State </a:t>
            </a:r>
            <a:r>
              <a:rPr lang="en-US" sz="2400" dirty="0">
                <a:latin typeface="Times New Roman" pitchFamily="18" charset="0"/>
                <a:cs typeface="Arial" charset="0"/>
              </a:rPr>
              <a:t>changes at </a:t>
            </a:r>
            <a:r>
              <a:rPr lang="en-US" sz="2400" dirty="0" smtClean="0">
                <a:latin typeface="Times New Roman" pitchFamily="18" charset="0"/>
                <a:cs typeface="Arial" charset="0"/>
              </a:rPr>
              <a:t>clock edge</a:t>
            </a:r>
            <a:r>
              <a:rPr lang="en-US" sz="2400" dirty="0">
                <a:latin typeface="Times New Roman" pitchFamily="18" charset="0"/>
                <a:cs typeface="Arial" charset="0"/>
              </a:rPr>
              <a:t>:</a:t>
            </a:r>
            <a:r>
              <a:rPr lang="en-US" sz="2400" dirty="0" smtClean="0">
                <a:latin typeface="Times New Roman" pitchFamily="18" charset="0"/>
                <a:cs typeface="Arial" charset="0"/>
              </a:rPr>
              <a:t> system </a:t>
            </a:r>
            <a:r>
              <a:rPr lang="en-US" sz="2400" b="1" dirty="0" smtClean="0">
                <a:latin typeface="Times New Roman" pitchFamily="18" charset="0"/>
                <a:cs typeface="Arial" charset="0"/>
              </a:rPr>
              <a:t>synchronized</a:t>
            </a:r>
            <a:r>
              <a:rPr lang="en-US" sz="2400" dirty="0" smtClean="0">
                <a:latin typeface="Times New Roman" pitchFamily="18" charset="0"/>
                <a:cs typeface="Arial" charset="0"/>
              </a:rPr>
              <a:t>  to the clock</a:t>
            </a:r>
            <a:endParaRPr lang="en-US" sz="2400" dirty="0">
              <a:latin typeface="Times New Roman" pitchFamily="18" charset="0"/>
              <a:cs typeface="Arial" charset="0"/>
            </a:endParaRPr>
          </a:p>
          <a:p>
            <a:pPr marL="342900" indent="-342900">
              <a:spcBef>
                <a:spcPct val="20000"/>
              </a:spcBef>
              <a:buFontTx/>
              <a:buChar char="•"/>
            </a:pPr>
            <a:r>
              <a:rPr lang="en-US" sz="2400" b="1" dirty="0">
                <a:latin typeface="Times New Roman" pitchFamily="18" charset="0"/>
                <a:cs typeface="Arial" charset="0"/>
              </a:rPr>
              <a:t>Rules</a:t>
            </a:r>
            <a:r>
              <a:rPr lang="en-US" sz="2400" dirty="0">
                <a:latin typeface="Times New Roman" pitchFamily="18" charset="0"/>
                <a:cs typeface="Arial" charset="0"/>
              </a:rPr>
              <a:t> of synchronous sequential circuit composition:</a:t>
            </a:r>
          </a:p>
          <a:p>
            <a:pPr marL="742950" lvl="1" indent="-285750">
              <a:spcBef>
                <a:spcPct val="20000"/>
              </a:spcBef>
              <a:buFontTx/>
              <a:buChar char="–"/>
            </a:pPr>
            <a:r>
              <a:rPr lang="en-US" sz="2000" dirty="0">
                <a:latin typeface="Times New Roman" pitchFamily="18" charset="0"/>
                <a:cs typeface="Arial" charset="0"/>
              </a:rPr>
              <a:t>Every circuit element is either a register or a combinational circuit</a:t>
            </a:r>
          </a:p>
          <a:p>
            <a:pPr marL="742950" lvl="1" indent="-285750">
              <a:spcBef>
                <a:spcPct val="20000"/>
              </a:spcBef>
              <a:buFontTx/>
              <a:buChar char="–"/>
            </a:pPr>
            <a:r>
              <a:rPr lang="en-US" sz="2000" dirty="0">
                <a:latin typeface="Times New Roman" pitchFamily="18" charset="0"/>
                <a:cs typeface="Arial" charset="0"/>
              </a:rPr>
              <a:t>At least one circuit element is a register</a:t>
            </a:r>
          </a:p>
          <a:p>
            <a:pPr marL="742950" lvl="1" indent="-285750">
              <a:spcBef>
                <a:spcPct val="20000"/>
              </a:spcBef>
              <a:buFontTx/>
              <a:buChar char="–"/>
            </a:pPr>
            <a:r>
              <a:rPr lang="en-US" sz="2000" dirty="0">
                <a:latin typeface="Times New Roman" pitchFamily="18" charset="0"/>
                <a:cs typeface="Arial" charset="0"/>
              </a:rPr>
              <a:t>All registers receive the same clock signal</a:t>
            </a:r>
          </a:p>
          <a:p>
            <a:pPr marL="742950" lvl="1" indent="-285750">
              <a:spcBef>
                <a:spcPct val="20000"/>
              </a:spcBef>
              <a:buFontTx/>
              <a:buChar char="–"/>
            </a:pPr>
            <a:r>
              <a:rPr lang="en-US" sz="2000" dirty="0">
                <a:latin typeface="Times New Roman" pitchFamily="18" charset="0"/>
                <a:cs typeface="Arial" charset="0"/>
              </a:rPr>
              <a:t>Every cyclic path contains at least one register</a:t>
            </a:r>
          </a:p>
          <a:p>
            <a:pPr marL="342900" indent="-342900">
              <a:spcBef>
                <a:spcPct val="20000"/>
              </a:spcBef>
              <a:buFontTx/>
              <a:buChar char="•"/>
            </a:pPr>
            <a:r>
              <a:rPr lang="en-US" sz="2400" dirty="0">
                <a:latin typeface="Times New Roman" pitchFamily="18" charset="0"/>
                <a:cs typeface="Arial" charset="0"/>
              </a:rPr>
              <a:t>Two common synchronous sequential circuits</a:t>
            </a:r>
          </a:p>
          <a:p>
            <a:pPr marL="742950" lvl="1" indent="-285750">
              <a:spcBef>
                <a:spcPct val="20000"/>
              </a:spcBef>
              <a:buFontTx/>
              <a:buChar char="–"/>
            </a:pPr>
            <a:r>
              <a:rPr lang="en-US" sz="2000" dirty="0">
                <a:latin typeface="Times New Roman" pitchFamily="18" charset="0"/>
                <a:cs typeface="Arial" charset="0"/>
              </a:rPr>
              <a:t>Finite State Machines (FSMs)</a:t>
            </a:r>
          </a:p>
          <a:p>
            <a:pPr marL="742950" lvl="1" indent="-285750">
              <a:spcBef>
                <a:spcPct val="20000"/>
              </a:spcBef>
              <a:buFontTx/>
              <a:buChar char="–"/>
            </a:pPr>
            <a:r>
              <a:rPr lang="en-US" sz="2000" dirty="0">
                <a:latin typeface="Times New Roman" pitchFamily="18" charset="0"/>
                <a:cs typeface="Arial" charset="0"/>
              </a:rPr>
              <a:t>Pipelines</a:t>
            </a:r>
          </a:p>
        </p:txBody>
      </p:sp>
      <p:sp>
        <p:nvSpPr>
          <p:cNvPr id="7" name="TextBox 6"/>
          <p:cNvSpPr txBox="1"/>
          <p:nvPr/>
        </p:nvSpPr>
        <p:spPr>
          <a:xfrm>
            <a:off x="1143000" y="68759"/>
            <a:ext cx="7924800" cy="707886"/>
          </a:xfrm>
          <a:prstGeom prst="rect">
            <a:avLst/>
          </a:prstGeom>
          <a:noFill/>
        </p:spPr>
        <p:txBody>
          <a:bodyPr wrap="square" rtlCol="0">
            <a:spAutoFit/>
          </a:bodyPr>
          <a:lstStyle/>
          <a:p>
            <a:r>
              <a:rPr lang="en-US" sz="4000" dirty="0" smtClean="0">
                <a:solidFill>
                  <a:schemeClr val="bg1"/>
                </a:solidFill>
                <a:latin typeface="+mj-lt"/>
              </a:rPr>
              <a:t>Synchronous Sequential Logic Design</a:t>
            </a:r>
            <a:endParaRPr lang="en-US" sz="4000" dirty="0">
              <a:solidFill>
                <a:schemeClr val="bg1"/>
              </a:solidFill>
              <a:latin typeface="+mj-lt"/>
            </a:endParaRPr>
          </a:p>
        </p:txBody>
      </p:sp>
    </p:spTree>
    <p:extLst>
      <p:ext uri="{BB962C8B-B14F-4D97-AF65-F5344CB8AC3E}">
        <p14:creationId xmlns="" xmlns:p14="http://schemas.microsoft.com/office/powerpoint/2010/main" val="286517698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9198" name="Object 14"/>
          <p:cNvGraphicFramePr>
            <a:graphicFrameLocks noGrp="1" noChangeAspect="1"/>
          </p:cNvGraphicFramePr>
          <p:nvPr>
            <p:ph sz="half" idx="4294967295"/>
            <p:extLst>
              <p:ext uri="{D42A27DB-BD31-4B8C-83A1-F6EECF244321}">
                <p14:modId xmlns="" xmlns:p14="http://schemas.microsoft.com/office/powerpoint/2010/main" val="4270326307"/>
              </p:ext>
            </p:extLst>
          </p:nvPr>
        </p:nvGraphicFramePr>
        <p:xfrm>
          <a:off x="5867400" y="1219200"/>
          <a:ext cx="2971800" cy="1560513"/>
        </p:xfrm>
        <a:graphic>
          <a:graphicData uri="http://schemas.openxmlformats.org/presentationml/2006/ole">
            <p:oleObj spid="_x0000_s149551" name="VISIO" r:id="rId6" imgW="1485328" imgH="780064" progId="">
              <p:embed/>
            </p:oleObj>
          </a:graphicData>
        </a:graphic>
      </p:graphicFrame>
      <p:graphicFrame>
        <p:nvGraphicFramePr>
          <p:cNvPr id="989203" name="Object 19"/>
          <p:cNvGraphicFramePr>
            <a:graphicFrameLocks noGrp="1" noChangeAspect="1"/>
          </p:cNvGraphicFramePr>
          <p:nvPr>
            <p:ph sz="quarter" idx="4294967295"/>
            <p:extLst>
              <p:ext uri="{D42A27DB-BD31-4B8C-83A1-F6EECF244321}">
                <p14:modId xmlns="" xmlns:p14="http://schemas.microsoft.com/office/powerpoint/2010/main" val="737569374"/>
              </p:ext>
            </p:extLst>
          </p:nvPr>
        </p:nvGraphicFramePr>
        <p:xfrm>
          <a:off x="1389185" y="4953000"/>
          <a:ext cx="2819400" cy="1601788"/>
        </p:xfrm>
        <a:graphic>
          <a:graphicData uri="http://schemas.openxmlformats.org/presentationml/2006/ole">
            <p:oleObj spid="_x0000_s149552" name="VISIO" r:id="rId7" imgW="1286877" imgH="729688" progId="">
              <p:embed/>
            </p:oleObj>
          </a:graphicData>
        </a:graphic>
      </p:graphicFrame>
      <p:graphicFrame>
        <p:nvGraphicFramePr>
          <p:cNvPr id="989204" name="Object 20"/>
          <p:cNvGraphicFramePr>
            <a:graphicFrameLocks noGrp="1" noChangeAspect="1"/>
          </p:cNvGraphicFramePr>
          <p:nvPr>
            <p:ph sz="quarter" idx="4294967295"/>
            <p:extLst>
              <p:ext uri="{D42A27DB-BD31-4B8C-83A1-F6EECF244321}">
                <p14:modId xmlns="" xmlns:p14="http://schemas.microsoft.com/office/powerpoint/2010/main" val="3435212621"/>
              </p:ext>
            </p:extLst>
          </p:nvPr>
        </p:nvGraphicFramePr>
        <p:xfrm>
          <a:off x="4343400" y="4953000"/>
          <a:ext cx="3048000" cy="1635125"/>
        </p:xfrm>
        <a:graphic>
          <a:graphicData uri="http://schemas.openxmlformats.org/presentationml/2006/ole">
            <p:oleObj spid="_x0000_s149553" name="VISIO" r:id="rId8" imgW="1360151" imgH="729688" progId="">
              <p:embed/>
            </p:oleObj>
          </a:graphicData>
        </a:graphic>
      </p:graphicFrame>
      <p:sp>
        <p:nvSpPr>
          <p:cNvPr id="98918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9188" name="Rectangle 4"/>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Consists of:</a:t>
            </a:r>
          </a:p>
          <a:p>
            <a:pPr marL="742950" lvl="1" indent="-285750">
              <a:spcBef>
                <a:spcPct val="20000"/>
              </a:spcBef>
              <a:buFontTx/>
              <a:buChar char="–"/>
            </a:pPr>
            <a:r>
              <a:rPr lang="en-US" sz="3200" b="1" dirty="0">
                <a:latin typeface="Times New Roman" pitchFamily="18" charset="0"/>
                <a:cs typeface="Arial" charset="0"/>
              </a:rPr>
              <a:t>State </a:t>
            </a:r>
            <a:r>
              <a:rPr lang="en-US" sz="3200" b="1" dirty="0" smtClean="0">
                <a:latin typeface="Times New Roman" pitchFamily="18" charset="0"/>
                <a:cs typeface="Arial" charset="0"/>
              </a:rPr>
              <a:t>register</a:t>
            </a:r>
            <a:endParaRPr lang="en-US" sz="3200" b="1" dirty="0">
              <a:latin typeface="Times New Roman" pitchFamily="18" charset="0"/>
              <a:cs typeface="Arial" charset="0"/>
            </a:endParaRPr>
          </a:p>
          <a:p>
            <a:pPr marL="1143000" lvl="2" indent="-228600">
              <a:spcBef>
                <a:spcPct val="20000"/>
              </a:spcBef>
              <a:buFontTx/>
              <a:buChar char="•"/>
            </a:pPr>
            <a:r>
              <a:rPr lang="en-US" sz="2600" dirty="0">
                <a:latin typeface="Times New Roman" pitchFamily="18" charset="0"/>
                <a:cs typeface="Arial" charset="0"/>
              </a:rPr>
              <a:t>Stores </a:t>
            </a:r>
            <a:r>
              <a:rPr lang="en-US" sz="2600" dirty="0" smtClean="0">
                <a:latin typeface="Times New Roman" pitchFamily="18" charset="0"/>
                <a:cs typeface="Arial" charset="0"/>
              </a:rPr>
              <a:t>current state </a:t>
            </a:r>
            <a:endParaRPr lang="en-US" sz="2600" dirty="0">
              <a:latin typeface="Times New Roman" pitchFamily="18" charset="0"/>
              <a:cs typeface="Arial" charset="0"/>
            </a:endParaRPr>
          </a:p>
          <a:p>
            <a:pPr marL="1143000" lvl="2" indent="-228600">
              <a:spcBef>
                <a:spcPct val="20000"/>
              </a:spcBef>
              <a:buFontTx/>
              <a:buChar char="•"/>
            </a:pPr>
            <a:r>
              <a:rPr lang="en-US" sz="2600" dirty="0">
                <a:latin typeface="Times New Roman" pitchFamily="18" charset="0"/>
                <a:cs typeface="Arial" charset="0"/>
              </a:rPr>
              <a:t>Loads </a:t>
            </a:r>
            <a:r>
              <a:rPr lang="en-US" sz="2600" dirty="0" smtClean="0">
                <a:latin typeface="Times New Roman" pitchFamily="18" charset="0"/>
                <a:cs typeface="Arial" charset="0"/>
              </a:rPr>
              <a:t>next </a:t>
            </a:r>
            <a:r>
              <a:rPr lang="en-US" sz="2600" dirty="0">
                <a:latin typeface="Times New Roman" pitchFamily="18" charset="0"/>
                <a:cs typeface="Arial" charset="0"/>
              </a:rPr>
              <a:t>state at </a:t>
            </a:r>
            <a:r>
              <a:rPr lang="en-US" sz="2600" dirty="0" smtClean="0">
                <a:latin typeface="Times New Roman" pitchFamily="18" charset="0"/>
                <a:cs typeface="Arial" charset="0"/>
              </a:rPr>
              <a:t>clock edge</a:t>
            </a:r>
            <a:endParaRPr lang="en-US" sz="2600" dirty="0">
              <a:latin typeface="Times New Roman" pitchFamily="18" charset="0"/>
              <a:cs typeface="Arial" charset="0"/>
            </a:endParaRPr>
          </a:p>
          <a:p>
            <a:pPr marL="742950" lvl="1" indent="-285750">
              <a:spcBef>
                <a:spcPct val="20000"/>
              </a:spcBef>
              <a:buFontTx/>
              <a:buChar char="–"/>
            </a:pPr>
            <a:r>
              <a:rPr lang="en-US" sz="3200" b="1" dirty="0">
                <a:latin typeface="Times New Roman" pitchFamily="18" charset="0"/>
                <a:cs typeface="Arial" charset="0"/>
              </a:rPr>
              <a:t>Combinational </a:t>
            </a:r>
            <a:r>
              <a:rPr lang="en-US" sz="3200" b="1" dirty="0" smtClean="0">
                <a:latin typeface="Times New Roman" pitchFamily="18" charset="0"/>
                <a:cs typeface="Arial" charset="0"/>
              </a:rPr>
              <a:t>logic</a:t>
            </a:r>
            <a:endParaRPr lang="en-US" sz="3200" b="1" dirty="0">
              <a:latin typeface="Times New Roman" pitchFamily="18" charset="0"/>
              <a:cs typeface="Arial" charset="0"/>
            </a:endParaRPr>
          </a:p>
          <a:p>
            <a:pPr marL="1143000" lvl="2" indent="-228600">
              <a:spcBef>
                <a:spcPct val="20000"/>
              </a:spcBef>
              <a:buFontTx/>
              <a:buChar char="•"/>
            </a:pPr>
            <a:r>
              <a:rPr lang="en-US" sz="2600" dirty="0">
                <a:latin typeface="Times New Roman" pitchFamily="18" charset="0"/>
                <a:cs typeface="Arial" charset="0"/>
              </a:rPr>
              <a:t>Computes the next state</a:t>
            </a:r>
          </a:p>
          <a:p>
            <a:pPr marL="1143000" lvl="2" indent="-228600">
              <a:spcBef>
                <a:spcPct val="20000"/>
              </a:spcBef>
              <a:buFontTx/>
              <a:buChar char="•"/>
            </a:pPr>
            <a:r>
              <a:rPr lang="en-US" sz="2600" dirty="0">
                <a:latin typeface="Times New Roman" pitchFamily="18" charset="0"/>
                <a:cs typeface="Arial" charset="0"/>
              </a:rPr>
              <a:t>Computes the outputs</a:t>
            </a: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Finite State Machine (FSM)</a:t>
            </a:r>
            <a:endParaRPr lang="en-US" sz="4400" dirty="0">
              <a:solidFill>
                <a:schemeClr val="bg1"/>
              </a:solidFill>
              <a:latin typeface="+mj-lt"/>
            </a:endParaRPr>
          </a:p>
        </p:txBody>
      </p:sp>
    </p:spTree>
    <p:extLst>
      <p:ext uri="{BB962C8B-B14F-4D97-AF65-F5344CB8AC3E}">
        <p14:creationId xmlns="" xmlns:p14="http://schemas.microsoft.com/office/powerpoint/2010/main" val="1378884621"/>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2262" name="Object 6"/>
          <p:cNvGraphicFramePr>
            <a:graphicFrameLocks noGrp="1" noChangeAspect="1"/>
          </p:cNvGraphicFramePr>
          <p:nvPr>
            <p:ph idx="4294967295"/>
            <p:extLst>
              <p:ext uri="{D42A27DB-BD31-4B8C-83A1-F6EECF244321}">
                <p14:modId xmlns="" xmlns:p14="http://schemas.microsoft.com/office/powerpoint/2010/main" val="2239553577"/>
              </p:ext>
            </p:extLst>
          </p:nvPr>
        </p:nvGraphicFramePr>
        <p:xfrm>
          <a:off x="1828800" y="2904026"/>
          <a:ext cx="5638800" cy="3490912"/>
        </p:xfrm>
        <a:graphic>
          <a:graphicData uri="http://schemas.openxmlformats.org/presentationml/2006/ole">
            <p:oleObj spid="_x0000_s150546" name="VISIO" r:id="rId6" imgW="2614970" imgH="1618137" progId="">
              <p:embed/>
            </p:oleObj>
          </a:graphicData>
        </a:graphic>
      </p:graphicFrame>
      <p:sp>
        <p:nvSpPr>
          <p:cNvPr id="992258"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2260" name="Rectangle 4"/>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Next state </a:t>
            </a:r>
            <a:r>
              <a:rPr lang="en-US" sz="2400" dirty="0" smtClean="0">
                <a:latin typeface="Times New Roman" pitchFamily="18" charset="0"/>
                <a:cs typeface="Arial" charset="0"/>
              </a:rPr>
              <a:t>determined </a:t>
            </a:r>
            <a:r>
              <a:rPr lang="en-US" sz="2400" dirty="0">
                <a:latin typeface="Times New Roman" pitchFamily="18" charset="0"/>
                <a:cs typeface="Arial" charset="0"/>
              </a:rPr>
              <a:t>by </a:t>
            </a:r>
            <a:r>
              <a:rPr lang="en-US" sz="2400" dirty="0" smtClean="0">
                <a:latin typeface="Times New Roman" pitchFamily="18" charset="0"/>
                <a:cs typeface="Arial" charset="0"/>
              </a:rPr>
              <a:t>current </a:t>
            </a:r>
            <a:r>
              <a:rPr lang="en-US" sz="2400" dirty="0">
                <a:latin typeface="Times New Roman" pitchFamily="18" charset="0"/>
                <a:cs typeface="Arial" charset="0"/>
              </a:rPr>
              <a:t>state and </a:t>
            </a:r>
            <a:r>
              <a:rPr lang="en-US" sz="2400" dirty="0" smtClean="0">
                <a:latin typeface="Times New Roman" pitchFamily="18" charset="0"/>
                <a:cs typeface="Arial" charset="0"/>
              </a:rPr>
              <a:t>inputs</a:t>
            </a:r>
            <a:endParaRPr lang="en-US" sz="2400"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Two types of finite state machines differ in </a:t>
            </a:r>
            <a:r>
              <a:rPr lang="en-US" sz="2400" dirty="0" smtClean="0">
                <a:latin typeface="Times New Roman" pitchFamily="18" charset="0"/>
                <a:cs typeface="Arial" charset="0"/>
              </a:rPr>
              <a:t>output </a:t>
            </a:r>
            <a:r>
              <a:rPr lang="en-US" sz="2400" dirty="0">
                <a:latin typeface="Times New Roman" pitchFamily="18" charset="0"/>
                <a:cs typeface="Arial" charset="0"/>
              </a:rPr>
              <a:t>logic:</a:t>
            </a:r>
          </a:p>
          <a:p>
            <a:pPr marL="742950" lvl="1" indent="-285750">
              <a:spcBef>
                <a:spcPct val="20000"/>
              </a:spcBef>
              <a:buFontTx/>
              <a:buChar char="–"/>
            </a:pPr>
            <a:r>
              <a:rPr lang="en-US" sz="2000" b="1" dirty="0">
                <a:solidFill>
                  <a:schemeClr val="accent1"/>
                </a:solidFill>
                <a:latin typeface="Times New Roman" pitchFamily="18" charset="0"/>
                <a:cs typeface="Arial" charset="0"/>
              </a:rPr>
              <a:t>Moore FSM: </a:t>
            </a:r>
            <a:r>
              <a:rPr lang="en-US" sz="2000" dirty="0">
                <a:latin typeface="Times New Roman" pitchFamily="18" charset="0"/>
                <a:cs typeface="Arial" charset="0"/>
              </a:rPr>
              <a:t>outputs depend only on </a:t>
            </a:r>
            <a:r>
              <a:rPr lang="en-US" sz="2000" dirty="0" smtClean="0">
                <a:latin typeface="Times New Roman" pitchFamily="18" charset="0"/>
                <a:cs typeface="Arial" charset="0"/>
              </a:rPr>
              <a:t>current </a:t>
            </a:r>
            <a:r>
              <a:rPr lang="en-US" sz="2000" dirty="0">
                <a:latin typeface="Times New Roman" pitchFamily="18" charset="0"/>
                <a:cs typeface="Arial" charset="0"/>
              </a:rPr>
              <a:t>state</a:t>
            </a:r>
          </a:p>
          <a:p>
            <a:pPr marL="742950" lvl="1" indent="-285750">
              <a:spcBef>
                <a:spcPct val="20000"/>
              </a:spcBef>
              <a:buFontTx/>
              <a:buChar char="–"/>
            </a:pPr>
            <a:r>
              <a:rPr lang="en-US" sz="2000" b="1" dirty="0">
                <a:solidFill>
                  <a:schemeClr val="accent1"/>
                </a:solidFill>
                <a:latin typeface="Times New Roman" pitchFamily="18" charset="0"/>
                <a:cs typeface="Arial" charset="0"/>
              </a:rPr>
              <a:t>Mealy FSM: </a:t>
            </a:r>
            <a:r>
              <a:rPr lang="en-US" sz="2000" dirty="0">
                <a:latin typeface="Times New Roman" pitchFamily="18" charset="0"/>
                <a:cs typeface="Arial" charset="0"/>
              </a:rPr>
              <a:t>outputs depend on </a:t>
            </a:r>
            <a:r>
              <a:rPr lang="en-US" sz="2000" dirty="0" smtClean="0">
                <a:latin typeface="Times New Roman" pitchFamily="18" charset="0"/>
                <a:cs typeface="Arial" charset="0"/>
              </a:rPr>
              <a:t>current </a:t>
            </a:r>
            <a:r>
              <a:rPr lang="en-US" sz="2000" dirty="0">
                <a:latin typeface="Times New Roman" pitchFamily="18" charset="0"/>
                <a:cs typeface="Arial" charset="0"/>
              </a:rPr>
              <a:t>state </a:t>
            </a:r>
            <a:r>
              <a:rPr lang="en-US" sz="2000" i="1" dirty="0">
                <a:latin typeface="Times New Roman" pitchFamily="18" charset="0"/>
                <a:cs typeface="Arial" charset="0"/>
              </a:rPr>
              <a:t>and</a:t>
            </a:r>
            <a:r>
              <a:rPr lang="en-US" sz="2000" dirty="0">
                <a:latin typeface="Times New Roman" pitchFamily="18" charset="0"/>
                <a:cs typeface="Arial" charset="0"/>
              </a:rPr>
              <a:t> </a:t>
            </a:r>
            <a:r>
              <a:rPr lang="en-US" sz="2000" dirty="0" smtClean="0">
                <a:latin typeface="Times New Roman" pitchFamily="18" charset="0"/>
                <a:cs typeface="Arial" charset="0"/>
              </a:rPr>
              <a:t>inputs</a:t>
            </a:r>
            <a:endParaRPr lang="en-US" sz="20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Finite State Machines (FSMs)</a:t>
            </a:r>
            <a:endParaRPr lang="en-US" sz="4400" dirty="0">
              <a:solidFill>
                <a:schemeClr val="bg1"/>
              </a:solidFill>
              <a:latin typeface="+mj-lt"/>
            </a:endParaRPr>
          </a:p>
        </p:txBody>
      </p:sp>
    </p:spTree>
    <p:extLst>
      <p:ext uri="{BB962C8B-B14F-4D97-AF65-F5344CB8AC3E}">
        <p14:creationId xmlns="" xmlns:p14="http://schemas.microsoft.com/office/powerpoint/2010/main" val="18792304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691" name="Rectangle 3"/>
          <p:cNvSpPr>
            <a:spLocks noChangeArrowheads="1"/>
          </p:cNvSpPr>
          <p:nvPr>
            <p:custDataLst>
              <p:tags r:id="rId1"/>
            </p:custDataLst>
          </p:nvPr>
        </p:nvSpPr>
        <p:spPr bwMode="auto">
          <a:xfrm>
            <a:off x="533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smtClean="0">
                <a:latin typeface="Times New Roman" pitchFamily="18" charset="0"/>
                <a:cs typeface="Arial" charset="0"/>
              </a:rPr>
              <a:t>Alyssa P. Hacker has a snail that crawls down a paper tape with 1’s and 0’s on it. The snail smiles whenever the last two digits it has crawled over are 01.  Design Moore and Mealy FSMs of the snail’s brain.</a:t>
            </a:r>
            <a:endParaRPr lang="en-US" sz="24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vs. Mealy FSM</a:t>
            </a:r>
            <a:endParaRPr lang="en-US" sz="4400" dirty="0">
              <a:solidFill>
                <a:schemeClr val="bg1"/>
              </a:solidFill>
              <a:latin typeface="+mj-lt"/>
            </a:endParaRPr>
          </a:p>
        </p:txBody>
      </p:sp>
      <p:pic>
        <p:nvPicPr>
          <p:cNvPr id="159749"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248400" y="2362200"/>
            <a:ext cx="2108200" cy="3952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1334106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721" name="Rectangle 9"/>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1400" dirty="0">
              <a:latin typeface="Times New Roman" pitchFamily="18" charset="0"/>
              <a:cs typeface="Arial" charset="0"/>
            </a:endParaRPr>
          </a:p>
          <a:p>
            <a:pPr marL="342900" indent="-342900">
              <a:spcBef>
                <a:spcPct val="20000"/>
              </a:spcBef>
            </a:pPr>
            <a:endParaRPr lang="en-US" sz="2000" dirty="0" smtClean="0">
              <a:latin typeface="Times New Roman" pitchFamily="18" charset="0"/>
              <a:cs typeface="Arial" charset="0"/>
            </a:endParaRPr>
          </a:p>
          <a:p>
            <a:pPr marL="342900" indent="-342900">
              <a:spcBef>
                <a:spcPct val="20000"/>
              </a:spcBef>
            </a:pPr>
            <a:endParaRPr lang="en-US" sz="2000" dirty="0">
              <a:latin typeface="Times New Roman" pitchFamily="18" charset="0"/>
              <a:cs typeface="Arial" charset="0"/>
            </a:endParaRPr>
          </a:p>
          <a:p>
            <a:pPr marL="342900" indent="-342900">
              <a:spcBef>
                <a:spcPct val="20000"/>
              </a:spcBef>
            </a:pPr>
            <a:endParaRPr lang="en-US" sz="2000" dirty="0" smtClean="0">
              <a:latin typeface="Times New Roman" pitchFamily="18" charset="0"/>
              <a:cs typeface="Arial" charset="0"/>
            </a:endParaRPr>
          </a:p>
          <a:p>
            <a:pPr marL="342900" indent="-342900">
              <a:spcBef>
                <a:spcPct val="20000"/>
              </a:spcBef>
            </a:pPr>
            <a:endParaRPr lang="en-US" sz="2000" dirty="0">
              <a:latin typeface="Times New Roman" pitchFamily="18" charset="0"/>
              <a:cs typeface="Arial" charset="0"/>
            </a:endParaRPr>
          </a:p>
          <a:p>
            <a:pPr marL="342900" indent="-342900">
              <a:spcBef>
                <a:spcPct val="20000"/>
              </a:spcBef>
            </a:pPr>
            <a:endParaRPr lang="en-US" sz="2000" dirty="0" smtClean="0">
              <a:latin typeface="Times New Roman" pitchFamily="18" charset="0"/>
              <a:cs typeface="Arial" charset="0"/>
            </a:endParaRPr>
          </a:p>
          <a:p>
            <a:pPr marL="342900" indent="-342900">
              <a:spcBef>
                <a:spcPct val="20000"/>
              </a:spcBef>
            </a:pPr>
            <a:endParaRPr lang="en-US" sz="2000" dirty="0">
              <a:latin typeface="Times New Roman" pitchFamily="18" charset="0"/>
              <a:cs typeface="Arial" charset="0"/>
            </a:endParaRPr>
          </a:p>
          <a:p>
            <a:pPr marL="342900" indent="-342900">
              <a:spcBef>
                <a:spcPct val="20000"/>
              </a:spcBef>
            </a:pPr>
            <a:r>
              <a:rPr lang="en-US" sz="2000" dirty="0" smtClean="0">
                <a:latin typeface="Times New Roman" pitchFamily="18" charset="0"/>
                <a:cs typeface="Arial" charset="0"/>
              </a:rPr>
              <a:t>Mealy </a:t>
            </a:r>
            <a:r>
              <a:rPr lang="en-US" sz="2000" dirty="0">
                <a:latin typeface="Times New Roman" pitchFamily="18" charset="0"/>
                <a:cs typeface="Arial" charset="0"/>
              </a:rPr>
              <a:t>FSM: arcs indicate input/output</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State Transition Diagrams</a:t>
            </a:r>
            <a:endParaRPr lang="en-US" sz="4400" dirty="0">
              <a:solidFill>
                <a:schemeClr val="bg1"/>
              </a:solidFill>
              <a:latin typeface="+mj-lt"/>
            </a:endParaRPr>
          </a:p>
        </p:txBody>
      </p:sp>
      <p:graphicFrame>
        <p:nvGraphicFramePr>
          <p:cNvPr id="3" name="Object 2"/>
          <p:cNvGraphicFramePr>
            <a:graphicFrameLocks noChangeAspect="1"/>
          </p:cNvGraphicFramePr>
          <p:nvPr>
            <p:extLst>
              <p:ext uri="{D42A27DB-BD31-4B8C-83A1-F6EECF244321}">
                <p14:modId xmlns="" xmlns:p14="http://schemas.microsoft.com/office/powerpoint/2010/main" val="910793193"/>
              </p:ext>
            </p:extLst>
          </p:nvPr>
        </p:nvGraphicFramePr>
        <p:xfrm>
          <a:off x="990599" y="1371600"/>
          <a:ext cx="3873062" cy="2133600"/>
        </p:xfrm>
        <a:graphic>
          <a:graphicData uri="http://schemas.openxmlformats.org/presentationml/2006/ole">
            <p:oleObj spid="_x0000_s160789" name="VISIO" r:id="rId5" imgW="2339280" imgH="1289160" progId="">
              <p:embed/>
            </p:oleObj>
          </a:graphicData>
        </a:graphic>
      </p:graphicFrame>
      <p:pic>
        <p:nvPicPr>
          <p:cNvPr id="160776"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914400" y="3657600"/>
            <a:ext cx="2467381" cy="2057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334000" y="1219200"/>
            <a:ext cx="3621248" cy="830997"/>
          </a:xfrm>
          <a:prstGeom prst="rect">
            <a:avLst/>
          </a:prstGeom>
          <a:noFill/>
        </p:spPr>
        <p:txBody>
          <a:bodyPr wrap="none" rtlCol="0">
            <a:spAutoFit/>
          </a:bodyPr>
          <a:lstStyle/>
          <a:p>
            <a:r>
              <a:rPr lang="en-US" sz="2400" b="1" dirty="0" smtClean="0">
                <a:solidFill>
                  <a:srgbClr val="FF0000"/>
                </a:solidFill>
              </a:rPr>
              <a:t>Ludwig </a:t>
            </a:r>
            <a:r>
              <a:rPr lang="en-US" sz="2400" b="1" dirty="0" err="1" smtClean="0">
                <a:solidFill>
                  <a:srgbClr val="FF0000"/>
                </a:solidFill>
              </a:rPr>
              <a:t>Mies</a:t>
            </a:r>
            <a:r>
              <a:rPr lang="en-US" sz="2400" b="1" dirty="0" smtClean="0">
                <a:solidFill>
                  <a:srgbClr val="FF0000"/>
                </a:solidFill>
              </a:rPr>
              <a:t> van </a:t>
            </a:r>
            <a:r>
              <a:rPr lang="en-US" sz="2400" b="1" dirty="0" err="1" smtClean="0">
                <a:solidFill>
                  <a:srgbClr val="FF0000"/>
                </a:solidFill>
              </a:rPr>
              <a:t>der</a:t>
            </a:r>
            <a:r>
              <a:rPr lang="en-US" sz="2400" b="1" dirty="0" smtClean="0">
                <a:solidFill>
                  <a:srgbClr val="FF0000"/>
                </a:solidFill>
              </a:rPr>
              <a:t> </a:t>
            </a:r>
            <a:r>
              <a:rPr lang="en-US" sz="2400" b="1" dirty="0" err="1" smtClean="0">
                <a:solidFill>
                  <a:srgbClr val="FF0000"/>
                </a:solidFill>
              </a:rPr>
              <a:t>Rohe</a:t>
            </a:r>
            <a:r>
              <a:rPr lang="en-US" sz="2400" b="1" dirty="0" smtClean="0">
                <a:solidFill>
                  <a:srgbClr val="FF0000"/>
                </a:solidFill>
              </a:rPr>
              <a:t>:</a:t>
            </a:r>
          </a:p>
          <a:p>
            <a:r>
              <a:rPr lang="en-US" sz="2400" b="1" dirty="0" smtClean="0">
                <a:solidFill>
                  <a:srgbClr val="FF0000"/>
                </a:solidFill>
              </a:rPr>
              <a:t>More is less</a:t>
            </a:r>
            <a:endParaRPr lang="en-US" sz="2400" b="1" dirty="0">
              <a:solidFill>
                <a:srgbClr val="FF0000"/>
              </a:solidFill>
            </a:endParaRPr>
          </a:p>
        </p:txBody>
      </p:sp>
      <p:sp>
        <p:nvSpPr>
          <p:cNvPr id="7" name="TextBox 6"/>
          <p:cNvSpPr txBox="1"/>
          <p:nvPr/>
        </p:nvSpPr>
        <p:spPr>
          <a:xfrm>
            <a:off x="5105400" y="3048000"/>
            <a:ext cx="3733800" cy="2031325"/>
          </a:xfrm>
          <a:prstGeom prst="rect">
            <a:avLst/>
          </a:prstGeom>
          <a:noFill/>
        </p:spPr>
        <p:txBody>
          <a:bodyPr wrap="square" rtlCol="0">
            <a:spAutoFit/>
          </a:bodyPr>
          <a:lstStyle/>
          <a:p>
            <a:r>
              <a:rPr lang="en-US" b="1" dirty="0" smtClean="0">
                <a:solidFill>
                  <a:srgbClr val="FF0000"/>
                </a:solidFill>
              </a:rPr>
              <a:t>Usually the Moore machine will have more states because it must “remember” the next output.</a:t>
            </a:r>
          </a:p>
          <a:p>
            <a:endParaRPr lang="en-US" b="1" dirty="0" smtClean="0">
              <a:solidFill>
                <a:srgbClr val="FF0000"/>
              </a:solidFill>
            </a:endParaRPr>
          </a:p>
          <a:p>
            <a:r>
              <a:rPr lang="en-US" b="1" dirty="0" smtClean="0">
                <a:solidFill>
                  <a:srgbClr val="FF0000"/>
                </a:solidFill>
              </a:rPr>
              <a:t>In the Mealy machine, the output changes as soon as the input does. This can be very confusing.</a:t>
            </a:r>
            <a:endParaRPr lang="en-US" b="1" dirty="0">
              <a:solidFill>
                <a:srgbClr val="FF0000"/>
              </a:solidFill>
            </a:endParaRPr>
          </a:p>
        </p:txBody>
      </p:sp>
    </p:spTree>
    <p:extLst>
      <p:ext uri="{BB962C8B-B14F-4D97-AF65-F5344CB8AC3E}">
        <p14:creationId xmlns="" xmlns:p14="http://schemas.microsoft.com/office/powerpoint/2010/main" val="428848891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9412" name="Group 4"/>
          <p:cNvGraphicFramePr>
            <a:graphicFrameLocks noGrp="1"/>
          </p:cNvGraphicFramePr>
          <p:nvPr>
            <p:ph sz="half" idx="4294967295"/>
            <p:custDataLst>
              <p:tags r:id="rId1"/>
            </p:custDataLst>
            <p:extLst>
              <p:ext uri="{D42A27DB-BD31-4B8C-83A1-F6EECF244321}">
                <p14:modId xmlns="" xmlns:p14="http://schemas.microsoft.com/office/powerpoint/2010/main" val="3094179296"/>
              </p:ext>
            </p:extLst>
          </p:nvPr>
        </p:nvGraphicFramePr>
        <p:xfrm>
          <a:off x="1295400" y="1447800"/>
          <a:ext cx="4114800" cy="3656013"/>
        </p:xfrm>
        <a:graphic>
          <a:graphicData uri="http://schemas.openxmlformats.org/drawingml/2006/table">
            <a:tbl>
              <a:tblPr/>
              <a:tblGrid>
                <a:gridCol w="762000"/>
                <a:gridCol w="762000"/>
                <a:gridCol w="990600"/>
                <a:gridCol w="838200"/>
                <a:gridCol w="762000"/>
              </a:tblGrid>
              <a:tr h="0">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Inputs</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Next State</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0</a:t>
                      </a:r>
                    </a:p>
                  </a:txBody>
                  <a:tcPr anchor="b"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A</a:t>
                      </a:r>
                      <a:endParaRPr kumimoji="0" lang="en-US" sz="2000" b="0" i="1"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dirty="0"/>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dirty="0"/>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69515" name="Group 107"/>
          <p:cNvGraphicFramePr>
            <a:graphicFrameLocks noGrp="1"/>
          </p:cNvGraphicFramePr>
          <p:nvPr>
            <p:ph sz="half" idx="4294967295"/>
            <p:custDataLst>
              <p:tags r:id="rId2"/>
            </p:custDataLst>
            <p:extLst>
              <p:ext uri="{D42A27DB-BD31-4B8C-83A1-F6EECF244321}">
                <p14:modId xmlns="" xmlns:p14="http://schemas.microsoft.com/office/powerpoint/2010/main" val="3603286893"/>
              </p:ext>
            </p:extLst>
          </p:nvPr>
        </p:nvGraphicFramePr>
        <p:xfrm>
          <a:off x="6019800" y="1600200"/>
          <a:ext cx="2514600" cy="2297113"/>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941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State Transition Table</a:t>
            </a:r>
            <a:endParaRPr lang="en-US" sz="4400" dirty="0">
              <a:solidFill>
                <a:schemeClr val="bg1"/>
              </a:solidFill>
              <a:latin typeface="+mj-lt"/>
            </a:endParaRPr>
          </a:p>
        </p:txBody>
      </p:sp>
    </p:spTree>
    <p:extLst>
      <p:ext uri="{BB962C8B-B14F-4D97-AF65-F5344CB8AC3E}">
        <p14:creationId xmlns="" xmlns:p14="http://schemas.microsoft.com/office/powerpoint/2010/main" val="263996541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9412" name="Group 4"/>
          <p:cNvGraphicFramePr>
            <a:graphicFrameLocks noGrp="1"/>
          </p:cNvGraphicFramePr>
          <p:nvPr>
            <p:ph sz="half" idx="4294967295"/>
            <p:custDataLst>
              <p:tags r:id="rId1"/>
            </p:custDataLst>
            <p:extLst>
              <p:ext uri="{D42A27DB-BD31-4B8C-83A1-F6EECF244321}">
                <p14:modId xmlns="" xmlns:p14="http://schemas.microsoft.com/office/powerpoint/2010/main" val="1305044350"/>
              </p:ext>
            </p:extLst>
          </p:nvPr>
        </p:nvGraphicFramePr>
        <p:xfrm>
          <a:off x="1295400" y="1447800"/>
          <a:ext cx="4114800" cy="3656013"/>
        </p:xfrm>
        <a:graphic>
          <a:graphicData uri="http://schemas.openxmlformats.org/drawingml/2006/table">
            <a:tbl>
              <a:tblPr/>
              <a:tblGrid>
                <a:gridCol w="762000"/>
                <a:gridCol w="762000"/>
                <a:gridCol w="990600"/>
                <a:gridCol w="838200"/>
                <a:gridCol w="762000"/>
              </a:tblGrid>
              <a:tr h="0">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Inputs</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Next State</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A</a:t>
                      </a:r>
                      <a:endParaRPr kumimoji="0" lang="en-US" sz="2000" b="0" i="1"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69515" name="Group 107"/>
          <p:cNvGraphicFramePr>
            <a:graphicFrameLocks noGrp="1"/>
          </p:cNvGraphicFramePr>
          <p:nvPr>
            <p:ph sz="half" idx="4294967295"/>
            <p:custDataLst>
              <p:tags r:id="rId2"/>
            </p:custDataLst>
            <p:extLst>
              <p:ext uri="{D42A27DB-BD31-4B8C-83A1-F6EECF244321}">
                <p14:modId xmlns="" xmlns:p14="http://schemas.microsoft.com/office/powerpoint/2010/main" val="384069357"/>
              </p:ext>
            </p:extLst>
          </p:nvPr>
        </p:nvGraphicFramePr>
        <p:xfrm>
          <a:off x="6019800" y="1600200"/>
          <a:ext cx="2514600" cy="2297113"/>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941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State Transition Table</a:t>
            </a:r>
            <a:endParaRPr lang="en-US" sz="4400" dirty="0">
              <a:solidFill>
                <a:schemeClr val="bg1"/>
              </a:solidFill>
              <a:latin typeface="+mj-lt"/>
            </a:endParaRPr>
          </a:p>
        </p:txBody>
      </p:sp>
      <p:sp>
        <p:nvSpPr>
          <p:cNvPr id="6" name="Rectangle 44"/>
          <p:cNvSpPr>
            <a:spLocks noChangeArrowheads="1"/>
          </p:cNvSpPr>
          <p:nvPr>
            <p:custDataLst>
              <p:tags r:id="rId4"/>
            </p:custDataLst>
          </p:nvPr>
        </p:nvSpPr>
        <p:spPr bwMode="auto">
          <a:xfrm>
            <a:off x="2743200" y="5486400"/>
            <a:ext cx="16764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smtClean="0">
                <a:latin typeface="Times New Roman" pitchFamily="18" charset="0"/>
                <a:cs typeface="Arial" charset="0"/>
              </a:rPr>
              <a:t>S</a:t>
            </a:r>
            <a:r>
              <a:rPr lang="en-US" sz="2400" baseline="-25000" dirty="0" smtClean="0">
                <a:latin typeface="Times New Roman" pitchFamily="18" charset="0"/>
                <a:cs typeface="Arial" charset="0"/>
              </a:rPr>
              <a:t>1</a:t>
            </a:r>
            <a:r>
              <a:rPr lang="en-US" sz="2400" baseline="30000" dirty="0" smtClean="0">
                <a:latin typeface="Courier (W1)" pitchFamily="49" charset="0"/>
                <a:cs typeface="Arial" charset="0"/>
              </a:rPr>
              <a:t>’</a:t>
            </a:r>
            <a:r>
              <a:rPr lang="en-US" sz="2400" i="1" dirty="0" smtClean="0">
                <a:latin typeface="Times New Roman" pitchFamily="18" charset="0"/>
                <a:cs typeface="Arial" charset="0"/>
              </a:rPr>
              <a:t> </a:t>
            </a:r>
            <a:r>
              <a:rPr lang="en-US" sz="2400" i="1" dirty="0">
                <a:latin typeface="Times New Roman" pitchFamily="18" charset="0"/>
                <a:cs typeface="Arial" charset="0"/>
              </a:rPr>
              <a:t>= </a:t>
            </a:r>
            <a:r>
              <a:rPr lang="en-US" sz="2400" i="1" dirty="0" smtClean="0">
                <a:latin typeface="Times New Roman" pitchFamily="18" charset="0"/>
                <a:cs typeface="Arial" charset="0"/>
              </a:rPr>
              <a:t>S</a:t>
            </a:r>
            <a:r>
              <a:rPr lang="en-US" sz="2400" baseline="-25000" dirty="0" smtClean="0">
                <a:latin typeface="Times New Roman" pitchFamily="18" charset="0"/>
                <a:cs typeface="Arial" charset="0"/>
              </a:rPr>
              <a:t>0</a:t>
            </a:r>
            <a:r>
              <a:rPr lang="en-US" sz="2400" i="1" dirty="0" smtClean="0">
                <a:latin typeface="Times New Roman" pitchFamily="18" charset="0"/>
                <a:cs typeface="Arial" charset="0"/>
              </a:rPr>
              <a:t>A</a:t>
            </a:r>
          </a:p>
          <a:p>
            <a:pPr marL="342900" indent="-342900">
              <a:spcBef>
                <a:spcPct val="20000"/>
              </a:spcBef>
            </a:pPr>
            <a:r>
              <a:rPr lang="en-US" sz="2400" i="1" dirty="0" smtClean="0">
                <a:latin typeface="Times New Roman" pitchFamily="18" charset="0"/>
                <a:cs typeface="Arial" charset="0"/>
              </a:rPr>
              <a:t>S</a:t>
            </a:r>
            <a:r>
              <a:rPr lang="en-US" sz="2400" baseline="-25000" dirty="0" smtClean="0">
                <a:latin typeface="Times New Roman" pitchFamily="18" charset="0"/>
                <a:cs typeface="Arial" charset="0"/>
              </a:rPr>
              <a:t>0</a:t>
            </a:r>
            <a:r>
              <a:rPr lang="en-US" sz="2400" baseline="30000" dirty="0" smtClean="0">
                <a:latin typeface="Courier (W1)" pitchFamily="49" charset="0"/>
                <a:cs typeface="Arial" charset="0"/>
              </a:rPr>
              <a:t>’</a:t>
            </a:r>
            <a:r>
              <a:rPr lang="en-US" sz="2400" i="1" dirty="0" smtClean="0">
                <a:latin typeface="Times New Roman" pitchFamily="18" charset="0"/>
                <a:cs typeface="Arial" charset="0"/>
              </a:rPr>
              <a:t> </a:t>
            </a:r>
            <a:r>
              <a:rPr lang="en-US" sz="2400" i="1" dirty="0">
                <a:latin typeface="Times New Roman" pitchFamily="18" charset="0"/>
                <a:cs typeface="Arial" charset="0"/>
              </a:rPr>
              <a:t>= </a:t>
            </a:r>
            <a:r>
              <a:rPr lang="en-US" sz="2400" i="1" dirty="0" smtClean="0">
                <a:latin typeface="Times New Roman" pitchFamily="18" charset="0"/>
                <a:cs typeface="Arial" charset="0"/>
              </a:rPr>
              <a:t>A</a:t>
            </a:r>
            <a:endParaRPr lang="en-US" sz="2400" i="1" baseline="-25000" dirty="0">
              <a:latin typeface="Times New Roman" pitchFamily="18" charset="0"/>
              <a:cs typeface="Arial" charset="0"/>
            </a:endParaRPr>
          </a:p>
        </p:txBody>
      </p:sp>
      <p:sp>
        <p:nvSpPr>
          <p:cNvPr id="7" name="Line 72"/>
          <p:cNvSpPr>
            <a:spLocks noChangeShapeType="1"/>
          </p:cNvSpPr>
          <p:nvPr>
            <p:custDataLst>
              <p:tags r:id="rId5"/>
            </p:custDataLst>
          </p:nvPr>
        </p:nvSpPr>
        <p:spPr bwMode="auto">
          <a:xfrm>
            <a:off x="3581400" y="6019800"/>
            <a:ext cx="2286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26453558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1459" name="Group 3"/>
          <p:cNvGraphicFramePr>
            <a:graphicFrameLocks noGrp="1"/>
          </p:cNvGraphicFramePr>
          <p:nvPr>
            <p:ph sz="half" idx="4294967295"/>
            <p:custDataLst>
              <p:tags r:id="rId1"/>
            </p:custDataLst>
            <p:extLst>
              <p:ext uri="{D42A27DB-BD31-4B8C-83A1-F6EECF244321}">
                <p14:modId xmlns="" xmlns:p14="http://schemas.microsoft.com/office/powerpoint/2010/main" val="1033035104"/>
              </p:ext>
            </p:extLst>
          </p:nvPr>
        </p:nvGraphicFramePr>
        <p:xfrm>
          <a:off x="1752600" y="1905000"/>
          <a:ext cx="3124200" cy="2286000"/>
        </p:xfrm>
        <a:graphic>
          <a:graphicData uri="http://schemas.openxmlformats.org/drawingml/2006/table">
            <a:tbl>
              <a:tblPr/>
              <a:tblGrid>
                <a:gridCol w="990600"/>
                <a:gridCol w="914400"/>
                <a:gridCol w="1219200"/>
              </a:tblGrid>
              <a:tr h="23336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Output</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Y</a:t>
                      </a:r>
                      <a:endParaRPr kumimoji="0" lang="en-US" sz="2400" b="0" i="0"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84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dirty="0"/>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5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dirty="0"/>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71500" name="Rectangle 44"/>
          <p:cNvSpPr>
            <a:spLocks noChangeArrowheads="1"/>
          </p:cNvSpPr>
          <p:nvPr>
            <p:custDataLst>
              <p:tags r:id="rId2"/>
            </p:custDataLst>
          </p:nvPr>
        </p:nvSpPr>
        <p:spPr bwMode="auto">
          <a:xfrm>
            <a:off x="2514600" y="4419600"/>
            <a:ext cx="16764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a:latin typeface="Times New Roman" pitchFamily="18" charset="0"/>
                <a:cs typeface="Arial" charset="0"/>
              </a:rPr>
              <a:t>Y = </a:t>
            </a:r>
            <a:r>
              <a:rPr lang="en-US" sz="2400" i="1" dirty="0" smtClean="0">
                <a:latin typeface="Times New Roman" pitchFamily="18" charset="0"/>
                <a:cs typeface="Arial" charset="0"/>
              </a:rPr>
              <a:t>S</a:t>
            </a:r>
            <a:r>
              <a:rPr lang="en-US" sz="2400" baseline="-25000" dirty="0" smtClean="0">
                <a:latin typeface="Times New Roman" pitchFamily="18" charset="0"/>
                <a:cs typeface="Arial" charset="0"/>
              </a:rPr>
              <a:t>1</a:t>
            </a:r>
            <a:endParaRPr lang="en-US" sz="2400" i="1" baseline="-250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Output Table</a:t>
            </a:r>
            <a:endParaRPr lang="en-US" sz="4400" dirty="0">
              <a:solidFill>
                <a:schemeClr val="bg1"/>
              </a:solidFill>
              <a:latin typeface="+mj-lt"/>
            </a:endParaRPr>
          </a:p>
        </p:txBody>
      </p:sp>
    </p:spTree>
    <p:extLst>
      <p:ext uri="{BB962C8B-B14F-4D97-AF65-F5344CB8AC3E}">
        <p14:creationId xmlns="" xmlns:p14="http://schemas.microsoft.com/office/powerpoint/2010/main" val="2230138233"/>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1459" name="Group 3"/>
          <p:cNvGraphicFramePr>
            <a:graphicFrameLocks noGrp="1"/>
          </p:cNvGraphicFramePr>
          <p:nvPr>
            <p:ph sz="half" idx="4294967295"/>
            <p:custDataLst>
              <p:tags r:id="rId1"/>
            </p:custDataLst>
            <p:extLst>
              <p:ext uri="{D42A27DB-BD31-4B8C-83A1-F6EECF244321}">
                <p14:modId xmlns="" xmlns:p14="http://schemas.microsoft.com/office/powerpoint/2010/main" val="1086634302"/>
              </p:ext>
            </p:extLst>
          </p:nvPr>
        </p:nvGraphicFramePr>
        <p:xfrm>
          <a:off x="1752600" y="1905000"/>
          <a:ext cx="3124200" cy="2286000"/>
        </p:xfrm>
        <a:graphic>
          <a:graphicData uri="http://schemas.openxmlformats.org/drawingml/2006/table">
            <a:tbl>
              <a:tblPr/>
              <a:tblGrid>
                <a:gridCol w="990600"/>
                <a:gridCol w="914400"/>
                <a:gridCol w="1219200"/>
              </a:tblGrid>
              <a:tr h="23336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Output</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Y</a:t>
                      </a:r>
                      <a:endParaRPr kumimoji="0" lang="en-US" sz="2400" b="0" i="0"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84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5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71500" name="Rectangle 44"/>
          <p:cNvSpPr>
            <a:spLocks noChangeArrowheads="1"/>
          </p:cNvSpPr>
          <p:nvPr>
            <p:custDataLst>
              <p:tags r:id="rId2"/>
            </p:custDataLst>
          </p:nvPr>
        </p:nvSpPr>
        <p:spPr bwMode="auto">
          <a:xfrm>
            <a:off x="2514600" y="4419600"/>
            <a:ext cx="16764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a:latin typeface="Times New Roman" pitchFamily="18" charset="0"/>
                <a:cs typeface="Arial" charset="0"/>
              </a:rPr>
              <a:t>Y = </a:t>
            </a:r>
            <a:r>
              <a:rPr lang="en-US" sz="2400" i="1" dirty="0" smtClean="0">
                <a:latin typeface="Times New Roman" pitchFamily="18" charset="0"/>
                <a:cs typeface="Arial" charset="0"/>
              </a:rPr>
              <a:t>S</a:t>
            </a:r>
            <a:r>
              <a:rPr lang="en-US" sz="2400" baseline="-25000" dirty="0" smtClean="0">
                <a:latin typeface="Times New Roman" pitchFamily="18" charset="0"/>
                <a:cs typeface="Arial" charset="0"/>
              </a:rPr>
              <a:t>1</a:t>
            </a:r>
            <a:endParaRPr lang="en-US" sz="2400" i="1" baseline="-250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Output Table</a:t>
            </a:r>
            <a:endParaRPr lang="en-US" sz="4400" dirty="0">
              <a:solidFill>
                <a:schemeClr val="bg1"/>
              </a:solidFill>
              <a:latin typeface="+mj-lt"/>
            </a:endParaRPr>
          </a:p>
        </p:txBody>
      </p:sp>
    </p:spTree>
    <p:extLst>
      <p:ext uri="{BB962C8B-B14F-4D97-AF65-F5344CB8AC3E}">
        <p14:creationId xmlns="" xmlns:p14="http://schemas.microsoft.com/office/powerpoint/2010/main" val="302321833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8119" name="Group 263"/>
          <p:cNvGraphicFramePr>
            <a:graphicFrameLocks noGrp="1"/>
          </p:cNvGraphicFramePr>
          <p:nvPr>
            <p:ph sz="half" idx="4294967295"/>
            <p:custDataLst>
              <p:tags r:id="rId1"/>
            </p:custDataLst>
            <p:extLst>
              <p:ext uri="{D42A27DB-BD31-4B8C-83A1-F6EECF244321}">
                <p14:modId xmlns="" xmlns:p14="http://schemas.microsoft.com/office/powerpoint/2010/main" val="2846018132"/>
              </p:ext>
            </p:extLst>
          </p:nvPr>
        </p:nvGraphicFramePr>
        <p:xfrm>
          <a:off x="1143000" y="1524000"/>
          <a:ext cx="4343399" cy="2621280"/>
        </p:xfrm>
        <a:graphic>
          <a:graphicData uri="http://schemas.openxmlformats.org/drawingml/2006/table">
            <a:tbl>
              <a:tblPr/>
              <a:tblGrid>
                <a:gridCol w="1295400"/>
                <a:gridCol w="838200"/>
                <a:gridCol w="1066799"/>
                <a:gridCol w="1143000"/>
              </a:tblGrid>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Input</a:t>
                      </a:r>
                      <a:endParaRPr kumimoji="0" lang="en-US" sz="2000" b="0" i="1" u="none" strike="noStrike" cap="none" normalizeH="0" baseline="-25000" dirty="0" smtClean="0">
                        <a:ln>
                          <a:noFill/>
                        </a:ln>
                        <a:solidFill>
                          <a:schemeClr val="bg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Next State</a:t>
                      </a:r>
                      <a:endParaRPr kumimoji="0" lang="en-US" sz="2000" b="0" i="0" u="none" strike="noStrike" cap="none" normalizeH="0" baseline="-25000" dirty="0" smtClean="0">
                        <a:ln>
                          <a:noFill/>
                        </a:ln>
                        <a:solidFill>
                          <a:schemeClr val="bg1"/>
                        </a:solidFill>
                        <a:effectLst/>
                        <a:latin typeface="Times New Roman" pitchFamily="18" charset="0"/>
                        <a:cs typeface="Times New Roman" pitchFamily="18"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Output</a:t>
                      </a:r>
                      <a:endParaRPr kumimoji="0" lang="en-US" sz="2000" b="0" i="0" u="none" strike="noStrike" cap="none" normalizeH="0" baseline="-25000" dirty="0" smtClean="0">
                        <a:ln>
                          <a:noFill/>
                        </a:ln>
                        <a:solidFill>
                          <a:schemeClr val="bg1"/>
                        </a:solidFill>
                        <a:effectLst/>
                        <a:latin typeface="Times New Roman" pitchFamily="18" charset="0"/>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A</a:t>
                      </a:r>
                      <a:endParaRPr kumimoji="0" lang="en-US" sz="2000" b="0" i="1"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Y</a:t>
                      </a:r>
                      <a:endPar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7988" name="Group 132"/>
          <p:cNvGraphicFramePr>
            <a:graphicFrameLocks noGrp="1"/>
          </p:cNvGraphicFramePr>
          <p:nvPr>
            <p:ph sz="half" idx="4294967295"/>
            <p:custDataLst>
              <p:tags r:id="rId2"/>
            </p:custDataLst>
            <p:extLst>
              <p:ext uri="{D42A27DB-BD31-4B8C-83A1-F6EECF244321}">
                <p14:modId xmlns="" xmlns:p14="http://schemas.microsoft.com/office/powerpoint/2010/main" val="3580680101"/>
              </p:ext>
            </p:extLst>
          </p:nvPr>
        </p:nvGraphicFramePr>
        <p:xfrm>
          <a:off x="5943600" y="2133600"/>
          <a:ext cx="2514600" cy="1735138"/>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1785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615553"/>
          </a:xfrm>
          <a:prstGeom prst="rect">
            <a:avLst/>
          </a:prstGeom>
          <a:noFill/>
        </p:spPr>
        <p:txBody>
          <a:bodyPr wrap="square" rtlCol="0">
            <a:spAutoFit/>
          </a:bodyPr>
          <a:lstStyle/>
          <a:p>
            <a:r>
              <a:rPr lang="en-US" sz="3400" dirty="0" smtClean="0">
                <a:solidFill>
                  <a:schemeClr val="bg1"/>
                </a:solidFill>
                <a:latin typeface="+mj-lt"/>
              </a:rPr>
              <a:t>Mealy FSM State Transition &amp; Output Table</a:t>
            </a:r>
            <a:endParaRPr lang="en-US" sz="3400" dirty="0">
              <a:solidFill>
                <a:schemeClr val="bg1"/>
              </a:solidFill>
              <a:latin typeface="+mj-lt"/>
            </a:endParaRPr>
          </a:p>
        </p:txBody>
      </p:sp>
    </p:spTree>
    <p:extLst>
      <p:ext uri="{BB962C8B-B14F-4D97-AF65-F5344CB8AC3E}">
        <p14:creationId xmlns="" xmlns:p14="http://schemas.microsoft.com/office/powerpoint/2010/main" val="202015984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8119" name="Group 263"/>
          <p:cNvGraphicFramePr>
            <a:graphicFrameLocks noGrp="1"/>
          </p:cNvGraphicFramePr>
          <p:nvPr>
            <p:ph sz="half" idx="4294967295"/>
            <p:custDataLst>
              <p:tags r:id="rId1"/>
            </p:custDataLst>
            <p:extLst>
              <p:ext uri="{D42A27DB-BD31-4B8C-83A1-F6EECF244321}">
                <p14:modId xmlns="" xmlns:p14="http://schemas.microsoft.com/office/powerpoint/2010/main" val="2190142258"/>
              </p:ext>
            </p:extLst>
          </p:nvPr>
        </p:nvGraphicFramePr>
        <p:xfrm>
          <a:off x="1143000" y="1524000"/>
          <a:ext cx="4343399" cy="2621280"/>
        </p:xfrm>
        <a:graphic>
          <a:graphicData uri="http://schemas.openxmlformats.org/drawingml/2006/table">
            <a:tbl>
              <a:tblPr/>
              <a:tblGrid>
                <a:gridCol w="1295400"/>
                <a:gridCol w="838200"/>
                <a:gridCol w="1066799"/>
                <a:gridCol w="1143000"/>
              </a:tblGrid>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Input</a:t>
                      </a:r>
                      <a:endParaRPr kumimoji="0" lang="en-US" sz="2000" b="0" i="1" u="none" strike="noStrike" cap="none" normalizeH="0" baseline="-25000" dirty="0" smtClean="0">
                        <a:ln>
                          <a:noFill/>
                        </a:ln>
                        <a:solidFill>
                          <a:schemeClr val="bg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Next State</a:t>
                      </a:r>
                      <a:endParaRPr kumimoji="0" lang="en-US" sz="2000" b="0" i="0" u="none" strike="noStrike" cap="none" normalizeH="0" baseline="-25000" dirty="0" smtClean="0">
                        <a:ln>
                          <a:noFill/>
                        </a:ln>
                        <a:solidFill>
                          <a:schemeClr val="bg1"/>
                        </a:solidFill>
                        <a:effectLst/>
                        <a:latin typeface="Times New Roman" pitchFamily="18" charset="0"/>
                        <a:cs typeface="Times New Roman" pitchFamily="18"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Output</a:t>
                      </a:r>
                      <a:endParaRPr kumimoji="0" lang="en-US" sz="2000" b="0" i="0" u="none" strike="noStrike" cap="none" normalizeH="0" baseline="-25000" dirty="0" smtClean="0">
                        <a:ln>
                          <a:noFill/>
                        </a:ln>
                        <a:solidFill>
                          <a:schemeClr val="bg1"/>
                        </a:solidFill>
                        <a:effectLst/>
                        <a:latin typeface="Times New Roman" pitchFamily="18" charset="0"/>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A</a:t>
                      </a:r>
                      <a:endParaRPr kumimoji="0" lang="en-US" sz="2000" b="0" i="1"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Y</a:t>
                      </a:r>
                      <a:endPar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7988" name="Group 132"/>
          <p:cNvGraphicFramePr>
            <a:graphicFrameLocks noGrp="1"/>
          </p:cNvGraphicFramePr>
          <p:nvPr>
            <p:ph sz="half" idx="4294967295"/>
            <p:custDataLst>
              <p:tags r:id="rId2"/>
            </p:custDataLst>
            <p:extLst>
              <p:ext uri="{D42A27DB-BD31-4B8C-83A1-F6EECF244321}">
                <p14:modId xmlns="" xmlns:p14="http://schemas.microsoft.com/office/powerpoint/2010/main" val="454761240"/>
              </p:ext>
            </p:extLst>
          </p:nvPr>
        </p:nvGraphicFramePr>
        <p:xfrm>
          <a:off x="5943600" y="2133600"/>
          <a:ext cx="2514600" cy="1735138"/>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1785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615553"/>
          </a:xfrm>
          <a:prstGeom prst="rect">
            <a:avLst/>
          </a:prstGeom>
          <a:noFill/>
        </p:spPr>
        <p:txBody>
          <a:bodyPr wrap="square" rtlCol="0">
            <a:spAutoFit/>
          </a:bodyPr>
          <a:lstStyle/>
          <a:p>
            <a:r>
              <a:rPr lang="en-US" sz="3400" dirty="0" smtClean="0">
                <a:solidFill>
                  <a:schemeClr val="bg1"/>
                </a:solidFill>
                <a:latin typeface="+mj-lt"/>
              </a:rPr>
              <a:t>Mealy FSM State Transition &amp; Output Table</a:t>
            </a:r>
            <a:endParaRPr lang="en-US" sz="3400" dirty="0">
              <a:solidFill>
                <a:schemeClr val="bg1"/>
              </a:solidFill>
              <a:latin typeface="+mj-lt"/>
            </a:endParaRPr>
          </a:p>
        </p:txBody>
      </p:sp>
    </p:spTree>
    <p:extLst>
      <p:ext uri="{BB962C8B-B14F-4D97-AF65-F5344CB8AC3E}">
        <p14:creationId xmlns="" xmlns:p14="http://schemas.microsoft.com/office/powerpoint/2010/main" val="28106569"/>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Schematic</a:t>
            </a:r>
            <a:endParaRPr lang="en-US" sz="4400" dirty="0">
              <a:solidFill>
                <a:schemeClr val="bg1"/>
              </a:solidFill>
              <a:latin typeface="+mj-lt"/>
            </a:endParaRPr>
          </a:p>
        </p:txBody>
      </p:sp>
      <p:pic>
        <p:nvPicPr>
          <p:cNvPr id="161800" name="Picture 8"/>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06706" y="1447800"/>
            <a:ext cx="4740950" cy="381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5983269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Mealy FSM Schematic</a:t>
            </a:r>
            <a:endParaRPr lang="en-US" sz="4400" dirty="0">
              <a:solidFill>
                <a:schemeClr val="bg1"/>
              </a:solidFill>
              <a:latin typeface="+mj-lt"/>
            </a:endParaRPr>
          </a:p>
        </p:txBody>
      </p:sp>
      <p:pic>
        <p:nvPicPr>
          <p:cNvPr id="162824" name="Picture 8"/>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828800" y="1576547"/>
            <a:ext cx="5679488" cy="38336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372962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&amp; Mealy Timing Diagram</a:t>
            </a:r>
            <a:endParaRPr lang="en-US" sz="4400" dirty="0">
              <a:solidFill>
                <a:schemeClr val="bg1"/>
              </a:solidFill>
              <a:latin typeface="+mj-lt"/>
            </a:endParaRPr>
          </a:p>
        </p:txBody>
      </p:sp>
      <p:graphicFrame>
        <p:nvGraphicFramePr>
          <p:cNvPr id="3" name="Object 2"/>
          <p:cNvGraphicFramePr>
            <a:graphicFrameLocks noChangeAspect="1"/>
          </p:cNvGraphicFramePr>
          <p:nvPr>
            <p:extLst>
              <p:ext uri="{D42A27DB-BD31-4B8C-83A1-F6EECF244321}">
                <p14:modId xmlns="" xmlns:p14="http://schemas.microsoft.com/office/powerpoint/2010/main" val="1687203579"/>
              </p:ext>
            </p:extLst>
          </p:nvPr>
        </p:nvGraphicFramePr>
        <p:xfrm>
          <a:off x="762000" y="1828800"/>
          <a:ext cx="8066169" cy="3232150"/>
        </p:xfrm>
        <a:graphic>
          <a:graphicData uri="http://schemas.openxmlformats.org/presentationml/2006/ole">
            <p:oleObj spid="_x0000_s163857" name="VISIO" r:id="rId4" imgW="5859000" imgH="2348280" progId="">
              <p:embed/>
            </p:oleObj>
          </a:graphicData>
        </a:graphic>
      </p:graphicFrame>
    </p:spTree>
    <p:extLst>
      <p:ext uri="{BB962C8B-B14F-4D97-AF65-F5344CB8AC3E}">
        <p14:creationId xmlns="" xmlns:p14="http://schemas.microsoft.com/office/powerpoint/2010/main" val="35611841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4" name="Rectangle 4"/>
          <p:cNvSpPr>
            <a:spLocks noGrp="1" noChangeArrowheads="1"/>
          </p:cNvSpPr>
          <p:nvPr>
            <p:ph idx="4294967295"/>
            <p:custDataLst>
              <p:tags r:id="rId1"/>
            </p:custDataLst>
          </p:nvPr>
        </p:nvSpPr>
        <p:spPr>
          <a:xfrm>
            <a:off x="914400" y="1143000"/>
            <a:ext cx="8229600" cy="4525963"/>
          </a:xfrm>
        </p:spPr>
        <p:txBody>
          <a:bodyPr/>
          <a:lstStyle/>
          <a:p>
            <a:r>
              <a:rPr lang="en-US" dirty="0"/>
              <a:t>Break complex FSMs into smaller interacting FSMs</a:t>
            </a:r>
          </a:p>
          <a:p>
            <a:r>
              <a:rPr lang="en-US" dirty="0"/>
              <a:t>Example: Modify </a:t>
            </a:r>
            <a:r>
              <a:rPr lang="en-US" dirty="0" smtClean="0"/>
              <a:t>traffic </a:t>
            </a:r>
            <a:r>
              <a:rPr lang="en-US" dirty="0"/>
              <a:t>light controller to have </a:t>
            </a:r>
            <a:r>
              <a:rPr lang="en-US" dirty="0" smtClean="0"/>
              <a:t>Parade </a:t>
            </a:r>
            <a:r>
              <a:rPr lang="en-US" dirty="0"/>
              <a:t>Mode.</a:t>
            </a:r>
          </a:p>
          <a:p>
            <a:pPr lvl="1"/>
            <a:r>
              <a:rPr lang="en-US" dirty="0" smtClean="0"/>
              <a:t>Two </a:t>
            </a:r>
            <a:r>
              <a:rPr lang="en-US" dirty="0"/>
              <a:t>more inputs: </a:t>
            </a:r>
            <a:r>
              <a:rPr lang="en-US" i="1" dirty="0"/>
              <a:t>P</a:t>
            </a:r>
            <a:r>
              <a:rPr lang="en-US" dirty="0"/>
              <a:t>, </a:t>
            </a:r>
            <a:r>
              <a:rPr lang="en-US" i="1" dirty="0"/>
              <a:t>R</a:t>
            </a:r>
          </a:p>
          <a:p>
            <a:pPr lvl="1"/>
            <a:r>
              <a:rPr lang="en-US" dirty="0"/>
              <a:t>When </a:t>
            </a:r>
            <a:r>
              <a:rPr lang="en-US" b="1" i="1" dirty="0"/>
              <a:t>P</a:t>
            </a:r>
            <a:r>
              <a:rPr lang="en-US" b="1" dirty="0"/>
              <a:t> = 1</a:t>
            </a:r>
            <a:r>
              <a:rPr lang="en-US" dirty="0"/>
              <a:t>, </a:t>
            </a:r>
            <a:r>
              <a:rPr lang="en-US" dirty="0" smtClean="0"/>
              <a:t>enter </a:t>
            </a:r>
            <a:r>
              <a:rPr lang="en-US" dirty="0"/>
              <a:t>Parade Mode </a:t>
            </a:r>
            <a:r>
              <a:rPr lang="en-US" dirty="0" smtClean="0"/>
              <a:t>&amp; </a:t>
            </a:r>
            <a:r>
              <a:rPr lang="en-US" dirty="0"/>
              <a:t>Bravado </a:t>
            </a:r>
            <a:r>
              <a:rPr lang="en-US" dirty="0" smtClean="0"/>
              <a:t>Blvd </a:t>
            </a:r>
            <a:r>
              <a:rPr lang="en-US" dirty="0"/>
              <a:t>light stays </a:t>
            </a:r>
            <a:r>
              <a:rPr lang="en-US" dirty="0" smtClean="0"/>
              <a:t>green</a:t>
            </a:r>
            <a:endParaRPr lang="en-US" dirty="0"/>
          </a:p>
          <a:p>
            <a:pPr lvl="1"/>
            <a:r>
              <a:rPr lang="en-US" dirty="0"/>
              <a:t>When </a:t>
            </a:r>
            <a:r>
              <a:rPr lang="en-US" b="1" i="1" dirty="0"/>
              <a:t>R</a:t>
            </a:r>
            <a:r>
              <a:rPr lang="en-US" b="1" dirty="0"/>
              <a:t> = 1</a:t>
            </a:r>
            <a:r>
              <a:rPr lang="en-US" dirty="0"/>
              <a:t>, </a:t>
            </a:r>
            <a:r>
              <a:rPr lang="en-US" dirty="0" smtClean="0"/>
              <a:t>leave </a:t>
            </a:r>
            <a:r>
              <a:rPr lang="en-US" dirty="0"/>
              <a:t>Parade Mode</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Factoring State Machines</a:t>
            </a:r>
            <a:endParaRPr lang="en-US" sz="4400" dirty="0">
              <a:solidFill>
                <a:schemeClr val="bg1"/>
              </a:solidFill>
              <a:latin typeface="+mj-lt"/>
            </a:endParaRPr>
          </a:p>
        </p:txBody>
      </p:sp>
      <p:sp>
        <p:nvSpPr>
          <p:cNvPr id="4" name="TextBox 3"/>
          <p:cNvSpPr txBox="1"/>
          <p:nvPr/>
        </p:nvSpPr>
        <p:spPr>
          <a:xfrm>
            <a:off x="2971800" y="5486400"/>
            <a:ext cx="4452822" cy="830997"/>
          </a:xfrm>
          <a:prstGeom prst="rect">
            <a:avLst/>
          </a:prstGeom>
          <a:noFill/>
        </p:spPr>
        <p:txBody>
          <a:bodyPr wrap="none" rtlCol="0">
            <a:spAutoFit/>
          </a:bodyPr>
          <a:lstStyle/>
          <a:p>
            <a:r>
              <a:rPr lang="en-US" sz="2400" dirty="0" smtClean="0">
                <a:solidFill>
                  <a:srgbClr val="FF0000"/>
                </a:solidFill>
              </a:rPr>
              <a:t>A bit like code refactoring</a:t>
            </a:r>
          </a:p>
          <a:p>
            <a:r>
              <a:rPr lang="en-US" sz="2400" dirty="0" smtClean="0">
                <a:solidFill>
                  <a:srgbClr val="FF0000"/>
                </a:solidFill>
              </a:rPr>
              <a:t>But not really </a:t>
            </a:r>
            <a:r>
              <a:rPr lang="en-US" sz="2400" dirty="0" err="1" smtClean="0">
                <a:solidFill>
                  <a:srgbClr val="FF0000"/>
                </a:solidFill>
              </a:rPr>
              <a:t>NetBean</a:t>
            </a:r>
            <a:r>
              <a:rPr lang="en-US" sz="2400" dirty="0" smtClean="0">
                <a:solidFill>
                  <a:srgbClr val="FF0000"/>
                </a:solidFill>
              </a:rPr>
              <a:t> refactoring</a:t>
            </a:r>
            <a:endParaRPr lang="en-US" sz="2400" dirty="0">
              <a:solidFill>
                <a:srgbClr val="FF0000"/>
              </a:solidFill>
            </a:endParaRPr>
          </a:p>
        </p:txBody>
      </p:sp>
    </p:spTree>
    <p:extLst>
      <p:ext uri="{BB962C8B-B14F-4D97-AF65-F5344CB8AC3E}">
        <p14:creationId xmlns="" xmlns:p14="http://schemas.microsoft.com/office/powerpoint/2010/main" val="867016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7" name="Rectangle 3"/>
          <p:cNvSpPr>
            <a:spLocks noGrp="1" noChangeArrowheads="1"/>
          </p:cNvSpPr>
          <p:nvPr>
            <p:ph sz="half" idx="4294967295"/>
            <p:custDataLst>
              <p:tags r:id="rId2"/>
            </p:custDataLst>
          </p:nvPr>
        </p:nvSpPr>
        <p:spPr>
          <a:xfrm>
            <a:off x="914400" y="1219200"/>
            <a:ext cx="7696200" cy="4953000"/>
          </a:xfrm>
        </p:spPr>
        <p:txBody>
          <a:bodyPr/>
          <a:lstStyle/>
          <a:p>
            <a:pPr>
              <a:buFontTx/>
              <a:buNone/>
            </a:pPr>
            <a:r>
              <a:rPr lang="en-US" b="1" dirty="0" err="1">
                <a:solidFill>
                  <a:schemeClr val="accent1"/>
                </a:solidFill>
              </a:rPr>
              <a:t>Unfactored</a:t>
            </a:r>
            <a:r>
              <a:rPr lang="en-US" b="1" dirty="0">
                <a:solidFill>
                  <a:schemeClr val="accent1"/>
                </a:solidFill>
              </a:rPr>
              <a:t> FSM</a:t>
            </a:r>
          </a:p>
          <a:p>
            <a:pPr>
              <a:buFontTx/>
              <a:buNone/>
            </a:pPr>
            <a:endParaRPr lang="en-US" b="1" dirty="0">
              <a:solidFill>
                <a:schemeClr val="accent1"/>
              </a:solidFill>
            </a:endParaRPr>
          </a:p>
          <a:p>
            <a:pPr>
              <a:buFontTx/>
              <a:buNone/>
            </a:pPr>
            <a:endParaRPr lang="en-US" b="1" dirty="0">
              <a:solidFill>
                <a:schemeClr val="accent1"/>
              </a:solidFill>
            </a:endParaRPr>
          </a:p>
          <a:p>
            <a:pPr>
              <a:buFontTx/>
              <a:buNone/>
            </a:pPr>
            <a:r>
              <a:rPr lang="en-US" b="1" dirty="0">
                <a:solidFill>
                  <a:schemeClr val="accent1"/>
                </a:solidFill>
              </a:rPr>
              <a:t>Factored FSM</a:t>
            </a:r>
          </a:p>
        </p:txBody>
      </p:sp>
      <p:graphicFrame>
        <p:nvGraphicFramePr>
          <p:cNvPr id="1025030" name="Object 6"/>
          <p:cNvGraphicFramePr>
            <a:graphicFrameLocks noGrp="1" noChangeAspect="1"/>
          </p:cNvGraphicFramePr>
          <p:nvPr>
            <p:ph sz="quarter" idx="4294967295"/>
            <p:extLst>
              <p:ext uri="{D42A27DB-BD31-4B8C-83A1-F6EECF244321}">
                <p14:modId xmlns="" xmlns:p14="http://schemas.microsoft.com/office/powerpoint/2010/main" val="4266640376"/>
              </p:ext>
            </p:extLst>
          </p:nvPr>
        </p:nvGraphicFramePr>
        <p:xfrm>
          <a:off x="3962400" y="1295400"/>
          <a:ext cx="2676525" cy="1268413"/>
        </p:xfrm>
        <a:graphic>
          <a:graphicData uri="http://schemas.openxmlformats.org/presentationml/2006/ole">
            <p:oleObj spid="_x0000_s164896" name="VISIO" r:id="rId5" imgW="1543336" imgH="732741" progId="">
              <p:embed/>
            </p:oleObj>
          </a:graphicData>
        </a:graphic>
      </p:graphicFrame>
      <p:graphicFrame>
        <p:nvGraphicFramePr>
          <p:cNvPr id="1025031" name="Object 7"/>
          <p:cNvGraphicFramePr>
            <a:graphicFrameLocks noGrp="1" noChangeAspect="1"/>
          </p:cNvGraphicFramePr>
          <p:nvPr>
            <p:ph sz="quarter" idx="4294967295"/>
            <p:extLst>
              <p:ext uri="{D42A27DB-BD31-4B8C-83A1-F6EECF244321}">
                <p14:modId xmlns="" xmlns:p14="http://schemas.microsoft.com/office/powerpoint/2010/main" val="3699986584"/>
              </p:ext>
            </p:extLst>
          </p:nvPr>
        </p:nvGraphicFramePr>
        <p:xfrm>
          <a:off x="4114800" y="2971800"/>
          <a:ext cx="2338387" cy="3276600"/>
        </p:xfrm>
        <a:graphic>
          <a:graphicData uri="http://schemas.openxmlformats.org/presentationml/2006/ole">
            <p:oleObj spid="_x0000_s164897" name="VISIO" r:id="rId6" imgW="1543336" imgH="2161587" progId="">
              <p:embed/>
            </p:oleObj>
          </a:graphicData>
        </a:graphic>
      </p:graphicFrame>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Parade FSM</a:t>
            </a:r>
            <a:endParaRPr lang="en-US" sz="4400" dirty="0">
              <a:solidFill>
                <a:schemeClr val="bg1"/>
              </a:solidFill>
              <a:latin typeface="+mj-lt"/>
            </a:endParaRPr>
          </a:p>
        </p:txBody>
      </p:sp>
    </p:spTree>
    <p:extLst>
      <p:ext uri="{BB962C8B-B14F-4D97-AF65-F5344CB8AC3E}">
        <p14:creationId xmlns="" xmlns:p14="http://schemas.microsoft.com/office/powerpoint/2010/main" val="785903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8105" name="Object 9"/>
          <p:cNvGraphicFramePr>
            <a:graphicFrameLocks noGrp="1" noChangeAspect="1"/>
          </p:cNvGraphicFramePr>
          <p:nvPr>
            <p:ph idx="4294967295"/>
            <p:extLst>
              <p:ext uri="{D42A27DB-BD31-4B8C-83A1-F6EECF244321}">
                <p14:modId xmlns="" xmlns:p14="http://schemas.microsoft.com/office/powerpoint/2010/main" val="353936333"/>
              </p:ext>
            </p:extLst>
          </p:nvPr>
        </p:nvGraphicFramePr>
        <p:xfrm>
          <a:off x="685800" y="990600"/>
          <a:ext cx="7772400" cy="5373687"/>
        </p:xfrm>
        <a:graphic>
          <a:graphicData uri="http://schemas.openxmlformats.org/presentationml/2006/ole">
            <p:oleObj spid="_x0000_s165905" name="VISIO" r:id="rId4" imgW="4288063" imgH="2964549" progId="">
              <p:embed/>
            </p:oleObj>
          </a:graphicData>
        </a:graphic>
      </p:graphicFrame>
      <p:sp>
        <p:nvSpPr>
          <p:cNvPr id="6" name="TextBox 5"/>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Unfactored</a:t>
            </a:r>
            <a:r>
              <a:rPr lang="en-US" sz="4400" dirty="0" smtClean="0">
                <a:solidFill>
                  <a:schemeClr val="bg1"/>
                </a:solidFill>
                <a:latin typeface="+mj-lt"/>
              </a:rPr>
              <a:t> FSM</a:t>
            </a:r>
            <a:endParaRPr lang="en-US" sz="4400" dirty="0">
              <a:solidFill>
                <a:schemeClr val="bg1"/>
              </a:solidFill>
              <a:latin typeface="+mj-lt"/>
            </a:endParaRPr>
          </a:p>
        </p:txBody>
      </p:sp>
    </p:spTree>
    <p:extLst>
      <p:ext uri="{BB962C8B-B14F-4D97-AF65-F5344CB8AC3E}">
        <p14:creationId xmlns="" xmlns:p14="http://schemas.microsoft.com/office/powerpoint/2010/main" val="2894933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0148" name="Object 4"/>
          <p:cNvGraphicFramePr>
            <a:graphicFrameLocks noGrp="1" noChangeAspect="1"/>
          </p:cNvGraphicFramePr>
          <p:nvPr>
            <p:ph idx="4294967295"/>
            <p:extLst>
              <p:ext uri="{D42A27DB-BD31-4B8C-83A1-F6EECF244321}">
                <p14:modId xmlns="" xmlns:p14="http://schemas.microsoft.com/office/powerpoint/2010/main" val="4084888728"/>
              </p:ext>
            </p:extLst>
          </p:nvPr>
        </p:nvGraphicFramePr>
        <p:xfrm>
          <a:off x="990600" y="1447800"/>
          <a:ext cx="7772400" cy="4027487"/>
        </p:xfrm>
        <a:graphic>
          <a:graphicData uri="http://schemas.openxmlformats.org/presentationml/2006/ole">
            <p:oleObj spid="_x0000_s166929" name="VISIO" r:id="rId4" imgW="4288063" imgH="2222648" progId="">
              <p:embed/>
            </p:oleObj>
          </a:graphicData>
        </a:graphic>
      </p:graphicFrame>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Factored FSM</a:t>
            </a:r>
            <a:endParaRPr lang="en-US" sz="4400" dirty="0">
              <a:solidFill>
                <a:schemeClr val="bg1"/>
              </a:solidFill>
              <a:latin typeface="+mj-lt"/>
            </a:endParaRPr>
          </a:p>
        </p:txBody>
      </p:sp>
      <p:sp>
        <p:nvSpPr>
          <p:cNvPr id="4" name="TextBox 3"/>
          <p:cNvSpPr txBox="1"/>
          <p:nvPr/>
        </p:nvSpPr>
        <p:spPr>
          <a:xfrm>
            <a:off x="5181600" y="1524000"/>
            <a:ext cx="2927981" cy="830997"/>
          </a:xfrm>
          <a:prstGeom prst="rect">
            <a:avLst/>
          </a:prstGeom>
          <a:noFill/>
        </p:spPr>
        <p:txBody>
          <a:bodyPr wrap="none" rtlCol="0">
            <a:spAutoFit/>
          </a:bodyPr>
          <a:lstStyle/>
          <a:p>
            <a:r>
              <a:rPr lang="en-US" sz="2400" dirty="0" smtClean="0">
                <a:solidFill>
                  <a:srgbClr val="FF0000"/>
                </a:solidFill>
              </a:rPr>
              <a:t>And number factoring</a:t>
            </a:r>
          </a:p>
          <a:p>
            <a:r>
              <a:rPr lang="en-US" sz="2400" dirty="0" smtClean="0">
                <a:solidFill>
                  <a:srgbClr val="FF0000"/>
                </a:solidFill>
              </a:rPr>
              <a:t>8 = 4 x 2</a:t>
            </a:r>
            <a:endParaRPr lang="en-US" sz="2400" dirty="0">
              <a:solidFill>
                <a:srgbClr val="FF0000"/>
              </a:solidFill>
            </a:endParaRPr>
          </a:p>
        </p:txBody>
      </p:sp>
    </p:spTree>
    <p:extLst>
      <p:ext uri="{BB962C8B-B14F-4D97-AF65-F5344CB8AC3E}">
        <p14:creationId xmlns="" xmlns:p14="http://schemas.microsoft.com/office/powerpoint/2010/main" val="230149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5636" name="Rectangle 4"/>
          <p:cNvSpPr>
            <a:spLocks noChangeArrowheads="1"/>
          </p:cNvSpPr>
          <p:nvPr>
            <p:custDataLst>
              <p:tags r:id="rId1"/>
            </p:custDataLst>
          </p:nvPr>
        </p:nvSpPr>
        <p:spPr bwMode="auto">
          <a:xfrm>
            <a:off x="6858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buFontTx/>
              <a:buChar char="•"/>
            </a:pPr>
            <a:r>
              <a:rPr lang="en-US" sz="2600" dirty="0">
                <a:latin typeface="Times New Roman" pitchFamily="18" charset="0"/>
                <a:cs typeface="Arial" charset="0"/>
              </a:rPr>
              <a:t>Identify </a:t>
            </a:r>
            <a:r>
              <a:rPr lang="en-US" sz="2600" dirty="0" smtClean="0">
                <a:latin typeface="Times New Roman" pitchFamily="18" charset="0"/>
                <a:cs typeface="Arial" charset="0"/>
              </a:rPr>
              <a:t>inputs </a:t>
            </a:r>
            <a:r>
              <a:rPr lang="en-US" sz="2600" dirty="0">
                <a:latin typeface="Times New Roman" pitchFamily="18" charset="0"/>
                <a:cs typeface="Arial" charset="0"/>
              </a:rPr>
              <a:t>and outputs</a:t>
            </a:r>
          </a:p>
          <a:p>
            <a:pPr marL="533400" indent="-533400">
              <a:spcBef>
                <a:spcPct val="20000"/>
              </a:spcBef>
              <a:buFontTx/>
              <a:buChar char="•"/>
            </a:pPr>
            <a:r>
              <a:rPr lang="en-US" sz="2600" dirty="0">
                <a:latin typeface="Times New Roman" pitchFamily="18" charset="0"/>
                <a:cs typeface="Arial" charset="0"/>
              </a:rPr>
              <a:t>Sketch </a:t>
            </a:r>
            <a:r>
              <a:rPr lang="en-US" sz="2600" dirty="0" smtClean="0">
                <a:latin typeface="Times New Roman" pitchFamily="18" charset="0"/>
                <a:cs typeface="Arial" charset="0"/>
              </a:rPr>
              <a:t>state </a:t>
            </a:r>
            <a:r>
              <a:rPr lang="en-US" sz="2600" dirty="0">
                <a:latin typeface="Times New Roman" pitchFamily="18" charset="0"/>
                <a:cs typeface="Arial" charset="0"/>
              </a:rPr>
              <a:t>transition diagram</a:t>
            </a:r>
          </a:p>
          <a:p>
            <a:pPr marL="533400" indent="-533400">
              <a:spcBef>
                <a:spcPct val="20000"/>
              </a:spcBef>
              <a:buFontTx/>
              <a:buChar char="•"/>
            </a:pPr>
            <a:r>
              <a:rPr lang="en-US" sz="2600" dirty="0">
                <a:latin typeface="Times New Roman" pitchFamily="18" charset="0"/>
                <a:cs typeface="Arial" charset="0"/>
              </a:rPr>
              <a:t>Write </a:t>
            </a:r>
            <a:r>
              <a:rPr lang="en-US" sz="2600" dirty="0" smtClean="0">
                <a:latin typeface="Times New Roman" pitchFamily="18" charset="0"/>
                <a:cs typeface="Arial" charset="0"/>
              </a:rPr>
              <a:t>state </a:t>
            </a:r>
            <a:r>
              <a:rPr lang="en-US" sz="2600" dirty="0">
                <a:latin typeface="Times New Roman" pitchFamily="18" charset="0"/>
                <a:cs typeface="Arial" charset="0"/>
              </a:rPr>
              <a:t>transition table</a:t>
            </a:r>
          </a:p>
          <a:p>
            <a:pPr marL="533400" indent="-533400">
              <a:spcBef>
                <a:spcPct val="20000"/>
              </a:spcBef>
              <a:buFontTx/>
              <a:buChar char="•"/>
            </a:pPr>
            <a:r>
              <a:rPr lang="en-US" sz="2600" dirty="0">
                <a:latin typeface="Times New Roman" pitchFamily="18" charset="0"/>
                <a:cs typeface="Arial" charset="0"/>
              </a:rPr>
              <a:t>Select state encodings</a:t>
            </a:r>
          </a:p>
          <a:p>
            <a:pPr marL="533400" indent="-533400">
              <a:spcBef>
                <a:spcPct val="20000"/>
              </a:spcBef>
              <a:buFontTx/>
              <a:buChar char="•"/>
            </a:pPr>
            <a:r>
              <a:rPr lang="en-US" sz="2600" dirty="0">
                <a:latin typeface="Times New Roman" pitchFamily="18" charset="0"/>
                <a:cs typeface="Arial" charset="0"/>
              </a:rPr>
              <a:t>For </a:t>
            </a:r>
            <a:r>
              <a:rPr lang="en-US" sz="2600" dirty="0" smtClean="0">
                <a:latin typeface="Times New Roman" pitchFamily="18" charset="0"/>
                <a:cs typeface="Arial" charset="0"/>
              </a:rPr>
              <a:t>Moore </a:t>
            </a:r>
            <a:r>
              <a:rPr lang="en-US" sz="2600" dirty="0">
                <a:latin typeface="Times New Roman" pitchFamily="18" charset="0"/>
                <a:cs typeface="Arial" charset="0"/>
              </a:rPr>
              <a:t>machine:</a:t>
            </a:r>
          </a:p>
          <a:p>
            <a:pPr marL="914400" lvl="1" indent="-457200">
              <a:spcBef>
                <a:spcPct val="20000"/>
              </a:spcBef>
              <a:buFontTx/>
              <a:buChar char="–"/>
            </a:pPr>
            <a:r>
              <a:rPr lang="en-US" sz="2200" dirty="0">
                <a:latin typeface="Times New Roman" pitchFamily="18" charset="0"/>
                <a:cs typeface="Arial" charset="0"/>
              </a:rPr>
              <a:t>Rewrite </a:t>
            </a:r>
            <a:r>
              <a:rPr lang="en-US" sz="2200" dirty="0" smtClean="0">
                <a:latin typeface="Times New Roman" pitchFamily="18" charset="0"/>
                <a:cs typeface="Arial" charset="0"/>
              </a:rPr>
              <a:t>state </a:t>
            </a:r>
            <a:r>
              <a:rPr lang="en-US" sz="2200" dirty="0">
                <a:latin typeface="Times New Roman" pitchFamily="18" charset="0"/>
                <a:cs typeface="Arial" charset="0"/>
              </a:rPr>
              <a:t>transition table with </a:t>
            </a:r>
            <a:r>
              <a:rPr lang="en-US" sz="2200" dirty="0" smtClean="0">
                <a:latin typeface="Times New Roman" pitchFamily="18" charset="0"/>
                <a:cs typeface="Arial" charset="0"/>
              </a:rPr>
              <a:t>state </a:t>
            </a:r>
            <a:r>
              <a:rPr lang="en-US" sz="2200" dirty="0">
                <a:latin typeface="Times New Roman" pitchFamily="18" charset="0"/>
                <a:cs typeface="Arial" charset="0"/>
              </a:rPr>
              <a:t>encodings</a:t>
            </a:r>
          </a:p>
          <a:p>
            <a:pPr marL="914400" lvl="1" indent="-457200">
              <a:spcBef>
                <a:spcPct val="20000"/>
              </a:spcBef>
              <a:buFontTx/>
              <a:buChar char="–"/>
            </a:pPr>
            <a:r>
              <a:rPr lang="en-US" sz="2200" dirty="0">
                <a:latin typeface="Times New Roman" pitchFamily="18" charset="0"/>
                <a:cs typeface="Arial" charset="0"/>
              </a:rPr>
              <a:t>Write </a:t>
            </a:r>
            <a:r>
              <a:rPr lang="en-US" sz="2200" dirty="0" smtClean="0">
                <a:latin typeface="Times New Roman" pitchFamily="18" charset="0"/>
                <a:cs typeface="Arial" charset="0"/>
              </a:rPr>
              <a:t>output </a:t>
            </a:r>
            <a:r>
              <a:rPr lang="en-US" sz="2200" dirty="0">
                <a:latin typeface="Times New Roman" pitchFamily="18" charset="0"/>
                <a:cs typeface="Arial" charset="0"/>
              </a:rPr>
              <a:t>table</a:t>
            </a:r>
          </a:p>
          <a:p>
            <a:pPr marL="533400" indent="-533400">
              <a:spcBef>
                <a:spcPct val="20000"/>
              </a:spcBef>
              <a:buFontTx/>
              <a:buChar char="•"/>
            </a:pPr>
            <a:r>
              <a:rPr lang="en-US" sz="2600" dirty="0">
                <a:latin typeface="Times New Roman" pitchFamily="18" charset="0"/>
                <a:cs typeface="Arial" charset="0"/>
              </a:rPr>
              <a:t>For a Mealy machine:</a:t>
            </a:r>
          </a:p>
          <a:p>
            <a:pPr marL="914400" lvl="1" indent="-457200">
              <a:spcBef>
                <a:spcPct val="20000"/>
              </a:spcBef>
              <a:buFontTx/>
              <a:buChar char="–"/>
            </a:pPr>
            <a:r>
              <a:rPr lang="en-US" sz="2200" dirty="0">
                <a:latin typeface="Times New Roman" pitchFamily="18" charset="0"/>
                <a:cs typeface="Arial" charset="0"/>
              </a:rPr>
              <a:t>Rewrite </a:t>
            </a:r>
            <a:r>
              <a:rPr lang="en-US" sz="2200" dirty="0" smtClean="0">
                <a:latin typeface="Times New Roman" pitchFamily="18" charset="0"/>
                <a:cs typeface="Arial" charset="0"/>
              </a:rPr>
              <a:t>combined </a:t>
            </a:r>
            <a:r>
              <a:rPr lang="en-US" sz="2200" dirty="0">
                <a:latin typeface="Times New Roman" pitchFamily="18" charset="0"/>
                <a:cs typeface="Arial" charset="0"/>
              </a:rPr>
              <a:t>state transition and output table with </a:t>
            </a:r>
            <a:r>
              <a:rPr lang="en-US" sz="2200" dirty="0" smtClean="0">
                <a:latin typeface="Times New Roman" pitchFamily="18" charset="0"/>
                <a:cs typeface="Arial" charset="0"/>
              </a:rPr>
              <a:t>state </a:t>
            </a:r>
            <a:r>
              <a:rPr lang="en-US" sz="2200" dirty="0">
                <a:latin typeface="Times New Roman" pitchFamily="18" charset="0"/>
                <a:cs typeface="Arial" charset="0"/>
              </a:rPr>
              <a:t>encodings</a:t>
            </a:r>
          </a:p>
          <a:p>
            <a:pPr marL="533400" indent="-533400">
              <a:spcBef>
                <a:spcPct val="20000"/>
              </a:spcBef>
              <a:buFontTx/>
              <a:buChar char="•"/>
            </a:pPr>
            <a:r>
              <a:rPr lang="en-US" sz="2600" dirty="0">
                <a:latin typeface="Times New Roman" pitchFamily="18" charset="0"/>
                <a:cs typeface="Arial" charset="0"/>
              </a:rPr>
              <a:t>Write Boolean equations for </a:t>
            </a:r>
            <a:r>
              <a:rPr lang="en-US" sz="2600" dirty="0" smtClean="0">
                <a:latin typeface="Times New Roman" pitchFamily="18" charset="0"/>
                <a:cs typeface="Arial" charset="0"/>
              </a:rPr>
              <a:t>next </a:t>
            </a:r>
            <a:r>
              <a:rPr lang="en-US" sz="2600" dirty="0">
                <a:latin typeface="Times New Roman" pitchFamily="18" charset="0"/>
                <a:cs typeface="Arial" charset="0"/>
              </a:rPr>
              <a:t>state and output logic</a:t>
            </a:r>
          </a:p>
          <a:p>
            <a:pPr marL="533400" indent="-533400">
              <a:spcBef>
                <a:spcPct val="20000"/>
              </a:spcBef>
              <a:buFontTx/>
              <a:buChar char="•"/>
            </a:pPr>
            <a:r>
              <a:rPr lang="en-US" sz="2600" dirty="0">
                <a:latin typeface="Times New Roman" pitchFamily="18" charset="0"/>
                <a:cs typeface="Arial" charset="0"/>
              </a:rPr>
              <a:t>Sketch the circuit schematic</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Design Procedure</a:t>
            </a:r>
            <a:endParaRPr lang="en-US" sz="4400" dirty="0">
              <a:solidFill>
                <a:schemeClr val="bg1"/>
              </a:solidFill>
              <a:latin typeface="+mj-lt"/>
            </a:endParaRPr>
          </a:p>
        </p:txBody>
      </p:sp>
    </p:spTree>
    <p:extLst>
      <p:ext uri="{BB962C8B-B14F-4D97-AF65-F5344CB8AC3E}">
        <p14:creationId xmlns="" xmlns:p14="http://schemas.microsoft.com/office/powerpoint/2010/main" val="211466508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5" name="Rectangle 3"/>
          <p:cNvSpPr>
            <a:spLocks noChangeArrowheads="1"/>
          </p:cNvSpPr>
          <p:nvPr>
            <p:custDataLst>
              <p:tags r:id="rId1"/>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buFontTx/>
              <a:buChar char="•"/>
            </a:pPr>
            <a:r>
              <a:rPr lang="en-US" sz="3200" dirty="0">
                <a:latin typeface="Times New Roman" pitchFamily="18" charset="0"/>
                <a:cs typeface="Arial" charset="0"/>
              </a:rPr>
              <a:t>Flip-flop samples </a:t>
            </a:r>
            <a:r>
              <a:rPr lang="en-US" sz="3200" i="1" dirty="0">
                <a:latin typeface="Times New Roman" pitchFamily="18" charset="0"/>
                <a:cs typeface="Arial" charset="0"/>
              </a:rPr>
              <a:t>D</a:t>
            </a:r>
            <a:r>
              <a:rPr lang="en-US" sz="3200" dirty="0">
                <a:latin typeface="Times New Roman" pitchFamily="18" charset="0"/>
                <a:cs typeface="Arial" charset="0"/>
              </a:rPr>
              <a:t> at clock edge</a:t>
            </a:r>
          </a:p>
          <a:p>
            <a:pPr marL="533400" indent="-533400">
              <a:spcBef>
                <a:spcPct val="20000"/>
              </a:spcBef>
              <a:buFontTx/>
              <a:buChar char="•"/>
            </a:pPr>
            <a:r>
              <a:rPr lang="en-US" sz="3200" i="1" dirty="0">
                <a:latin typeface="Times New Roman" pitchFamily="18" charset="0"/>
                <a:cs typeface="Arial" charset="0"/>
              </a:rPr>
              <a:t>D</a:t>
            </a:r>
            <a:r>
              <a:rPr lang="en-US" sz="3200" dirty="0">
                <a:latin typeface="Times New Roman" pitchFamily="18" charset="0"/>
                <a:cs typeface="Arial" charset="0"/>
              </a:rPr>
              <a:t> must be stable </a:t>
            </a:r>
            <a:r>
              <a:rPr lang="en-US" sz="3200" dirty="0" smtClean="0">
                <a:latin typeface="Times New Roman" pitchFamily="18" charset="0"/>
                <a:cs typeface="Arial" charset="0"/>
              </a:rPr>
              <a:t>when </a:t>
            </a:r>
            <a:r>
              <a:rPr lang="en-US" sz="3200" dirty="0">
                <a:latin typeface="Times New Roman" pitchFamily="18" charset="0"/>
                <a:cs typeface="Arial" charset="0"/>
              </a:rPr>
              <a:t>sampled</a:t>
            </a:r>
          </a:p>
          <a:p>
            <a:pPr marL="533400" indent="-533400">
              <a:spcBef>
                <a:spcPct val="20000"/>
              </a:spcBef>
              <a:buFontTx/>
              <a:buChar char="•"/>
            </a:pPr>
            <a:r>
              <a:rPr lang="en-US" sz="3200" dirty="0">
                <a:latin typeface="Times New Roman" pitchFamily="18" charset="0"/>
                <a:cs typeface="Arial" charset="0"/>
              </a:rPr>
              <a:t>Similar to a photograph, </a:t>
            </a:r>
            <a:r>
              <a:rPr lang="en-US" sz="3200" i="1" dirty="0">
                <a:latin typeface="Times New Roman" pitchFamily="18" charset="0"/>
                <a:cs typeface="Arial" charset="0"/>
              </a:rPr>
              <a:t>D</a:t>
            </a:r>
            <a:r>
              <a:rPr lang="en-US" sz="3200" dirty="0">
                <a:latin typeface="Times New Roman" pitchFamily="18" charset="0"/>
                <a:cs typeface="Arial" charset="0"/>
              </a:rPr>
              <a:t> must be stable around </a:t>
            </a:r>
            <a:r>
              <a:rPr lang="en-US" sz="3200" dirty="0" smtClean="0">
                <a:latin typeface="Times New Roman" pitchFamily="18" charset="0"/>
                <a:cs typeface="Arial" charset="0"/>
              </a:rPr>
              <a:t>clock </a:t>
            </a:r>
            <a:r>
              <a:rPr lang="en-US" sz="3200" dirty="0">
                <a:latin typeface="Times New Roman" pitchFamily="18" charset="0"/>
                <a:cs typeface="Arial" charset="0"/>
              </a:rPr>
              <a:t>edge</a:t>
            </a:r>
          </a:p>
          <a:p>
            <a:pPr marL="533400" indent="-533400">
              <a:spcBef>
                <a:spcPct val="20000"/>
              </a:spcBef>
              <a:buFontTx/>
              <a:buChar char="•"/>
            </a:pPr>
            <a:r>
              <a:rPr lang="en-US" sz="3200" dirty="0">
                <a:latin typeface="Times New Roman" pitchFamily="18" charset="0"/>
                <a:cs typeface="Arial" charset="0"/>
              </a:rPr>
              <a:t>If </a:t>
            </a:r>
            <a:r>
              <a:rPr lang="en-US" sz="3200" dirty="0" smtClean="0">
                <a:latin typeface="Times New Roman" pitchFamily="18" charset="0"/>
                <a:cs typeface="Arial" charset="0"/>
              </a:rPr>
              <a:t>not, </a:t>
            </a:r>
            <a:r>
              <a:rPr lang="en-US" sz="3200" dirty="0" err="1">
                <a:latin typeface="Times New Roman" pitchFamily="18" charset="0"/>
                <a:cs typeface="Arial" charset="0"/>
              </a:rPr>
              <a:t>metastability</a:t>
            </a:r>
            <a:r>
              <a:rPr lang="en-US" sz="3200" dirty="0">
                <a:latin typeface="Times New Roman" pitchFamily="18" charset="0"/>
                <a:cs typeface="Arial" charset="0"/>
              </a:rPr>
              <a:t> can occur</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Timing</a:t>
            </a:r>
            <a:endParaRPr lang="en-US" sz="4400" dirty="0">
              <a:solidFill>
                <a:schemeClr val="bg1"/>
              </a:solidFill>
              <a:latin typeface="+mj-lt"/>
            </a:endParaRPr>
          </a:p>
        </p:txBody>
      </p:sp>
    </p:spTree>
    <p:extLst>
      <p:ext uri="{BB962C8B-B14F-4D97-AF65-F5344CB8AC3E}">
        <p14:creationId xmlns="" xmlns:p14="http://schemas.microsoft.com/office/powerpoint/2010/main" val="2682787846"/>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4708" name="Object 4"/>
          <p:cNvGraphicFramePr>
            <a:graphicFrameLocks noGrp="1" noChangeAspect="1"/>
          </p:cNvGraphicFramePr>
          <p:nvPr>
            <p:ph sz="half" idx="4294967295"/>
            <p:extLst>
              <p:ext uri="{D42A27DB-BD31-4B8C-83A1-F6EECF244321}">
                <p14:modId xmlns="" xmlns:p14="http://schemas.microsoft.com/office/powerpoint/2010/main" val="659557700"/>
              </p:ext>
            </p:extLst>
          </p:nvPr>
        </p:nvGraphicFramePr>
        <p:xfrm>
          <a:off x="2209800" y="3733800"/>
          <a:ext cx="4572000" cy="2809875"/>
        </p:xfrm>
        <a:graphic>
          <a:graphicData uri="http://schemas.openxmlformats.org/presentationml/2006/ole">
            <p:oleObj spid="_x0000_s167954" name="VISIO" r:id="rId5" imgW="1969242" imgH="1209023" progId="">
              <p:embed/>
            </p:oleObj>
          </a:graphicData>
        </a:graphic>
      </p:graphicFrame>
      <p:sp>
        <p:nvSpPr>
          <p:cNvPr id="1224707" name="Rectangle 3"/>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solidFill>
                  <a:schemeClr val="accent1"/>
                </a:solidFill>
                <a:latin typeface="Times New Roman" pitchFamily="18" charset="0"/>
                <a:cs typeface="Arial" charset="0"/>
              </a:rPr>
              <a:t>Setup time: </a:t>
            </a:r>
            <a:r>
              <a:rPr lang="en-US" sz="2400" i="1" dirty="0" err="1">
                <a:latin typeface="Times New Roman" pitchFamily="18" charset="0"/>
                <a:cs typeface="Arial" charset="0"/>
              </a:rPr>
              <a:t>t</a:t>
            </a:r>
            <a:r>
              <a:rPr lang="en-US" sz="2400" baseline="-25000" dirty="0" err="1">
                <a:latin typeface="Times New Roman" pitchFamily="18" charset="0"/>
                <a:cs typeface="Arial" charset="0"/>
              </a:rPr>
              <a:t>setup</a:t>
            </a:r>
            <a:r>
              <a:rPr lang="en-US" sz="2400" b="1" dirty="0">
                <a:solidFill>
                  <a:schemeClr val="accent2"/>
                </a:solidFill>
                <a:latin typeface="Times New Roman" pitchFamily="18" charset="0"/>
                <a:cs typeface="Arial" charset="0"/>
              </a:rPr>
              <a:t> </a:t>
            </a:r>
            <a:r>
              <a:rPr lang="en-US" sz="2400" dirty="0">
                <a:latin typeface="Times New Roman" pitchFamily="18" charset="0"/>
                <a:cs typeface="Arial" charset="0"/>
              </a:rPr>
              <a:t>= time </a:t>
            </a:r>
            <a:r>
              <a:rPr lang="en-US" sz="2400" i="1" dirty="0">
                <a:latin typeface="Times New Roman" pitchFamily="18" charset="0"/>
                <a:cs typeface="Arial" charset="0"/>
              </a:rPr>
              <a:t>before</a:t>
            </a:r>
            <a:r>
              <a:rPr lang="en-US" sz="2400" dirty="0">
                <a:latin typeface="Times New Roman" pitchFamily="18" charset="0"/>
                <a:cs typeface="Arial" charset="0"/>
              </a:rPr>
              <a:t> </a:t>
            </a:r>
            <a:r>
              <a:rPr lang="en-US" sz="2400" dirty="0" smtClean="0">
                <a:latin typeface="Times New Roman" pitchFamily="18" charset="0"/>
                <a:cs typeface="Arial" charset="0"/>
              </a:rPr>
              <a:t>clock </a:t>
            </a:r>
            <a:r>
              <a:rPr lang="en-US" sz="2400" dirty="0">
                <a:latin typeface="Times New Roman" pitchFamily="18" charset="0"/>
                <a:cs typeface="Arial" charset="0"/>
              </a:rPr>
              <a:t>edge </a:t>
            </a:r>
            <a:r>
              <a:rPr lang="en-US" sz="2400" dirty="0" smtClean="0">
                <a:latin typeface="Times New Roman" pitchFamily="18" charset="0"/>
                <a:cs typeface="Arial" charset="0"/>
              </a:rPr>
              <a:t>data </a:t>
            </a:r>
            <a:r>
              <a:rPr lang="en-US" sz="2400" dirty="0">
                <a:latin typeface="Times New Roman" pitchFamily="18" charset="0"/>
                <a:cs typeface="Arial" charset="0"/>
              </a:rPr>
              <a:t>must be stable (i.e. not changing)</a:t>
            </a:r>
          </a:p>
          <a:p>
            <a:pPr marL="342900" indent="-342900">
              <a:spcBef>
                <a:spcPct val="20000"/>
              </a:spcBef>
              <a:buFontTx/>
              <a:buChar char="•"/>
            </a:pPr>
            <a:r>
              <a:rPr lang="en-US" sz="2400" b="1" dirty="0">
                <a:solidFill>
                  <a:schemeClr val="accent1"/>
                </a:solidFill>
                <a:latin typeface="Times New Roman" pitchFamily="18" charset="0"/>
                <a:cs typeface="Arial" charset="0"/>
              </a:rPr>
              <a:t>Hold time:</a:t>
            </a:r>
            <a:r>
              <a:rPr lang="en-US" sz="2400" dirty="0">
                <a:solidFill>
                  <a:schemeClr val="accent1"/>
                </a:solidFill>
                <a:latin typeface="Times New Roman" pitchFamily="18" charset="0"/>
                <a:cs typeface="Arial" charset="0"/>
              </a:rPr>
              <a:t> </a:t>
            </a:r>
            <a:r>
              <a:rPr lang="en-US" sz="2400" i="1" dirty="0" err="1">
                <a:latin typeface="Times New Roman" pitchFamily="18" charset="0"/>
                <a:cs typeface="Arial" charset="0"/>
              </a:rPr>
              <a:t>t</a:t>
            </a:r>
            <a:r>
              <a:rPr lang="en-US" sz="2400" baseline="-25000" dirty="0" err="1">
                <a:latin typeface="Times New Roman" pitchFamily="18" charset="0"/>
                <a:cs typeface="Arial" charset="0"/>
              </a:rPr>
              <a:t>hold</a:t>
            </a:r>
            <a:r>
              <a:rPr lang="en-US" sz="2400" b="1" dirty="0">
                <a:solidFill>
                  <a:schemeClr val="accent2"/>
                </a:solidFill>
                <a:latin typeface="Times New Roman" pitchFamily="18" charset="0"/>
                <a:cs typeface="Arial" charset="0"/>
              </a:rPr>
              <a:t> </a:t>
            </a:r>
            <a:r>
              <a:rPr lang="en-US" sz="2400" dirty="0">
                <a:latin typeface="Times New Roman" pitchFamily="18" charset="0"/>
                <a:cs typeface="Arial" charset="0"/>
              </a:rPr>
              <a:t>= time </a:t>
            </a:r>
            <a:r>
              <a:rPr lang="en-US" sz="2400" i="1" dirty="0">
                <a:latin typeface="Times New Roman" pitchFamily="18" charset="0"/>
                <a:cs typeface="Arial" charset="0"/>
              </a:rPr>
              <a:t>after</a:t>
            </a:r>
            <a:r>
              <a:rPr lang="en-US" sz="2400" dirty="0">
                <a:latin typeface="Times New Roman" pitchFamily="18" charset="0"/>
                <a:cs typeface="Arial" charset="0"/>
              </a:rPr>
              <a:t> </a:t>
            </a:r>
            <a:r>
              <a:rPr lang="en-US" sz="2400" dirty="0" smtClean="0">
                <a:latin typeface="Times New Roman" pitchFamily="18" charset="0"/>
                <a:cs typeface="Arial" charset="0"/>
              </a:rPr>
              <a:t>clock </a:t>
            </a:r>
            <a:r>
              <a:rPr lang="en-US" sz="2400" dirty="0">
                <a:latin typeface="Times New Roman" pitchFamily="18" charset="0"/>
                <a:cs typeface="Arial" charset="0"/>
              </a:rPr>
              <a:t>edge </a:t>
            </a:r>
            <a:r>
              <a:rPr lang="en-US" sz="2400" dirty="0" smtClean="0">
                <a:latin typeface="Times New Roman" pitchFamily="18" charset="0"/>
                <a:cs typeface="Arial" charset="0"/>
              </a:rPr>
              <a:t>data </a:t>
            </a:r>
            <a:r>
              <a:rPr lang="en-US" sz="2400" dirty="0">
                <a:latin typeface="Times New Roman" pitchFamily="18" charset="0"/>
                <a:cs typeface="Arial" charset="0"/>
              </a:rPr>
              <a:t>must be stable</a:t>
            </a:r>
          </a:p>
          <a:p>
            <a:pPr marL="342900" indent="-342900">
              <a:spcBef>
                <a:spcPct val="20000"/>
              </a:spcBef>
              <a:buFontTx/>
              <a:buChar char="•"/>
            </a:pPr>
            <a:r>
              <a:rPr lang="en-US" sz="2400" b="1" dirty="0">
                <a:solidFill>
                  <a:schemeClr val="accent1"/>
                </a:solidFill>
                <a:latin typeface="Times New Roman" pitchFamily="18" charset="0"/>
                <a:cs typeface="Arial" charset="0"/>
              </a:rPr>
              <a:t>Aperture time: </a:t>
            </a:r>
            <a:r>
              <a:rPr lang="en-US" sz="2400" i="1" dirty="0">
                <a:latin typeface="Times New Roman" pitchFamily="18" charset="0"/>
                <a:cs typeface="Arial" charset="0"/>
              </a:rPr>
              <a:t>t</a:t>
            </a:r>
            <a:r>
              <a:rPr lang="en-US" sz="2400" i="1" baseline="-25000" dirty="0">
                <a:latin typeface="Times New Roman" pitchFamily="18" charset="0"/>
                <a:cs typeface="Arial" charset="0"/>
              </a:rPr>
              <a:t>a</a:t>
            </a:r>
            <a:r>
              <a:rPr lang="en-US" sz="2400" b="1" dirty="0">
                <a:solidFill>
                  <a:schemeClr val="accent2"/>
                </a:solidFill>
                <a:latin typeface="Times New Roman" pitchFamily="18" charset="0"/>
                <a:cs typeface="Arial" charset="0"/>
              </a:rPr>
              <a:t> </a:t>
            </a:r>
            <a:r>
              <a:rPr lang="en-US" sz="2400" dirty="0">
                <a:latin typeface="Times New Roman" pitchFamily="18" charset="0"/>
                <a:cs typeface="Arial" charset="0"/>
              </a:rPr>
              <a:t>= time </a:t>
            </a:r>
            <a:r>
              <a:rPr lang="en-US" sz="2400" i="1" dirty="0">
                <a:latin typeface="Times New Roman" pitchFamily="18" charset="0"/>
                <a:cs typeface="Arial" charset="0"/>
              </a:rPr>
              <a:t>around</a:t>
            </a:r>
            <a:r>
              <a:rPr lang="en-US" sz="2400" dirty="0">
                <a:latin typeface="Times New Roman" pitchFamily="18" charset="0"/>
                <a:cs typeface="Arial" charset="0"/>
              </a:rPr>
              <a:t> clock edge </a:t>
            </a:r>
            <a:r>
              <a:rPr lang="en-US" sz="2400" dirty="0" smtClean="0">
                <a:latin typeface="Times New Roman" pitchFamily="18" charset="0"/>
                <a:cs typeface="Arial" charset="0"/>
              </a:rPr>
              <a:t>data </a:t>
            </a:r>
            <a:r>
              <a:rPr lang="en-US" sz="2400" dirty="0">
                <a:latin typeface="Times New Roman" pitchFamily="18" charset="0"/>
                <a:cs typeface="Arial" charset="0"/>
              </a:rPr>
              <a:t>must be stable (</a:t>
            </a:r>
            <a:r>
              <a:rPr lang="en-US" sz="2400" i="1" dirty="0">
                <a:latin typeface="Times New Roman" pitchFamily="18" charset="0"/>
                <a:cs typeface="Arial" charset="0"/>
              </a:rPr>
              <a:t>t</a:t>
            </a:r>
            <a:r>
              <a:rPr lang="en-US" sz="2400" i="1" baseline="-25000" dirty="0">
                <a:latin typeface="Times New Roman" pitchFamily="18" charset="0"/>
                <a:cs typeface="Arial" charset="0"/>
              </a:rPr>
              <a:t>a</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baseline="-25000" dirty="0" err="1">
                <a:latin typeface="Times New Roman" pitchFamily="18" charset="0"/>
                <a:cs typeface="Arial" charset="0"/>
              </a:rPr>
              <a:t>setup</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baseline="-25000" dirty="0" err="1">
                <a:latin typeface="Times New Roman" pitchFamily="18" charset="0"/>
                <a:cs typeface="Arial" charset="0"/>
              </a:rPr>
              <a:t>hold</a:t>
            </a:r>
            <a:r>
              <a:rPr lang="en-US" sz="2400" dirty="0">
                <a:latin typeface="Times New Roman" pitchFamily="18" charset="0"/>
                <a:cs typeface="Arial" charset="0"/>
              </a:rPr>
              <a:t>)</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Input Timing Constraints</a:t>
            </a:r>
            <a:endParaRPr lang="en-US" sz="4400" dirty="0">
              <a:solidFill>
                <a:schemeClr val="bg1"/>
              </a:solidFill>
              <a:latin typeface="+mj-lt"/>
            </a:endParaRPr>
          </a:p>
        </p:txBody>
      </p:sp>
    </p:spTree>
    <p:extLst>
      <p:ext uri="{BB962C8B-B14F-4D97-AF65-F5344CB8AC3E}">
        <p14:creationId xmlns="" xmlns:p14="http://schemas.microsoft.com/office/powerpoint/2010/main" val="108109990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6756" name="Object 4"/>
          <p:cNvGraphicFramePr>
            <a:graphicFrameLocks noGrp="1" noChangeAspect="1"/>
          </p:cNvGraphicFramePr>
          <p:nvPr>
            <p:ph sz="half" idx="4294967295"/>
            <p:extLst>
              <p:ext uri="{D42A27DB-BD31-4B8C-83A1-F6EECF244321}">
                <p14:modId xmlns="" xmlns:p14="http://schemas.microsoft.com/office/powerpoint/2010/main" val="1699424127"/>
              </p:ext>
            </p:extLst>
          </p:nvPr>
        </p:nvGraphicFramePr>
        <p:xfrm>
          <a:off x="2057400" y="3046413"/>
          <a:ext cx="4953000" cy="3354387"/>
        </p:xfrm>
        <a:graphic>
          <a:graphicData uri="http://schemas.openxmlformats.org/presentationml/2006/ole">
            <p:oleObj spid="_x0000_s168978" name="VISIO" r:id="rId5" imgW="1910959" imgH="1294766" progId="">
              <p:embed/>
            </p:oleObj>
          </a:graphicData>
        </a:graphic>
      </p:graphicFrame>
      <p:sp>
        <p:nvSpPr>
          <p:cNvPr id="1226755" name="Rectangle 3"/>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solidFill>
                  <a:schemeClr val="accent1"/>
                </a:solidFill>
                <a:latin typeface="Times New Roman" pitchFamily="18" charset="0"/>
                <a:cs typeface="Arial" charset="0"/>
              </a:rPr>
              <a:t>Propagation delay:</a:t>
            </a:r>
            <a:r>
              <a:rPr lang="en-US" sz="2400" dirty="0">
                <a:solidFill>
                  <a:schemeClr val="accent1"/>
                </a:solidFill>
                <a:latin typeface="Times New Roman" pitchFamily="18" charset="0"/>
                <a:cs typeface="Arial" charset="0"/>
              </a:rPr>
              <a:t> </a:t>
            </a:r>
            <a:r>
              <a:rPr lang="en-US" sz="2400" b="1" i="1" dirty="0" err="1">
                <a:latin typeface="Times New Roman" pitchFamily="18" charset="0"/>
                <a:cs typeface="Arial" charset="0"/>
              </a:rPr>
              <a:t>t</a:t>
            </a:r>
            <a:r>
              <a:rPr lang="en-US" sz="2400" b="1" i="1" baseline="-25000" dirty="0" err="1">
                <a:latin typeface="Times New Roman" pitchFamily="18" charset="0"/>
                <a:cs typeface="Arial" charset="0"/>
              </a:rPr>
              <a:t>pcq</a:t>
            </a:r>
            <a:r>
              <a:rPr lang="en-US" sz="2400" dirty="0">
                <a:latin typeface="Times New Roman" pitchFamily="18" charset="0"/>
                <a:cs typeface="Arial" charset="0"/>
              </a:rPr>
              <a:t> = time after clock edge that the output </a:t>
            </a:r>
            <a:r>
              <a:rPr lang="en-US" sz="2400" i="1" dirty="0">
                <a:latin typeface="Times New Roman" pitchFamily="18" charset="0"/>
                <a:cs typeface="Arial" charset="0"/>
              </a:rPr>
              <a:t>Q</a:t>
            </a:r>
            <a:r>
              <a:rPr lang="en-US" sz="2400" dirty="0">
                <a:latin typeface="Times New Roman" pitchFamily="18" charset="0"/>
                <a:cs typeface="Arial" charset="0"/>
              </a:rPr>
              <a:t> is guaranteed to be stable (i.e., to stop changing)</a:t>
            </a:r>
          </a:p>
          <a:p>
            <a:pPr marL="342900" indent="-342900">
              <a:spcBef>
                <a:spcPct val="20000"/>
              </a:spcBef>
              <a:buFontTx/>
              <a:buChar char="•"/>
            </a:pPr>
            <a:r>
              <a:rPr lang="en-US" sz="2400" b="1" dirty="0">
                <a:solidFill>
                  <a:schemeClr val="accent1"/>
                </a:solidFill>
                <a:latin typeface="Times New Roman" pitchFamily="18" charset="0"/>
                <a:cs typeface="Arial" charset="0"/>
              </a:rPr>
              <a:t>Contamination delay:</a:t>
            </a:r>
            <a:r>
              <a:rPr lang="en-US" sz="2400" dirty="0">
                <a:solidFill>
                  <a:schemeClr val="accent1"/>
                </a:solidFill>
                <a:latin typeface="Times New Roman" pitchFamily="18" charset="0"/>
                <a:cs typeface="Arial" charset="0"/>
              </a:rPr>
              <a:t> </a:t>
            </a:r>
            <a:r>
              <a:rPr lang="en-US" sz="2400" b="1" i="1" dirty="0" err="1">
                <a:latin typeface="Times New Roman" pitchFamily="18" charset="0"/>
                <a:cs typeface="Arial" charset="0"/>
              </a:rPr>
              <a:t>t</a:t>
            </a:r>
            <a:r>
              <a:rPr lang="en-US" sz="2400" b="1" i="1" baseline="-25000" dirty="0" err="1">
                <a:latin typeface="Times New Roman" pitchFamily="18" charset="0"/>
                <a:cs typeface="Arial" charset="0"/>
              </a:rPr>
              <a:t>ccq</a:t>
            </a:r>
            <a:r>
              <a:rPr lang="en-US" sz="2400" dirty="0">
                <a:latin typeface="Times New Roman" pitchFamily="18" charset="0"/>
                <a:cs typeface="Arial" charset="0"/>
              </a:rPr>
              <a:t> = time after clock edge that </a:t>
            </a:r>
            <a:r>
              <a:rPr lang="en-US" sz="2400" i="1" dirty="0">
                <a:latin typeface="Times New Roman" pitchFamily="18" charset="0"/>
                <a:cs typeface="Arial" charset="0"/>
              </a:rPr>
              <a:t>Q</a:t>
            </a:r>
            <a:r>
              <a:rPr lang="en-US" sz="2400" dirty="0">
                <a:latin typeface="Times New Roman" pitchFamily="18" charset="0"/>
                <a:cs typeface="Arial" charset="0"/>
              </a:rPr>
              <a:t> might be unstable (i.e., start changing)</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Output Timing Constraints</a:t>
            </a:r>
            <a:endParaRPr lang="en-US" sz="4400" dirty="0">
              <a:solidFill>
                <a:schemeClr val="bg1"/>
              </a:solidFill>
              <a:latin typeface="+mj-lt"/>
            </a:endParaRPr>
          </a:p>
        </p:txBody>
      </p:sp>
    </p:spTree>
    <p:extLst>
      <p:ext uri="{BB962C8B-B14F-4D97-AF65-F5344CB8AC3E}">
        <p14:creationId xmlns="" xmlns:p14="http://schemas.microsoft.com/office/powerpoint/2010/main" val="31183032"/>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5" name="Rectangle 3"/>
          <p:cNvSpPr>
            <a:spLocks noChangeArrowheads="1"/>
          </p:cNvSpPr>
          <p:nvPr>
            <p:custDataLst>
              <p:tags r:id="rId1"/>
            </p:custDataLst>
          </p:nvPr>
        </p:nvSpPr>
        <p:spPr bwMode="auto">
          <a:xfrm>
            <a:off x="914400" y="12192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Synchronous </a:t>
            </a:r>
            <a:r>
              <a:rPr lang="en-US" sz="3200" dirty="0">
                <a:latin typeface="Times New Roman" pitchFamily="18" charset="0"/>
                <a:cs typeface="Arial" charset="0"/>
              </a:rPr>
              <a:t>sequential circuit </a:t>
            </a:r>
            <a:r>
              <a:rPr lang="en-US" sz="3200" dirty="0" smtClean="0">
                <a:latin typeface="Times New Roman" pitchFamily="18" charset="0"/>
                <a:cs typeface="Arial" charset="0"/>
              </a:rPr>
              <a:t>inputs must </a:t>
            </a:r>
            <a:r>
              <a:rPr lang="en-US" sz="3200" dirty="0">
                <a:latin typeface="Times New Roman" pitchFamily="18" charset="0"/>
                <a:cs typeface="Arial" charset="0"/>
              </a:rPr>
              <a:t>be stable during </a:t>
            </a:r>
            <a:r>
              <a:rPr lang="en-US" sz="3200" dirty="0" smtClean="0">
                <a:latin typeface="Times New Roman" pitchFamily="18" charset="0"/>
                <a:cs typeface="Arial" charset="0"/>
              </a:rPr>
              <a:t>aperture </a:t>
            </a:r>
            <a:r>
              <a:rPr lang="en-US" sz="3200" dirty="0">
                <a:latin typeface="Times New Roman" pitchFamily="18" charset="0"/>
                <a:cs typeface="Arial" charset="0"/>
              </a:rPr>
              <a:t>(setup and hold) time around </a:t>
            </a:r>
            <a:r>
              <a:rPr lang="en-US" sz="3200" dirty="0" smtClean="0">
                <a:latin typeface="Times New Roman" pitchFamily="18" charset="0"/>
                <a:cs typeface="Arial" charset="0"/>
              </a:rPr>
              <a:t>clock edge</a:t>
            </a:r>
            <a:endParaRPr lang="en-US" sz="32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Specifically, </a:t>
            </a:r>
            <a:r>
              <a:rPr lang="en-US" sz="3200" dirty="0" smtClean="0">
                <a:latin typeface="Times New Roman" pitchFamily="18" charset="0"/>
                <a:cs typeface="Arial" charset="0"/>
              </a:rPr>
              <a:t>inputs </a:t>
            </a:r>
            <a:r>
              <a:rPr lang="en-US" sz="3200" dirty="0">
                <a:latin typeface="Times New Roman" pitchFamily="18" charset="0"/>
                <a:cs typeface="Arial" charset="0"/>
              </a:rPr>
              <a:t>must be stable</a:t>
            </a:r>
          </a:p>
          <a:p>
            <a:pPr marL="742950" lvl="1" indent="-285750">
              <a:spcBef>
                <a:spcPct val="20000"/>
              </a:spcBef>
              <a:buFontTx/>
              <a:buChar char="–"/>
            </a:pPr>
            <a:r>
              <a:rPr lang="en-US" sz="2600" dirty="0">
                <a:latin typeface="Times New Roman" pitchFamily="18" charset="0"/>
                <a:cs typeface="Arial" charset="0"/>
              </a:rPr>
              <a:t>at least </a:t>
            </a:r>
            <a:r>
              <a:rPr lang="en-US" sz="2600" i="1" dirty="0" err="1">
                <a:latin typeface="Times New Roman" pitchFamily="18" charset="0"/>
                <a:cs typeface="Arial" charset="0"/>
              </a:rPr>
              <a:t>t</a:t>
            </a:r>
            <a:r>
              <a:rPr lang="en-US" sz="2600" baseline="-25000" dirty="0" err="1">
                <a:latin typeface="Times New Roman" pitchFamily="18" charset="0"/>
                <a:cs typeface="Arial" charset="0"/>
              </a:rPr>
              <a:t>setup</a:t>
            </a:r>
            <a:r>
              <a:rPr lang="en-US" sz="2600" dirty="0">
                <a:latin typeface="Times New Roman" pitchFamily="18" charset="0"/>
                <a:cs typeface="Arial" charset="0"/>
              </a:rPr>
              <a:t> before the clock edge</a:t>
            </a:r>
          </a:p>
          <a:p>
            <a:pPr marL="742950" lvl="1" indent="-285750">
              <a:spcBef>
                <a:spcPct val="20000"/>
              </a:spcBef>
              <a:buFontTx/>
              <a:buChar char="–"/>
            </a:pPr>
            <a:r>
              <a:rPr lang="en-US" sz="2600" dirty="0">
                <a:latin typeface="Times New Roman" pitchFamily="18" charset="0"/>
                <a:cs typeface="Arial" charset="0"/>
              </a:rPr>
              <a:t>at least until </a:t>
            </a:r>
            <a:r>
              <a:rPr lang="en-US" sz="2600" i="1" dirty="0" err="1">
                <a:latin typeface="Times New Roman" pitchFamily="18" charset="0"/>
                <a:cs typeface="Arial" charset="0"/>
              </a:rPr>
              <a:t>t</a:t>
            </a:r>
            <a:r>
              <a:rPr lang="en-US" sz="2600" baseline="-25000" dirty="0" err="1">
                <a:latin typeface="Times New Roman" pitchFamily="18" charset="0"/>
                <a:cs typeface="Arial" charset="0"/>
              </a:rPr>
              <a:t>hold</a:t>
            </a:r>
            <a:r>
              <a:rPr lang="en-US" sz="2600" dirty="0">
                <a:latin typeface="Times New Roman" pitchFamily="18" charset="0"/>
                <a:cs typeface="Arial" charset="0"/>
              </a:rPr>
              <a:t> after the clock edge</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Dynamic Discipline</a:t>
            </a:r>
            <a:endParaRPr lang="en-US" sz="4400" dirty="0">
              <a:solidFill>
                <a:schemeClr val="bg1"/>
              </a:solidFill>
              <a:latin typeface="+mj-lt"/>
            </a:endParaRPr>
          </a:p>
        </p:txBody>
      </p:sp>
    </p:spTree>
    <p:extLst>
      <p:ext uri="{BB962C8B-B14F-4D97-AF65-F5344CB8AC3E}">
        <p14:creationId xmlns="" xmlns:p14="http://schemas.microsoft.com/office/powerpoint/2010/main" val="2264520970"/>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46" name="Rectangle 6"/>
          <p:cNvSpPr>
            <a:spLocks noGrp="1" noChangeArrowheads="1"/>
          </p:cNvSpPr>
          <p:nvPr>
            <p:ph sz="half" idx="4294967295"/>
            <p:custDataLst>
              <p:tags r:id="rId2"/>
            </p:custDataLst>
          </p:nvPr>
        </p:nvSpPr>
        <p:spPr>
          <a:xfrm>
            <a:off x="914400" y="1219200"/>
            <a:ext cx="7696200" cy="4953000"/>
          </a:xfrm>
        </p:spPr>
        <p:txBody>
          <a:bodyPr>
            <a:normAutofit/>
          </a:bodyPr>
          <a:lstStyle/>
          <a:p>
            <a:r>
              <a:rPr lang="en-US" dirty="0"/>
              <a:t>The delay between registers has a </a:t>
            </a:r>
            <a:r>
              <a:rPr lang="en-US" b="1" dirty="0"/>
              <a:t>minimum</a:t>
            </a:r>
            <a:r>
              <a:rPr lang="en-US" dirty="0"/>
              <a:t> and </a:t>
            </a:r>
            <a:r>
              <a:rPr lang="en-US" b="1" dirty="0"/>
              <a:t>maximum</a:t>
            </a:r>
            <a:r>
              <a:rPr lang="en-US" dirty="0"/>
              <a:t> delay, dependent on the delays of the circuit elements</a:t>
            </a:r>
          </a:p>
        </p:txBody>
      </p:sp>
      <p:graphicFrame>
        <p:nvGraphicFramePr>
          <p:cNvPr id="1034247" name="Object 7"/>
          <p:cNvGraphicFramePr>
            <a:graphicFrameLocks noGrp="1" noChangeAspect="1"/>
          </p:cNvGraphicFramePr>
          <p:nvPr>
            <p:ph sz="half" idx="4294967295"/>
            <p:extLst>
              <p:ext uri="{D42A27DB-BD31-4B8C-83A1-F6EECF244321}">
                <p14:modId xmlns="" xmlns:p14="http://schemas.microsoft.com/office/powerpoint/2010/main" val="3333005227"/>
              </p:ext>
            </p:extLst>
          </p:nvPr>
        </p:nvGraphicFramePr>
        <p:xfrm>
          <a:off x="2133600" y="2617787"/>
          <a:ext cx="4481513" cy="3935413"/>
        </p:xfrm>
        <a:graphic>
          <a:graphicData uri="http://schemas.openxmlformats.org/presentationml/2006/ole">
            <p:oleObj spid="_x0000_s170002" name="VISIO" r:id="rId7" imgW="1952450" imgH="1714309" progId="">
              <p:embed/>
            </p:oleObj>
          </a:graphicData>
        </a:graphic>
      </p:graphicFrame>
      <p:sp>
        <p:nvSpPr>
          <p:cNvPr id="103424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34244"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Dynamic Discipline</a:t>
            </a:r>
            <a:endParaRPr lang="en-US" sz="4400" dirty="0">
              <a:solidFill>
                <a:schemeClr val="bg1"/>
              </a:solidFill>
              <a:latin typeface="+mj-lt"/>
            </a:endParaRPr>
          </a:p>
        </p:txBody>
      </p:sp>
    </p:spTree>
    <p:extLst>
      <p:ext uri="{BB962C8B-B14F-4D97-AF65-F5344CB8AC3E}">
        <p14:creationId xmlns="" xmlns:p14="http://schemas.microsoft.com/office/powerpoint/2010/main" val="19426111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04"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sz="2600" dirty="0"/>
              <a:t>Depends </a:t>
            </a:r>
            <a:r>
              <a:rPr lang="en-US" sz="2600" dirty="0" smtClean="0"/>
              <a:t>on the </a:t>
            </a:r>
            <a:r>
              <a:rPr lang="en-US" sz="2600" b="1" dirty="0" smtClean="0">
                <a:solidFill>
                  <a:schemeClr val="accent1"/>
                </a:solidFill>
              </a:rPr>
              <a:t>maximum</a:t>
            </a:r>
            <a:r>
              <a:rPr lang="en-US" sz="2600" dirty="0" smtClean="0">
                <a:solidFill>
                  <a:schemeClr val="accent1"/>
                </a:solidFill>
              </a:rPr>
              <a:t> </a:t>
            </a:r>
            <a:r>
              <a:rPr lang="en-US" sz="2600" dirty="0"/>
              <a:t>delay from register R1 through </a:t>
            </a:r>
            <a:r>
              <a:rPr lang="en-US" sz="2600" dirty="0" smtClean="0"/>
              <a:t>combinational </a:t>
            </a:r>
            <a:r>
              <a:rPr lang="en-US" sz="2600" dirty="0"/>
              <a:t>logic to R2</a:t>
            </a:r>
          </a:p>
          <a:p>
            <a:r>
              <a:rPr lang="en-US" sz="2600" dirty="0"/>
              <a:t>The input to register R2 must be stable at least </a:t>
            </a:r>
            <a:r>
              <a:rPr lang="en-US" sz="2600" i="1" dirty="0" err="1"/>
              <a:t>t</a:t>
            </a:r>
            <a:r>
              <a:rPr lang="en-US" sz="2600" baseline="-25000" dirty="0" err="1"/>
              <a:t>setup</a:t>
            </a:r>
            <a:r>
              <a:rPr lang="en-US" sz="2600" dirty="0"/>
              <a:t> before </a:t>
            </a:r>
            <a:r>
              <a:rPr lang="en-US" sz="2600" dirty="0" smtClean="0"/>
              <a:t>clock </a:t>
            </a:r>
            <a:r>
              <a:rPr lang="en-US" sz="2600" dirty="0"/>
              <a:t>edge</a:t>
            </a:r>
          </a:p>
        </p:txBody>
      </p:sp>
      <p:graphicFrame>
        <p:nvGraphicFramePr>
          <p:cNvPr id="1177606" name="Object 6"/>
          <p:cNvGraphicFramePr>
            <a:graphicFrameLocks noGrp="1" noChangeAspect="1"/>
          </p:cNvGraphicFramePr>
          <p:nvPr>
            <p:ph sz="half" idx="4294967295"/>
            <p:extLst>
              <p:ext uri="{D42A27DB-BD31-4B8C-83A1-F6EECF244321}">
                <p14:modId xmlns="" xmlns:p14="http://schemas.microsoft.com/office/powerpoint/2010/main" val="2213953698"/>
              </p:ext>
            </p:extLst>
          </p:nvPr>
        </p:nvGraphicFramePr>
        <p:xfrm>
          <a:off x="1160585" y="2895600"/>
          <a:ext cx="4114800" cy="3476625"/>
        </p:xfrm>
        <a:graphic>
          <a:graphicData uri="http://schemas.openxmlformats.org/presentationml/2006/ole">
            <p:oleObj spid="_x0000_s173075" name="VISIO" r:id="rId9" imgW="1952450" imgH="1650194" progId="">
              <p:embed/>
            </p:oleObj>
          </a:graphicData>
        </a:graphic>
      </p:graphicFrame>
      <p:sp>
        <p:nvSpPr>
          <p:cNvPr id="117760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77605" name="Rectangle 5"/>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77607" name="Rectangle 7"/>
          <p:cNvSpPr>
            <a:spLocks noChangeArrowheads="1"/>
          </p:cNvSpPr>
          <p:nvPr>
            <p:custDataLst>
              <p:tags r:id="rId5"/>
            </p:custDataLst>
          </p:nvPr>
        </p:nvSpPr>
        <p:spPr bwMode="auto">
          <a:xfrm>
            <a:off x="5562600" y="3429000"/>
            <a:ext cx="3352800" cy="137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pd</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setup</a:t>
            </a:r>
            <a:endParaRPr lang="en-US" sz="2800" baseline="-25000" dirty="0">
              <a:solidFill>
                <a:schemeClr val="accent1"/>
              </a:solidFill>
              <a:latin typeface="Times New Roman" pitchFamily="18" charset="0"/>
              <a:cs typeface="Arial" charset="0"/>
            </a:endParaRPr>
          </a:p>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pd</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setup</a:t>
            </a:r>
            <a:r>
              <a:rPr lang="en-US" sz="2800" dirty="0">
                <a:solidFill>
                  <a:schemeClr val="accent1"/>
                </a:solidFill>
                <a:latin typeface="Times New Roman" pitchFamily="18" charset="0"/>
                <a:cs typeface="Arial" charset="0"/>
              </a:rPr>
              <a:t>)</a:t>
            </a:r>
            <a:endParaRPr lang="en-US" sz="2800" baseline="-25000" dirty="0">
              <a:solidFill>
                <a:schemeClr val="accent1"/>
              </a:solidFill>
              <a:latin typeface="Times New Roman" pitchFamily="18" charset="0"/>
              <a:cs typeface="Times New Roman" pitchFamily="18" charset="0"/>
            </a:endParaRPr>
          </a:p>
          <a:p>
            <a:pPr marL="342900" indent="-342900">
              <a:spcBef>
                <a:spcPct val="20000"/>
              </a:spcBef>
            </a:pPr>
            <a:endParaRPr lang="en-US" sz="2800" baseline="-25000" dirty="0">
              <a:solidFill>
                <a:schemeClr val="accent1"/>
              </a:solidFill>
              <a:latin typeface="Times New Roman" pitchFamily="18" charset="0"/>
              <a:cs typeface="Times New Roman" pitchFamily="18" charset="0"/>
            </a:endParaRPr>
          </a:p>
        </p:txBody>
      </p:sp>
      <p:sp>
        <p:nvSpPr>
          <p:cNvPr id="1177608" name="Rectangle 8"/>
          <p:cNvSpPr>
            <a:spLocks noChangeArrowheads="1"/>
          </p:cNvSpPr>
          <p:nvPr>
            <p:custDataLst>
              <p:tags r:id="rId6"/>
            </p:custDataLst>
          </p:nvPr>
        </p:nvSpPr>
        <p:spPr bwMode="auto">
          <a:xfrm>
            <a:off x="5486400" y="3352800"/>
            <a:ext cx="3352800" cy="1371600"/>
          </a:xfrm>
          <a:prstGeom prst="rect">
            <a:avLst/>
          </a:prstGeom>
          <a:noFill/>
          <a:ln w="19050">
            <a:solidFill>
              <a:schemeClr val="accent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Setup Time Constraint</a:t>
            </a:r>
            <a:endParaRPr lang="en-US" sz="4400" dirty="0">
              <a:solidFill>
                <a:schemeClr val="bg1"/>
              </a:solidFill>
              <a:latin typeface="+mj-lt"/>
            </a:endParaRPr>
          </a:p>
        </p:txBody>
      </p:sp>
      <p:sp>
        <p:nvSpPr>
          <p:cNvPr id="9" name="TextBox 8"/>
          <p:cNvSpPr txBox="1"/>
          <p:nvPr/>
        </p:nvSpPr>
        <p:spPr>
          <a:xfrm>
            <a:off x="5257800" y="4953000"/>
            <a:ext cx="3124200" cy="1200329"/>
          </a:xfrm>
          <a:prstGeom prst="rect">
            <a:avLst/>
          </a:prstGeom>
          <a:noFill/>
        </p:spPr>
        <p:txBody>
          <a:bodyPr wrap="square" rtlCol="0">
            <a:spAutoFit/>
          </a:bodyPr>
          <a:lstStyle/>
          <a:p>
            <a:r>
              <a:rPr lang="en-US" dirty="0" smtClean="0">
                <a:solidFill>
                  <a:srgbClr val="FF0000"/>
                </a:solidFill>
              </a:rPr>
              <a:t>Two propagation delays:</a:t>
            </a:r>
          </a:p>
          <a:p>
            <a:pPr>
              <a:buFont typeface="Arial" pitchFamily="34" charset="0"/>
              <a:buChar char="•"/>
            </a:pPr>
            <a:r>
              <a:rPr lang="en-US" dirty="0" smtClean="0">
                <a:solidFill>
                  <a:srgbClr val="FF0000"/>
                </a:solidFill>
              </a:rPr>
              <a:t> New value out of the flip-flop</a:t>
            </a:r>
          </a:p>
          <a:p>
            <a:pPr>
              <a:buFont typeface="Arial" pitchFamily="34" charset="0"/>
              <a:buChar char="•"/>
            </a:pPr>
            <a:r>
              <a:rPr lang="en-US" dirty="0" smtClean="0">
                <a:solidFill>
                  <a:srgbClr val="FF0000"/>
                </a:solidFill>
              </a:rPr>
              <a:t> New value out of the combinational circuit</a:t>
            </a:r>
            <a:endParaRPr lang="en-US" dirty="0">
              <a:solidFill>
                <a:srgbClr val="FF0000"/>
              </a:solidFill>
            </a:endParaRPr>
          </a:p>
        </p:txBody>
      </p:sp>
    </p:spTree>
    <p:extLst>
      <p:ext uri="{BB962C8B-B14F-4D97-AF65-F5344CB8AC3E}">
        <p14:creationId xmlns="" xmlns:p14="http://schemas.microsoft.com/office/powerpoint/2010/main" val="1156972391"/>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700"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sz="2600" dirty="0"/>
              <a:t>Depends on the </a:t>
            </a:r>
            <a:r>
              <a:rPr lang="en-US" sz="2600" b="1" dirty="0">
                <a:solidFill>
                  <a:schemeClr val="accent1"/>
                </a:solidFill>
              </a:rPr>
              <a:t>minimum</a:t>
            </a:r>
            <a:r>
              <a:rPr lang="en-US" sz="2600" dirty="0"/>
              <a:t> delay from register R1 through the combinational logic to R2</a:t>
            </a:r>
          </a:p>
          <a:p>
            <a:r>
              <a:rPr lang="en-US" sz="2600" dirty="0"/>
              <a:t>The input to register R2 must be stable for at least </a:t>
            </a:r>
            <a:r>
              <a:rPr lang="en-US" sz="2600" i="1" dirty="0" err="1"/>
              <a:t>t</a:t>
            </a:r>
            <a:r>
              <a:rPr lang="en-US" sz="2600" baseline="-25000" dirty="0" err="1"/>
              <a:t>hold</a:t>
            </a:r>
            <a:r>
              <a:rPr lang="en-US" sz="2600" dirty="0"/>
              <a:t> after the clock edge</a:t>
            </a:r>
          </a:p>
        </p:txBody>
      </p:sp>
      <p:graphicFrame>
        <p:nvGraphicFramePr>
          <p:cNvPr id="1181704" name="Object 8"/>
          <p:cNvGraphicFramePr>
            <a:graphicFrameLocks noGrp="1" noChangeAspect="1"/>
          </p:cNvGraphicFramePr>
          <p:nvPr>
            <p:ph sz="half" idx="4294967295"/>
            <p:extLst>
              <p:ext uri="{D42A27DB-BD31-4B8C-83A1-F6EECF244321}">
                <p14:modId xmlns="" xmlns:p14="http://schemas.microsoft.com/office/powerpoint/2010/main" val="3093946005"/>
              </p:ext>
            </p:extLst>
          </p:nvPr>
        </p:nvGraphicFramePr>
        <p:xfrm>
          <a:off x="1524000" y="2889250"/>
          <a:ext cx="3810000" cy="3663950"/>
        </p:xfrm>
        <a:graphic>
          <a:graphicData uri="http://schemas.openxmlformats.org/presentationml/2006/ole">
            <p:oleObj spid="_x0000_s176146" name="VISIO" r:id="rId9" imgW="1952450" imgH="1879176" progId="">
              <p:embed/>
            </p:oleObj>
          </a:graphicData>
        </a:graphic>
      </p:graphicFrame>
      <p:sp>
        <p:nvSpPr>
          <p:cNvPr id="118169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1701" name="Rectangle 5"/>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1702" name="Rectangle 6"/>
          <p:cNvSpPr>
            <a:spLocks noChangeArrowheads="1"/>
          </p:cNvSpPr>
          <p:nvPr>
            <p:custDataLst>
              <p:tags r:id="rId5"/>
            </p:custDataLst>
          </p:nvPr>
        </p:nvSpPr>
        <p:spPr bwMode="auto">
          <a:xfrm>
            <a:off x="6172200" y="3429000"/>
            <a:ext cx="2286000" cy="990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hold</a:t>
            </a:r>
            <a:r>
              <a:rPr lang="en-US" sz="2800" dirty="0">
                <a:solidFill>
                  <a:schemeClr val="accent1"/>
                </a:solidFill>
                <a:latin typeface="Times New Roman" pitchFamily="18" charset="0"/>
                <a:cs typeface="Arial" charset="0"/>
              </a:rPr>
              <a:t> &lt;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endParaRPr lang="en-US" sz="2800" baseline="-25000" dirty="0">
              <a:solidFill>
                <a:schemeClr val="accent1"/>
              </a:solidFill>
              <a:latin typeface="Times New Roman" pitchFamily="18" charset="0"/>
              <a:cs typeface="Arial" charset="0"/>
            </a:endParaRPr>
          </a:p>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r>
              <a:rPr lang="en-US" sz="2800" dirty="0">
                <a:solidFill>
                  <a:schemeClr val="accent1"/>
                </a:solidFill>
                <a:latin typeface="Times New Roman" pitchFamily="18" charset="0"/>
                <a:cs typeface="Arial" charset="0"/>
              </a:rPr>
              <a:t> &gt;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hold</a:t>
            </a:r>
            <a:r>
              <a:rPr lang="en-US" sz="2800" baseline="-25000" dirty="0">
                <a:solidFill>
                  <a:schemeClr val="accent1"/>
                </a:solidFill>
                <a:latin typeface="Times New Roman" pitchFamily="18" charset="0"/>
                <a:cs typeface="Arial" charset="0"/>
              </a:rPr>
              <a:t> </a:t>
            </a:r>
            <a:r>
              <a:rPr lang="en-US" sz="2800" dirty="0">
                <a:solidFill>
                  <a:schemeClr val="accent1"/>
                </a:solidFill>
                <a:latin typeface="Times New Roman" pitchFamily="18" charset="0"/>
                <a:cs typeface="Arial" charset="0"/>
              </a:rPr>
              <a:t>-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ccq</a:t>
            </a:r>
            <a:r>
              <a:rPr lang="en-US" sz="2800" dirty="0">
                <a:solidFill>
                  <a:schemeClr val="accent1"/>
                </a:solidFill>
                <a:latin typeface="Times New Roman" pitchFamily="18" charset="0"/>
                <a:cs typeface="Arial" charset="0"/>
              </a:rPr>
              <a:t> </a:t>
            </a:r>
          </a:p>
        </p:txBody>
      </p:sp>
      <p:sp>
        <p:nvSpPr>
          <p:cNvPr id="1181703" name="Rectangle 7"/>
          <p:cNvSpPr>
            <a:spLocks noChangeArrowheads="1"/>
          </p:cNvSpPr>
          <p:nvPr>
            <p:custDataLst>
              <p:tags r:id="rId6"/>
            </p:custDataLst>
          </p:nvPr>
        </p:nvSpPr>
        <p:spPr bwMode="auto">
          <a:xfrm>
            <a:off x="5943600" y="3429000"/>
            <a:ext cx="2590800" cy="1219200"/>
          </a:xfrm>
          <a:prstGeom prst="rect">
            <a:avLst/>
          </a:prstGeom>
          <a:noFill/>
          <a:ln w="19050">
            <a:solidFill>
              <a:schemeClr val="accent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Hold Time Constraint</a:t>
            </a:r>
            <a:endParaRPr lang="en-US" sz="4400" dirty="0">
              <a:solidFill>
                <a:schemeClr val="bg1"/>
              </a:solidFill>
              <a:latin typeface="+mj-lt"/>
            </a:endParaRPr>
          </a:p>
        </p:txBody>
      </p:sp>
      <p:sp>
        <p:nvSpPr>
          <p:cNvPr id="10" name="TextBox 9"/>
          <p:cNvSpPr txBox="1"/>
          <p:nvPr/>
        </p:nvSpPr>
        <p:spPr>
          <a:xfrm>
            <a:off x="5257800" y="4953000"/>
            <a:ext cx="3124200" cy="1200329"/>
          </a:xfrm>
          <a:prstGeom prst="rect">
            <a:avLst/>
          </a:prstGeom>
          <a:noFill/>
        </p:spPr>
        <p:txBody>
          <a:bodyPr wrap="square" rtlCol="0">
            <a:spAutoFit/>
          </a:bodyPr>
          <a:lstStyle/>
          <a:p>
            <a:r>
              <a:rPr lang="en-US" dirty="0" smtClean="0">
                <a:solidFill>
                  <a:srgbClr val="FF0000"/>
                </a:solidFill>
              </a:rPr>
              <a:t>Two contamination delays:</a:t>
            </a:r>
          </a:p>
          <a:p>
            <a:pPr>
              <a:buFont typeface="Arial" pitchFamily="34" charset="0"/>
              <a:buChar char="•"/>
            </a:pPr>
            <a:r>
              <a:rPr lang="en-US" dirty="0" smtClean="0">
                <a:solidFill>
                  <a:srgbClr val="FF0000"/>
                </a:solidFill>
              </a:rPr>
              <a:t> Old value still out the flip-flop</a:t>
            </a:r>
          </a:p>
          <a:p>
            <a:pPr>
              <a:buFont typeface="Arial" pitchFamily="34" charset="0"/>
              <a:buChar char="•"/>
            </a:pPr>
            <a:r>
              <a:rPr lang="en-US" dirty="0" smtClean="0">
                <a:solidFill>
                  <a:srgbClr val="FF0000"/>
                </a:solidFill>
              </a:rPr>
              <a:t> Old value still out of the combinational circuit</a:t>
            </a:r>
            <a:endParaRPr lang="en-US" dirty="0">
              <a:solidFill>
                <a:srgbClr val="FF0000"/>
              </a:solidFill>
            </a:endParaRPr>
          </a:p>
        </p:txBody>
      </p:sp>
    </p:spTree>
    <p:extLst>
      <p:ext uri="{BB962C8B-B14F-4D97-AF65-F5344CB8AC3E}">
        <p14:creationId xmlns="" xmlns:p14="http://schemas.microsoft.com/office/powerpoint/2010/main" val="114477667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3748" name="Object 4"/>
          <p:cNvGraphicFramePr>
            <a:graphicFrameLocks noGrp="1" noChangeAspect="1"/>
          </p:cNvGraphicFramePr>
          <p:nvPr>
            <p:ph sz="half" idx="4294967295"/>
            <p:extLst>
              <p:ext uri="{D42A27DB-BD31-4B8C-83A1-F6EECF244321}">
                <p14:modId xmlns="" xmlns:p14="http://schemas.microsoft.com/office/powerpoint/2010/main" val="3022501720"/>
              </p:ext>
            </p:extLst>
          </p:nvPr>
        </p:nvGraphicFramePr>
        <p:xfrm>
          <a:off x="1364456" y="1143000"/>
          <a:ext cx="4205288" cy="2757488"/>
        </p:xfrm>
        <a:graphic>
          <a:graphicData uri="http://schemas.openxmlformats.org/presentationml/2006/ole">
            <p:oleObj spid="_x0000_s178226" name="VISIO" r:id="rId9" imgW="2325511" imgH="1524000" progId="">
              <p:embed/>
            </p:oleObj>
          </a:graphicData>
        </a:graphic>
      </p:graphicFrame>
      <p:graphicFrame>
        <p:nvGraphicFramePr>
          <p:cNvPr id="1183749" name="Object 5"/>
          <p:cNvGraphicFramePr>
            <a:graphicFrameLocks noGrp="1" noChangeAspect="1"/>
          </p:cNvGraphicFramePr>
          <p:nvPr>
            <p:ph sz="quarter" idx="4294967295"/>
            <p:extLst>
              <p:ext uri="{D42A27DB-BD31-4B8C-83A1-F6EECF244321}">
                <p14:modId xmlns="" xmlns:p14="http://schemas.microsoft.com/office/powerpoint/2010/main" val="1686509016"/>
              </p:ext>
            </p:extLst>
          </p:nvPr>
        </p:nvGraphicFramePr>
        <p:xfrm>
          <a:off x="6400800" y="3675185"/>
          <a:ext cx="152400" cy="731838"/>
        </p:xfrm>
        <a:graphic>
          <a:graphicData uri="http://schemas.openxmlformats.org/presentationml/2006/ole">
            <p:oleObj spid="_x0000_s178227" name="VISIO" r:id="rId10" imgW="103805" imgH="503760" progId="">
              <p:embed/>
            </p:oleObj>
          </a:graphicData>
        </a:graphic>
      </p:graphicFrame>
      <p:graphicFrame>
        <p:nvGraphicFramePr>
          <p:cNvPr id="1183752" name="Object 8"/>
          <p:cNvGraphicFramePr>
            <a:graphicFrameLocks noGrp="1" noChangeAspect="1"/>
          </p:cNvGraphicFramePr>
          <p:nvPr>
            <p:ph sz="quarter" idx="4294967295"/>
            <p:extLst>
              <p:ext uri="{D42A27DB-BD31-4B8C-83A1-F6EECF244321}">
                <p14:modId xmlns="" xmlns:p14="http://schemas.microsoft.com/office/powerpoint/2010/main" val="995444499"/>
              </p:ext>
            </p:extLst>
          </p:nvPr>
        </p:nvGraphicFramePr>
        <p:xfrm>
          <a:off x="6019800" y="3429000"/>
          <a:ext cx="495300" cy="1157288"/>
        </p:xfrm>
        <a:graphic>
          <a:graphicData uri="http://schemas.openxmlformats.org/presentationml/2006/ole">
            <p:oleObj spid="_x0000_s178228" name="VISIO" r:id="rId11" imgW="256888" imgH="600935" progId="">
              <p:embed/>
            </p:oleObj>
          </a:graphicData>
        </a:graphic>
      </p:graphicFrame>
      <p:sp>
        <p:nvSpPr>
          <p:cNvPr id="118374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3750" name="Rectangle 6"/>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3751" name="Text Box 7"/>
          <p:cNvSpPr txBox="1">
            <a:spLocks noChangeArrowheads="1"/>
          </p:cNvSpPr>
          <p:nvPr>
            <p:custDataLst>
              <p:tags r:id="rId4"/>
            </p:custDataLst>
          </p:nvPr>
        </p:nvSpPr>
        <p:spPr bwMode="auto">
          <a:xfrm>
            <a:off x="5562600" y="1066800"/>
            <a:ext cx="3200400" cy="3346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a:t>Timing Characteristics</a:t>
            </a:r>
          </a:p>
          <a:p>
            <a:pPr>
              <a:spcBef>
                <a:spcPct val="50000"/>
              </a:spcBef>
            </a:pPr>
            <a:r>
              <a:rPr lang="en-US" sz="1800" i="1" dirty="0"/>
              <a:t>	</a:t>
            </a:r>
            <a:r>
              <a:rPr lang="en-US" sz="1800" i="1" dirty="0" err="1"/>
              <a:t>t</a:t>
            </a:r>
            <a:r>
              <a:rPr lang="en-US" sz="1800" i="1" baseline="-25000" dirty="0" err="1"/>
              <a:t>ccq</a:t>
            </a:r>
            <a:r>
              <a:rPr lang="en-US" sz="1800" dirty="0"/>
              <a:t> </a:t>
            </a:r>
            <a:r>
              <a:rPr lang="en-US" sz="1800" dirty="0" smtClean="0"/>
              <a:t>   = </a:t>
            </a:r>
            <a:r>
              <a:rPr lang="en-US" sz="1800" dirty="0"/>
              <a:t>30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pcq</a:t>
            </a:r>
            <a:r>
              <a:rPr lang="en-US" sz="1800" dirty="0"/>
              <a:t> </a:t>
            </a:r>
            <a:r>
              <a:rPr lang="en-US" sz="1800" dirty="0" smtClean="0"/>
              <a:t>   = </a:t>
            </a:r>
            <a:r>
              <a:rPr lang="en-US" sz="1800" dirty="0"/>
              <a:t>50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setup</a:t>
            </a:r>
            <a:r>
              <a:rPr lang="en-US" sz="1800" dirty="0"/>
              <a:t> </a:t>
            </a:r>
            <a:r>
              <a:rPr lang="en-US" sz="1800" dirty="0" smtClean="0"/>
              <a:t> = </a:t>
            </a:r>
            <a:r>
              <a:rPr lang="en-US" sz="1800" dirty="0"/>
              <a:t>60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hold</a:t>
            </a:r>
            <a:r>
              <a:rPr lang="en-US" sz="1800" dirty="0"/>
              <a:t> </a:t>
            </a:r>
            <a:r>
              <a:rPr lang="en-US" sz="1800" dirty="0" smtClean="0"/>
              <a:t>   = </a:t>
            </a:r>
            <a:r>
              <a:rPr lang="en-US" sz="1800" dirty="0"/>
              <a:t>70 </a:t>
            </a:r>
            <a:r>
              <a:rPr lang="en-US" sz="1800" dirty="0" err="1"/>
              <a:t>ps</a:t>
            </a:r>
            <a:endParaRPr lang="en-US" sz="1800" dirty="0"/>
          </a:p>
          <a:p>
            <a:pPr>
              <a:spcBef>
                <a:spcPct val="50000"/>
              </a:spcBef>
            </a:pPr>
            <a:endParaRPr lang="en-US" sz="1800" dirty="0"/>
          </a:p>
          <a:p>
            <a:pPr>
              <a:spcBef>
                <a:spcPct val="50000"/>
              </a:spcBef>
            </a:pPr>
            <a:r>
              <a:rPr lang="en-US" sz="1800" i="1" dirty="0"/>
              <a:t>	</a:t>
            </a:r>
            <a:r>
              <a:rPr lang="en-US" sz="1800" i="1" dirty="0" err="1"/>
              <a:t>t</a:t>
            </a:r>
            <a:r>
              <a:rPr lang="en-US" sz="1800" i="1" baseline="-25000" dirty="0" err="1"/>
              <a:t>pd</a:t>
            </a:r>
            <a:r>
              <a:rPr lang="en-US" sz="1800" dirty="0"/>
              <a:t> </a:t>
            </a:r>
            <a:r>
              <a:rPr lang="en-US" sz="1800" dirty="0" smtClean="0"/>
              <a:t>     = </a:t>
            </a:r>
            <a:r>
              <a:rPr lang="en-US" sz="1800" dirty="0"/>
              <a:t>35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cd</a:t>
            </a:r>
            <a:r>
              <a:rPr lang="en-US" sz="1800" dirty="0"/>
              <a:t> </a:t>
            </a:r>
            <a:r>
              <a:rPr lang="en-US" sz="1800" dirty="0" smtClean="0"/>
              <a:t>     = </a:t>
            </a:r>
            <a:r>
              <a:rPr lang="en-US" sz="1800" dirty="0"/>
              <a:t>25 </a:t>
            </a:r>
            <a:r>
              <a:rPr lang="en-US" sz="1800" dirty="0" err="1"/>
              <a:t>ps</a:t>
            </a:r>
            <a:endParaRPr lang="en-US" sz="1800" dirty="0"/>
          </a:p>
        </p:txBody>
      </p:sp>
      <p:sp>
        <p:nvSpPr>
          <p:cNvPr id="1183753" name="Text Box 9"/>
          <p:cNvSpPr txBox="1">
            <a:spLocks noChangeArrowheads="1"/>
          </p:cNvSpPr>
          <p:nvPr>
            <p:custDataLst>
              <p:tags r:id="rId5"/>
            </p:custDataLst>
          </p:nvPr>
        </p:nvSpPr>
        <p:spPr bwMode="auto">
          <a:xfrm>
            <a:off x="1676400" y="4267200"/>
            <a:ext cx="3581400" cy="2170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i="1" dirty="0" err="1"/>
              <a:t>t</a:t>
            </a:r>
            <a:r>
              <a:rPr lang="en-US" sz="1600" i="1" baseline="-25000" dirty="0" err="1"/>
              <a:t>pd</a:t>
            </a:r>
            <a:r>
              <a:rPr lang="en-US" sz="1600" dirty="0"/>
              <a:t> = 3 x 35 </a:t>
            </a:r>
            <a:r>
              <a:rPr lang="en-US" sz="1600" dirty="0" err="1"/>
              <a:t>ps</a:t>
            </a:r>
            <a:r>
              <a:rPr lang="en-US" sz="1600" dirty="0"/>
              <a:t> = 105 </a:t>
            </a:r>
            <a:r>
              <a:rPr lang="en-US" sz="1600" dirty="0" err="1"/>
              <a:t>ps</a:t>
            </a:r>
            <a:endParaRPr lang="en-US" sz="1600" dirty="0"/>
          </a:p>
          <a:p>
            <a:pPr>
              <a:spcBef>
                <a:spcPct val="50000"/>
              </a:spcBef>
            </a:pPr>
            <a:r>
              <a:rPr lang="en-US" sz="1600" i="1" dirty="0" err="1"/>
              <a:t>t</a:t>
            </a:r>
            <a:r>
              <a:rPr lang="en-US" sz="1600" i="1" baseline="-25000" dirty="0" err="1"/>
              <a:t>cd</a:t>
            </a:r>
            <a:r>
              <a:rPr lang="en-US" sz="1600" dirty="0"/>
              <a:t> = 25 </a:t>
            </a:r>
            <a:r>
              <a:rPr lang="en-US" sz="1600" dirty="0" err="1"/>
              <a:t>ps</a:t>
            </a:r>
            <a:endParaRPr lang="en-US" sz="1600" dirty="0"/>
          </a:p>
          <a:p>
            <a:pPr>
              <a:spcBef>
                <a:spcPct val="50000"/>
              </a:spcBef>
            </a:pPr>
            <a:r>
              <a:rPr lang="en-US" sz="1600" b="1" dirty="0">
                <a:solidFill>
                  <a:schemeClr val="accent1"/>
                </a:solidFill>
              </a:rPr>
              <a:t>Setup time constraint:</a:t>
            </a:r>
          </a:p>
          <a:p>
            <a:pPr>
              <a:spcBef>
                <a:spcPct val="50000"/>
              </a:spcBef>
            </a:pPr>
            <a:r>
              <a:rPr lang="en-US" sz="1600" i="1" dirty="0"/>
              <a:t> </a:t>
            </a:r>
            <a:r>
              <a:rPr lang="en-US" sz="1600" i="1" dirty="0" err="1"/>
              <a:t>T</a:t>
            </a:r>
            <a:r>
              <a:rPr lang="en-US" sz="1600" i="1" baseline="-25000" dirty="0" err="1"/>
              <a:t>c</a:t>
            </a:r>
            <a:r>
              <a:rPr lang="en-US" sz="1600" dirty="0"/>
              <a:t> </a:t>
            </a:r>
            <a:r>
              <a:rPr lang="en-US" sz="1600" dirty="0">
                <a:cs typeface="Arial" charset="0"/>
              </a:rPr>
              <a:t>≥</a:t>
            </a:r>
            <a:r>
              <a:rPr lang="en-US" sz="1600" dirty="0"/>
              <a:t> (50 + 105 + 60) </a:t>
            </a:r>
            <a:r>
              <a:rPr lang="en-US" sz="1600" dirty="0" err="1"/>
              <a:t>ps</a:t>
            </a:r>
            <a:r>
              <a:rPr lang="en-US" sz="1600" dirty="0"/>
              <a:t> = 215 </a:t>
            </a:r>
            <a:r>
              <a:rPr lang="en-US" sz="1600" dirty="0" err="1"/>
              <a:t>ps</a:t>
            </a:r>
            <a:endParaRPr lang="en-US" sz="1600" dirty="0"/>
          </a:p>
          <a:p>
            <a:pPr>
              <a:spcBef>
                <a:spcPct val="50000"/>
              </a:spcBef>
            </a:pPr>
            <a:r>
              <a:rPr lang="en-US" sz="1600" dirty="0"/>
              <a:t> </a:t>
            </a:r>
            <a:r>
              <a:rPr lang="en-US" sz="1600" i="1" dirty="0"/>
              <a:t>f</a:t>
            </a:r>
            <a:r>
              <a:rPr lang="en-US" sz="1600" i="1" baseline="-25000" dirty="0"/>
              <a:t>c</a:t>
            </a:r>
            <a:r>
              <a:rPr lang="en-US" sz="1600" dirty="0"/>
              <a:t> = 1/</a:t>
            </a:r>
            <a:r>
              <a:rPr lang="en-US" sz="1600" i="1" dirty="0" err="1"/>
              <a:t>T</a:t>
            </a:r>
            <a:r>
              <a:rPr lang="en-US" sz="1600" i="1" baseline="-25000" dirty="0" err="1"/>
              <a:t>c</a:t>
            </a:r>
            <a:r>
              <a:rPr lang="en-US" sz="1600" dirty="0"/>
              <a:t> = 4.65 GHz</a:t>
            </a:r>
          </a:p>
          <a:p>
            <a:pPr>
              <a:spcBef>
                <a:spcPct val="50000"/>
              </a:spcBef>
            </a:pPr>
            <a:endParaRPr lang="en-US" sz="1600" dirty="0"/>
          </a:p>
        </p:txBody>
      </p:sp>
      <p:sp>
        <p:nvSpPr>
          <p:cNvPr id="1183754" name="Text Box 10"/>
          <p:cNvSpPr txBox="1">
            <a:spLocks noChangeArrowheads="1"/>
          </p:cNvSpPr>
          <p:nvPr>
            <p:custDataLst>
              <p:tags r:id="rId6"/>
            </p:custDataLst>
          </p:nvPr>
        </p:nvSpPr>
        <p:spPr bwMode="auto">
          <a:xfrm>
            <a:off x="5181600" y="5026025"/>
            <a:ext cx="3581400" cy="1069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a:solidFill>
                  <a:schemeClr val="accent1"/>
                </a:solidFill>
              </a:rPr>
              <a:t>Hold time constraint:</a:t>
            </a:r>
          </a:p>
          <a:p>
            <a:pPr>
              <a:spcBef>
                <a:spcPct val="50000"/>
              </a:spcBef>
            </a:pPr>
            <a:r>
              <a:rPr lang="en-US" sz="1600" i="1" dirty="0"/>
              <a:t> </a:t>
            </a:r>
            <a:r>
              <a:rPr lang="en-US" sz="1600" i="1" dirty="0" err="1"/>
              <a:t>t</a:t>
            </a:r>
            <a:r>
              <a:rPr lang="en-US" sz="1600" baseline="-25000" dirty="0" err="1"/>
              <a:t>ccq</a:t>
            </a:r>
            <a:r>
              <a:rPr lang="en-US" sz="1600" dirty="0"/>
              <a:t> + </a:t>
            </a:r>
            <a:r>
              <a:rPr lang="en-US" sz="1600" i="1" dirty="0" err="1"/>
              <a:t>t</a:t>
            </a:r>
            <a:r>
              <a:rPr lang="en-US" sz="1600" i="1" baseline="-25000" dirty="0" err="1"/>
              <a:t>cd</a:t>
            </a:r>
            <a:r>
              <a:rPr lang="en-US" sz="1600" dirty="0"/>
              <a:t> &gt; </a:t>
            </a:r>
            <a:r>
              <a:rPr lang="en-US" sz="1600" i="1" dirty="0" err="1"/>
              <a:t>t</a:t>
            </a:r>
            <a:r>
              <a:rPr lang="en-US" sz="1600" baseline="-25000" dirty="0" err="1"/>
              <a:t>hold</a:t>
            </a:r>
            <a:r>
              <a:rPr lang="en-US" sz="1600" dirty="0"/>
              <a:t> ?</a:t>
            </a:r>
          </a:p>
          <a:p>
            <a:pPr>
              <a:spcBef>
                <a:spcPct val="50000"/>
              </a:spcBef>
            </a:pPr>
            <a:r>
              <a:rPr lang="en-US" sz="1600" dirty="0"/>
              <a:t> (30 + 25) </a:t>
            </a:r>
            <a:r>
              <a:rPr lang="en-US" sz="1600" dirty="0" err="1"/>
              <a:t>ps</a:t>
            </a:r>
            <a:r>
              <a:rPr lang="en-US" sz="1600" dirty="0"/>
              <a:t> &gt; 70 </a:t>
            </a:r>
            <a:r>
              <a:rPr lang="en-US" sz="1600" dirty="0" err="1"/>
              <a:t>ps</a:t>
            </a:r>
            <a:r>
              <a:rPr lang="en-US" sz="1600" dirty="0"/>
              <a:t> ?  </a:t>
            </a:r>
            <a:r>
              <a:rPr lang="en-US" sz="1600" b="1" dirty="0">
                <a:solidFill>
                  <a:srgbClr val="C00000"/>
                </a:solidFill>
              </a:rPr>
              <a:t>No!</a:t>
            </a:r>
          </a:p>
        </p:txBody>
      </p:sp>
      <p:sp>
        <p:nvSpPr>
          <p:cNvPr id="14" name="TextBox 13"/>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Timing Analysis</a:t>
            </a:r>
            <a:endParaRPr lang="en-US" sz="4400" dirty="0">
              <a:solidFill>
                <a:schemeClr val="bg1"/>
              </a:solidFill>
              <a:latin typeface="+mj-lt"/>
            </a:endParaRPr>
          </a:p>
        </p:txBody>
      </p:sp>
      <p:sp>
        <p:nvSpPr>
          <p:cNvPr id="11" name="TextBox 10"/>
          <p:cNvSpPr txBox="1"/>
          <p:nvPr/>
        </p:nvSpPr>
        <p:spPr>
          <a:xfrm>
            <a:off x="2971800" y="4648200"/>
            <a:ext cx="2941959" cy="369332"/>
          </a:xfrm>
          <a:prstGeom prst="rect">
            <a:avLst/>
          </a:prstGeom>
          <a:noFill/>
        </p:spPr>
        <p:txBody>
          <a:bodyPr wrap="none" rtlCol="0">
            <a:spAutoFit/>
          </a:bodyPr>
          <a:lstStyle/>
          <a:p>
            <a:r>
              <a:rPr lang="en-US" dirty="0" smtClean="0">
                <a:solidFill>
                  <a:srgbClr val="FF0000"/>
                </a:solidFill>
              </a:rPr>
              <a:t>Y’ contaminated after change</a:t>
            </a:r>
            <a:endParaRPr lang="en-US" dirty="0">
              <a:solidFill>
                <a:srgbClr val="FF0000"/>
              </a:solidFill>
            </a:endParaRPr>
          </a:p>
        </p:txBody>
      </p:sp>
      <p:sp>
        <p:nvSpPr>
          <p:cNvPr id="12" name="TextBox 11"/>
          <p:cNvSpPr txBox="1"/>
          <p:nvPr/>
        </p:nvSpPr>
        <p:spPr>
          <a:xfrm>
            <a:off x="3962400" y="4267200"/>
            <a:ext cx="2202654" cy="369332"/>
          </a:xfrm>
          <a:prstGeom prst="rect">
            <a:avLst/>
          </a:prstGeom>
          <a:noFill/>
        </p:spPr>
        <p:txBody>
          <a:bodyPr wrap="none" rtlCol="0">
            <a:spAutoFit/>
          </a:bodyPr>
          <a:lstStyle/>
          <a:p>
            <a:r>
              <a:rPr lang="en-US" dirty="0" smtClean="0">
                <a:solidFill>
                  <a:srgbClr val="FF0000"/>
                </a:solidFill>
              </a:rPr>
              <a:t>Y’ stable after change</a:t>
            </a:r>
            <a:endParaRPr lang="en-US" dirty="0">
              <a:solidFill>
                <a:srgbClr val="FF0000"/>
              </a:solidFill>
            </a:endParaRPr>
          </a:p>
        </p:txBody>
      </p:sp>
      <p:sp>
        <p:nvSpPr>
          <p:cNvPr id="13" name="TextBox 12"/>
          <p:cNvSpPr txBox="1"/>
          <p:nvPr/>
        </p:nvSpPr>
        <p:spPr>
          <a:xfrm>
            <a:off x="3505200" y="5715000"/>
            <a:ext cx="1718547" cy="738664"/>
          </a:xfrm>
          <a:prstGeom prst="rect">
            <a:avLst/>
          </a:prstGeom>
          <a:noFill/>
        </p:spPr>
        <p:txBody>
          <a:bodyPr wrap="none" rtlCol="0">
            <a:spAutoFit/>
          </a:bodyPr>
          <a:lstStyle/>
          <a:p>
            <a:pPr>
              <a:buFont typeface="Arial" pitchFamily="34" charset="0"/>
              <a:buChar char="•"/>
            </a:pPr>
            <a:r>
              <a:rPr lang="en-US" sz="1400" dirty="0" smtClean="0">
                <a:solidFill>
                  <a:srgbClr val="FF0000"/>
                </a:solidFill>
              </a:rPr>
              <a:t>Flip-flops propagate</a:t>
            </a:r>
          </a:p>
          <a:p>
            <a:pPr>
              <a:buFont typeface="Arial" pitchFamily="34" charset="0"/>
              <a:buChar char="•"/>
            </a:pPr>
            <a:r>
              <a:rPr lang="en-US" sz="1400" dirty="0" smtClean="0">
                <a:solidFill>
                  <a:srgbClr val="FF0000"/>
                </a:solidFill>
              </a:rPr>
              <a:t>AND/ORs propagate</a:t>
            </a:r>
          </a:p>
          <a:p>
            <a:pPr>
              <a:buFont typeface="Arial" pitchFamily="34" charset="0"/>
              <a:buChar char="•"/>
            </a:pPr>
            <a:r>
              <a:rPr lang="en-US" sz="1400" dirty="0" smtClean="0">
                <a:solidFill>
                  <a:srgbClr val="FF0000"/>
                </a:solidFill>
              </a:rPr>
              <a:t>Flip-flop setup</a:t>
            </a:r>
            <a:endParaRPr lang="en-US" sz="1400" dirty="0">
              <a:solidFill>
                <a:srgbClr val="FF0000"/>
              </a:solidFill>
            </a:endParaRPr>
          </a:p>
        </p:txBody>
      </p:sp>
      <p:sp>
        <p:nvSpPr>
          <p:cNvPr id="15" name="TextBox 14"/>
          <p:cNvSpPr txBox="1"/>
          <p:nvPr/>
        </p:nvSpPr>
        <p:spPr>
          <a:xfrm>
            <a:off x="6705600" y="4495800"/>
            <a:ext cx="2133601" cy="1323439"/>
          </a:xfrm>
          <a:prstGeom prst="rect">
            <a:avLst/>
          </a:prstGeom>
          <a:noFill/>
        </p:spPr>
        <p:txBody>
          <a:bodyPr wrap="square" rtlCol="0">
            <a:spAutoFit/>
          </a:bodyPr>
          <a:lstStyle/>
          <a:p>
            <a:r>
              <a:rPr lang="en-US" sz="1600" dirty="0" smtClean="0">
                <a:solidFill>
                  <a:srgbClr val="FF0000"/>
                </a:solidFill>
              </a:rPr>
              <a:t>Contamination can flow through flip-flop and combinational circuit before flip-flop hold is over </a:t>
            </a:r>
            <a:endParaRPr lang="en-US" sz="1600" dirty="0">
              <a:solidFill>
                <a:srgbClr val="FF0000"/>
              </a:solidFill>
            </a:endParaRPr>
          </a:p>
        </p:txBody>
      </p:sp>
    </p:spTree>
    <p:extLst>
      <p:ext uri="{BB962C8B-B14F-4D97-AF65-F5344CB8AC3E}">
        <p14:creationId xmlns="" xmlns:p14="http://schemas.microsoft.com/office/powerpoint/2010/main" val="3547664620"/>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3749" name="Object 5"/>
          <p:cNvGraphicFramePr>
            <a:graphicFrameLocks noGrp="1" noChangeAspect="1"/>
          </p:cNvGraphicFramePr>
          <p:nvPr>
            <p:ph sz="quarter" idx="4294967295"/>
            <p:extLst>
              <p:ext uri="{D42A27DB-BD31-4B8C-83A1-F6EECF244321}">
                <p14:modId xmlns="" xmlns:p14="http://schemas.microsoft.com/office/powerpoint/2010/main" val="3763740175"/>
              </p:ext>
            </p:extLst>
          </p:nvPr>
        </p:nvGraphicFramePr>
        <p:xfrm>
          <a:off x="6400800" y="3675185"/>
          <a:ext cx="152400" cy="731838"/>
        </p:xfrm>
        <a:graphic>
          <a:graphicData uri="http://schemas.openxmlformats.org/presentationml/2006/ole">
            <p:oleObj spid="_x0000_s211997" name="VISIO" r:id="rId10" imgW="103805" imgH="503760" progId="">
              <p:embed/>
            </p:oleObj>
          </a:graphicData>
        </a:graphic>
      </p:graphicFrame>
      <p:graphicFrame>
        <p:nvGraphicFramePr>
          <p:cNvPr id="1183752" name="Object 8"/>
          <p:cNvGraphicFramePr>
            <a:graphicFrameLocks noGrp="1" noChangeAspect="1"/>
          </p:cNvGraphicFramePr>
          <p:nvPr>
            <p:ph sz="quarter" idx="4294967295"/>
            <p:extLst>
              <p:ext uri="{D42A27DB-BD31-4B8C-83A1-F6EECF244321}">
                <p14:modId xmlns="" xmlns:p14="http://schemas.microsoft.com/office/powerpoint/2010/main" val="714478899"/>
              </p:ext>
            </p:extLst>
          </p:nvPr>
        </p:nvGraphicFramePr>
        <p:xfrm>
          <a:off x="6019800" y="3429000"/>
          <a:ext cx="495300" cy="1157288"/>
        </p:xfrm>
        <a:graphic>
          <a:graphicData uri="http://schemas.openxmlformats.org/presentationml/2006/ole">
            <p:oleObj spid="_x0000_s211998" name="VISIO" r:id="rId11" imgW="256888" imgH="600935" progId="">
              <p:embed/>
            </p:oleObj>
          </a:graphicData>
        </a:graphic>
      </p:graphicFrame>
      <p:sp>
        <p:nvSpPr>
          <p:cNvPr id="118374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3750" name="Rectangle 6"/>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3751" name="Text Box 7"/>
          <p:cNvSpPr txBox="1">
            <a:spLocks noChangeArrowheads="1"/>
          </p:cNvSpPr>
          <p:nvPr>
            <p:custDataLst>
              <p:tags r:id="rId4"/>
            </p:custDataLst>
          </p:nvPr>
        </p:nvSpPr>
        <p:spPr bwMode="auto">
          <a:xfrm>
            <a:off x="5562600" y="1066800"/>
            <a:ext cx="3200400" cy="3346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a:t>Timing Characteristics</a:t>
            </a:r>
          </a:p>
          <a:p>
            <a:pPr>
              <a:spcBef>
                <a:spcPct val="50000"/>
              </a:spcBef>
            </a:pPr>
            <a:r>
              <a:rPr lang="en-US" sz="1800" i="1" dirty="0"/>
              <a:t>	</a:t>
            </a:r>
            <a:r>
              <a:rPr lang="en-US" sz="1800" i="1" dirty="0" err="1"/>
              <a:t>t</a:t>
            </a:r>
            <a:r>
              <a:rPr lang="en-US" sz="1800" i="1" baseline="-25000" dirty="0" err="1"/>
              <a:t>ccq</a:t>
            </a:r>
            <a:r>
              <a:rPr lang="en-US" sz="1800" dirty="0"/>
              <a:t> </a:t>
            </a:r>
            <a:r>
              <a:rPr lang="en-US" sz="1800" dirty="0" smtClean="0"/>
              <a:t>   = </a:t>
            </a:r>
            <a:r>
              <a:rPr lang="en-US" sz="1800" dirty="0"/>
              <a:t>30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pcq</a:t>
            </a:r>
            <a:r>
              <a:rPr lang="en-US" sz="1800" dirty="0"/>
              <a:t> </a:t>
            </a:r>
            <a:r>
              <a:rPr lang="en-US" sz="1800" dirty="0" smtClean="0"/>
              <a:t>   = </a:t>
            </a:r>
            <a:r>
              <a:rPr lang="en-US" sz="1800" dirty="0"/>
              <a:t>50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setup</a:t>
            </a:r>
            <a:r>
              <a:rPr lang="en-US" sz="1800" dirty="0"/>
              <a:t> </a:t>
            </a:r>
            <a:r>
              <a:rPr lang="en-US" sz="1800" dirty="0" smtClean="0"/>
              <a:t> = </a:t>
            </a:r>
            <a:r>
              <a:rPr lang="en-US" sz="1800" dirty="0"/>
              <a:t>60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hold</a:t>
            </a:r>
            <a:r>
              <a:rPr lang="en-US" sz="1800" dirty="0"/>
              <a:t> </a:t>
            </a:r>
            <a:r>
              <a:rPr lang="en-US" sz="1800" dirty="0" smtClean="0"/>
              <a:t>   = </a:t>
            </a:r>
            <a:r>
              <a:rPr lang="en-US" sz="1800" dirty="0"/>
              <a:t>70 </a:t>
            </a:r>
            <a:r>
              <a:rPr lang="en-US" sz="1800" dirty="0" err="1"/>
              <a:t>ps</a:t>
            </a:r>
            <a:endParaRPr lang="en-US" sz="1800" dirty="0"/>
          </a:p>
          <a:p>
            <a:pPr>
              <a:spcBef>
                <a:spcPct val="50000"/>
              </a:spcBef>
            </a:pPr>
            <a:endParaRPr lang="en-US" sz="1800" dirty="0"/>
          </a:p>
          <a:p>
            <a:pPr>
              <a:spcBef>
                <a:spcPct val="50000"/>
              </a:spcBef>
            </a:pPr>
            <a:r>
              <a:rPr lang="en-US" sz="1800" i="1" dirty="0"/>
              <a:t>	</a:t>
            </a:r>
            <a:r>
              <a:rPr lang="en-US" sz="1800" i="1" dirty="0" err="1"/>
              <a:t>t</a:t>
            </a:r>
            <a:r>
              <a:rPr lang="en-US" sz="1800" i="1" baseline="-25000" dirty="0" err="1"/>
              <a:t>pd</a:t>
            </a:r>
            <a:r>
              <a:rPr lang="en-US" sz="1800" dirty="0"/>
              <a:t> </a:t>
            </a:r>
            <a:r>
              <a:rPr lang="en-US" sz="1800" dirty="0" smtClean="0"/>
              <a:t>     = </a:t>
            </a:r>
            <a:r>
              <a:rPr lang="en-US" sz="1800" dirty="0"/>
              <a:t>35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cd</a:t>
            </a:r>
            <a:r>
              <a:rPr lang="en-US" sz="1800" dirty="0"/>
              <a:t> </a:t>
            </a:r>
            <a:r>
              <a:rPr lang="en-US" sz="1800" dirty="0" smtClean="0"/>
              <a:t>     = </a:t>
            </a:r>
            <a:r>
              <a:rPr lang="en-US" sz="1800" dirty="0"/>
              <a:t>25 </a:t>
            </a:r>
            <a:r>
              <a:rPr lang="en-US" sz="1800" dirty="0" err="1"/>
              <a:t>ps</a:t>
            </a:r>
            <a:endParaRPr lang="en-US" sz="1800" dirty="0"/>
          </a:p>
        </p:txBody>
      </p:sp>
      <p:sp>
        <p:nvSpPr>
          <p:cNvPr id="1183753" name="Text Box 9"/>
          <p:cNvSpPr txBox="1">
            <a:spLocks noChangeArrowheads="1"/>
          </p:cNvSpPr>
          <p:nvPr>
            <p:custDataLst>
              <p:tags r:id="rId5"/>
            </p:custDataLst>
          </p:nvPr>
        </p:nvSpPr>
        <p:spPr bwMode="auto">
          <a:xfrm>
            <a:off x="1676400" y="4267200"/>
            <a:ext cx="3581400" cy="2170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i="1" dirty="0" err="1"/>
              <a:t>t</a:t>
            </a:r>
            <a:r>
              <a:rPr lang="en-US" sz="1600" i="1" baseline="-25000" dirty="0" err="1"/>
              <a:t>pd</a:t>
            </a:r>
            <a:r>
              <a:rPr lang="en-US" sz="1600" dirty="0"/>
              <a:t> = 3 x 35 </a:t>
            </a:r>
            <a:r>
              <a:rPr lang="en-US" sz="1600" dirty="0" err="1"/>
              <a:t>ps</a:t>
            </a:r>
            <a:r>
              <a:rPr lang="en-US" sz="1600" dirty="0"/>
              <a:t> = 105 </a:t>
            </a:r>
            <a:r>
              <a:rPr lang="en-US" sz="1600" dirty="0" err="1"/>
              <a:t>ps</a:t>
            </a:r>
            <a:endParaRPr lang="en-US" sz="1600" dirty="0"/>
          </a:p>
          <a:p>
            <a:pPr>
              <a:spcBef>
                <a:spcPct val="50000"/>
              </a:spcBef>
            </a:pPr>
            <a:r>
              <a:rPr lang="en-US" sz="1600" i="1" dirty="0" err="1"/>
              <a:t>t</a:t>
            </a:r>
            <a:r>
              <a:rPr lang="en-US" sz="1600" i="1" baseline="-25000" dirty="0" err="1"/>
              <a:t>cd</a:t>
            </a:r>
            <a:r>
              <a:rPr lang="en-US" sz="1600" dirty="0"/>
              <a:t> = </a:t>
            </a:r>
            <a:r>
              <a:rPr lang="en-US" sz="1600" dirty="0" smtClean="0"/>
              <a:t>2 </a:t>
            </a:r>
            <a:r>
              <a:rPr lang="en-US" sz="1600" dirty="0"/>
              <a:t>x </a:t>
            </a:r>
            <a:r>
              <a:rPr lang="en-US" sz="1600" dirty="0" smtClean="0"/>
              <a:t>25 </a:t>
            </a:r>
            <a:r>
              <a:rPr lang="en-US" sz="1600" dirty="0" err="1" smtClean="0"/>
              <a:t>ps</a:t>
            </a:r>
            <a:r>
              <a:rPr lang="en-US" sz="1600" dirty="0" smtClean="0"/>
              <a:t> = 50 </a:t>
            </a:r>
            <a:r>
              <a:rPr lang="en-US" sz="1600" dirty="0" err="1" smtClean="0"/>
              <a:t>ps</a:t>
            </a:r>
            <a:endParaRPr lang="en-US" sz="1600" dirty="0"/>
          </a:p>
          <a:p>
            <a:pPr>
              <a:spcBef>
                <a:spcPct val="50000"/>
              </a:spcBef>
            </a:pPr>
            <a:r>
              <a:rPr lang="en-US" sz="1600" b="1" dirty="0">
                <a:solidFill>
                  <a:schemeClr val="accent1"/>
                </a:solidFill>
              </a:rPr>
              <a:t>Setup time constraint:</a:t>
            </a:r>
          </a:p>
          <a:p>
            <a:pPr>
              <a:spcBef>
                <a:spcPct val="50000"/>
              </a:spcBef>
            </a:pPr>
            <a:r>
              <a:rPr lang="en-US" sz="1600" i="1" dirty="0"/>
              <a:t> </a:t>
            </a:r>
            <a:r>
              <a:rPr lang="en-US" sz="1600" i="1" dirty="0" err="1"/>
              <a:t>T</a:t>
            </a:r>
            <a:r>
              <a:rPr lang="en-US" sz="1600" i="1" baseline="-25000" dirty="0" err="1"/>
              <a:t>c</a:t>
            </a:r>
            <a:r>
              <a:rPr lang="en-US" sz="1600" dirty="0"/>
              <a:t> </a:t>
            </a:r>
            <a:r>
              <a:rPr lang="en-US" sz="1600" dirty="0">
                <a:cs typeface="Arial" charset="0"/>
              </a:rPr>
              <a:t>≥</a:t>
            </a:r>
            <a:r>
              <a:rPr lang="en-US" sz="1600" dirty="0"/>
              <a:t> (50 + 105 + 60) </a:t>
            </a:r>
            <a:r>
              <a:rPr lang="en-US" sz="1600" dirty="0" err="1"/>
              <a:t>ps</a:t>
            </a:r>
            <a:r>
              <a:rPr lang="en-US" sz="1600" dirty="0"/>
              <a:t> = 215 </a:t>
            </a:r>
            <a:r>
              <a:rPr lang="en-US" sz="1600" dirty="0" err="1"/>
              <a:t>ps</a:t>
            </a:r>
            <a:endParaRPr lang="en-US" sz="1600" dirty="0"/>
          </a:p>
          <a:p>
            <a:pPr>
              <a:spcBef>
                <a:spcPct val="50000"/>
              </a:spcBef>
            </a:pPr>
            <a:r>
              <a:rPr lang="en-US" sz="1600" dirty="0"/>
              <a:t> </a:t>
            </a:r>
            <a:r>
              <a:rPr lang="en-US" sz="1600" i="1" dirty="0"/>
              <a:t>f</a:t>
            </a:r>
            <a:r>
              <a:rPr lang="en-US" sz="1600" i="1" baseline="-25000" dirty="0"/>
              <a:t>c</a:t>
            </a:r>
            <a:r>
              <a:rPr lang="en-US" sz="1600" dirty="0"/>
              <a:t> = 1/</a:t>
            </a:r>
            <a:r>
              <a:rPr lang="en-US" sz="1600" i="1" dirty="0" err="1"/>
              <a:t>T</a:t>
            </a:r>
            <a:r>
              <a:rPr lang="en-US" sz="1600" i="1" baseline="-25000" dirty="0" err="1"/>
              <a:t>c</a:t>
            </a:r>
            <a:r>
              <a:rPr lang="en-US" sz="1600" dirty="0"/>
              <a:t> = 4.65 GHz</a:t>
            </a:r>
          </a:p>
          <a:p>
            <a:pPr>
              <a:spcBef>
                <a:spcPct val="50000"/>
              </a:spcBef>
            </a:pPr>
            <a:endParaRPr lang="en-US" sz="1600" dirty="0"/>
          </a:p>
        </p:txBody>
      </p:sp>
      <p:sp>
        <p:nvSpPr>
          <p:cNvPr id="1183754" name="Text Box 10"/>
          <p:cNvSpPr txBox="1">
            <a:spLocks noChangeArrowheads="1"/>
          </p:cNvSpPr>
          <p:nvPr>
            <p:custDataLst>
              <p:tags r:id="rId6"/>
            </p:custDataLst>
          </p:nvPr>
        </p:nvSpPr>
        <p:spPr bwMode="auto">
          <a:xfrm>
            <a:off x="5181600" y="5026025"/>
            <a:ext cx="3581400" cy="1069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a:solidFill>
                  <a:schemeClr val="accent1"/>
                </a:solidFill>
              </a:rPr>
              <a:t>Hold time constraint:</a:t>
            </a:r>
          </a:p>
          <a:p>
            <a:pPr>
              <a:spcBef>
                <a:spcPct val="50000"/>
              </a:spcBef>
            </a:pPr>
            <a:r>
              <a:rPr lang="en-US" sz="1600" i="1" dirty="0"/>
              <a:t> </a:t>
            </a:r>
            <a:r>
              <a:rPr lang="en-US" sz="1600" i="1" dirty="0" err="1"/>
              <a:t>t</a:t>
            </a:r>
            <a:r>
              <a:rPr lang="en-US" sz="1600" baseline="-25000" dirty="0" err="1"/>
              <a:t>ccq</a:t>
            </a:r>
            <a:r>
              <a:rPr lang="en-US" sz="1600" dirty="0"/>
              <a:t> + </a:t>
            </a:r>
            <a:r>
              <a:rPr lang="en-US" sz="1600" i="1" dirty="0" err="1"/>
              <a:t>t</a:t>
            </a:r>
            <a:r>
              <a:rPr lang="en-US" sz="1600" i="1" baseline="-25000" dirty="0" err="1"/>
              <a:t>cd</a:t>
            </a:r>
            <a:r>
              <a:rPr lang="en-US" sz="1600" dirty="0"/>
              <a:t> &gt; </a:t>
            </a:r>
            <a:r>
              <a:rPr lang="en-US" sz="1600" i="1" dirty="0" err="1"/>
              <a:t>t</a:t>
            </a:r>
            <a:r>
              <a:rPr lang="en-US" sz="1600" baseline="-25000" dirty="0" err="1"/>
              <a:t>hold</a:t>
            </a:r>
            <a:r>
              <a:rPr lang="en-US" sz="1600" dirty="0"/>
              <a:t> ?</a:t>
            </a:r>
          </a:p>
          <a:p>
            <a:pPr>
              <a:spcBef>
                <a:spcPct val="50000"/>
              </a:spcBef>
            </a:pPr>
            <a:r>
              <a:rPr lang="en-US" sz="1600" dirty="0"/>
              <a:t> (30 + </a:t>
            </a:r>
            <a:r>
              <a:rPr lang="en-US" sz="1600" dirty="0" smtClean="0"/>
              <a:t>50) </a:t>
            </a:r>
            <a:r>
              <a:rPr lang="en-US" sz="1600" dirty="0" err="1"/>
              <a:t>ps</a:t>
            </a:r>
            <a:r>
              <a:rPr lang="en-US" sz="1600" dirty="0"/>
              <a:t> &gt; 70 </a:t>
            </a:r>
            <a:r>
              <a:rPr lang="en-US" sz="1600" dirty="0" err="1"/>
              <a:t>ps</a:t>
            </a:r>
            <a:r>
              <a:rPr lang="en-US" sz="1600" dirty="0"/>
              <a:t> ?  </a:t>
            </a:r>
            <a:r>
              <a:rPr lang="en-US" sz="1600" b="1" dirty="0" smtClean="0">
                <a:solidFill>
                  <a:srgbClr val="C00000"/>
                </a:solidFill>
              </a:rPr>
              <a:t>Yes!</a:t>
            </a:r>
            <a:endParaRPr lang="en-US" sz="1600" b="1" dirty="0">
              <a:solidFill>
                <a:srgbClr val="C00000"/>
              </a:solidFill>
            </a:endParaRPr>
          </a:p>
        </p:txBody>
      </p:sp>
      <p:sp>
        <p:nvSpPr>
          <p:cNvPr id="14" name="TextBox 13"/>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Timing Analysis</a:t>
            </a:r>
            <a:endParaRPr lang="en-US" sz="4400" dirty="0">
              <a:solidFill>
                <a:schemeClr val="bg1"/>
              </a:solidFill>
              <a:latin typeface="+mj-lt"/>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2087528756"/>
              </p:ext>
            </p:extLst>
          </p:nvPr>
        </p:nvGraphicFramePr>
        <p:xfrm>
          <a:off x="1143000" y="1490662"/>
          <a:ext cx="3810000" cy="2498725"/>
        </p:xfrm>
        <a:graphic>
          <a:graphicData uri="http://schemas.openxmlformats.org/presentationml/2006/ole">
            <p:oleObj spid="_x0000_s211999" name="VISIO" r:id="rId12" imgW="2315768" imgH="1517385" progId="">
              <p:embed/>
            </p:oleObj>
          </a:graphicData>
        </a:graphic>
      </p:graphicFrame>
      <p:sp>
        <p:nvSpPr>
          <p:cNvPr id="12" name="Text Box 12"/>
          <p:cNvSpPr txBox="1">
            <a:spLocks noChangeArrowheads="1"/>
          </p:cNvSpPr>
          <p:nvPr>
            <p:custDataLst>
              <p:tags r:id="rId7"/>
            </p:custDataLst>
          </p:nvPr>
        </p:nvSpPr>
        <p:spPr bwMode="auto">
          <a:xfrm>
            <a:off x="914400" y="1081088"/>
            <a:ext cx="35814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800" b="1" dirty="0">
                <a:solidFill>
                  <a:schemeClr val="accent1"/>
                </a:solidFill>
              </a:rPr>
              <a:t>Add buffers to the short paths:</a:t>
            </a:r>
          </a:p>
        </p:txBody>
      </p:sp>
      <p:sp>
        <p:nvSpPr>
          <p:cNvPr id="13" name="TextBox 12"/>
          <p:cNvSpPr txBox="1"/>
          <p:nvPr/>
        </p:nvSpPr>
        <p:spPr>
          <a:xfrm>
            <a:off x="3733800" y="4267200"/>
            <a:ext cx="2286000" cy="646331"/>
          </a:xfrm>
          <a:prstGeom prst="rect">
            <a:avLst/>
          </a:prstGeom>
          <a:noFill/>
        </p:spPr>
        <p:txBody>
          <a:bodyPr wrap="square" rtlCol="0">
            <a:spAutoFit/>
          </a:bodyPr>
          <a:lstStyle/>
          <a:p>
            <a:r>
              <a:rPr lang="en-US" dirty="0" smtClean="0">
                <a:solidFill>
                  <a:srgbClr val="FF0000"/>
                </a:solidFill>
              </a:rPr>
              <a:t>Add buffers to slow down contamination</a:t>
            </a:r>
            <a:endParaRPr lang="en-US" dirty="0">
              <a:solidFill>
                <a:srgbClr val="FF0000"/>
              </a:solidFill>
            </a:endParaRPr>
          </a:p>
        </p:txBody>
      </p:sp>
      <p:sp>
        <p:nvSpPr>
          <p:cNvPr id="15" name="TextBox 14"/>
          <p:cNvSpPr txBox="1"/>
          <p:nvPr/>
        </p:nvSpPr>
        <p:spPr>
          <a:xfrm>
            <a:off x="2286000" y="6096000"/>
            <a:ext cx="2420534" cy="369332"/>
          </a:xfrm>
          <a:prstGeom prst="rect">
            <a:avLst/>
          </a:prstGeom>
          <a:noFill/>
        </p:spPr>
        <p:txBody>
          <a:bodyPr wrap="none" rtlCol="0">
            <a:spAutoFit/>
          </a:bodyPr>
          <a:lstStyle/>
          <a:p>
            <a:r>
              <a:rPr lang="en-US" dirty="0" smtClean="0">
                <a:solidFill>
                  <a:srgbClr val="FF0000"/>
                </a:solidFill>
              </a:rPr>
              <a:t>No change in clock time</a:t>
            </a:r>
            <a:endParaRPr lang="en-US" dirty="0">
              <a:solidFill>
                <a:srgbClr val="FF0000"/>
              </a:solidFill>
            </a:endParaRPr>
          </a:p>
        </p:txBody>
      </p:sp>
    </p:spTree>
    <p:extLst>
      <p:ext uri="{BB962C8B-B14F-4D97-AF65-F5344CB8AC3E}">
        <p14:creationId xmlns="" xmlns:p14="http://schemas.microsoft.com/office/powerpoint/2010/main" val="84677101"/>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772" name="Rectangle 4"/>
          <p:cNvSpPr>
            <a:spLocks noGrp="1" noChangeArrowheads="1"/>
          </p:cNvSpPr>
          <p:nvPr>
            <p:ph sz="half" idx="4294967295"/>
            <p:custDataLst>
              <p:tags r:id="rId2"/>
            </p:custDataLst>
          </p:nvPr>
        </p:nvSpPr>
        <p:spPr>
          <a:xfrm>
            <a:off x="914400" y="1181100"/>
            <a:ext cx="7543800" cy="4953000"/>
          </a:xfrm>
        </p:spPr>
        <p:txBody>
          <a:bodyPr>
            <a:normAutofit/>
          </a:bodyPr>
          <a:lstStyle/>
          <a:p>
            <a:r>
              <a:rPr lang="en-US" sz="2600" dirty="0"/>
              <a:t>The clock doesn’t arrive at all registers at </a:t>
            </a:r>
            <a:r>
              <a:rPr lang="en-US" sz="2600" dirty="0" smtClean="0"/>
              <a:t>same </a:t>
            </a:r>
            <a:r>
              <a:rPr lang="en-US" sz="2600" dirty="0"/>
              <a:t>time</a:t>
            </a:r>
          </a:p>
          <a:p>
            <a:r>
              <a:rPr lang="en-US" sz="2600" b="1" dirty="0" smtClean="0"/>
              <a:t>Skew:</a:t>
            </a:r>
            <a:r>
              <a:rPr lang="en-US" sz="2600" dirty="0" smtClean="0"/>
              <a:t> difference </a:t>
            </a:r>
            <a:r>
              <a:rPr lang="en-US" sz="2600" dirty="0"/>
              <a:t>between two clock edges</a:t>
            </a:r>
          </a:p>
          <a:p>
            <a:r>
              <a:rPr lang="en-US" sz="2600" dirty="0" smtClean="0"/>
              <a:t>Perform </a:t>
            </a:r>
            <a:r>
              <a:rPr lang="en-US" sz="2600" b="1" dirty="0" smtClean="0"/>
              <a:t>worst </a:t>
            </a:r>
            <a:r>
              <a:rPr lang="en-US" sz="2600" b="1" dirty="0"/>
              <a:t>case </a:t>
            </a:r>
            <a:r>
              <a:rPr lang="en-US" sz="2600" b="1" dirty="0" smtClean="0"/>
              <a:t>analysis </a:t>
            </a:r>
            <a:r>
              <a:rPr lang="en-US" sz="2600" dirty="0" smtClean="0"/>
              <a:t>to </a:t>
            </a:r>
            <a:r>
              <a:rPr lang="en-US" sz="2600" dirty="0"/>
              <a:t>guarantee </a:t>
            </a:r>
            <a:r>
              <a:rPr lang="en-US" sz="2600" dirty="0" smtClean="0"/>
              <a:t>dynamic </a:t>
            </a:r>
            <a:r>
              <a:rPr lang="en-US" sz="2600" dirty="0"/>
              <a:t>discipline is not violated for any register – many registers in a system!</a:t>
            </a:r>
          </a:p>
        </p:txBody>
      </p:sp>
      <p:graphicFrame>
        <p:nvGraphicFramePr>
          <p:cNvPr id="1056778" name="Object 10"/>
          <p:cNvGraphicFramePr>
            <a:graphicFrameLocks noGrp="1" noChangeAspect="1"/>
          </p:cNvGraphicFramePr>
          <p:nvPr>
            <p:ph sz="half" idx="4294967295"/>
            <p:extLst>
              <p:ext uri="{D42A27DB-BD31-4B8C-83A1-F6EECF244321}">
                <p14:modId xmlns="" xmlns:p14="http://schemas.microsoft.com/office/powerpoint/2010/main" val="876803887"/>
              </p:ext>
            </p:extLst>
          </p:nvPr>
        </p:nvGraphicFramePr>
        <p:xfrm>
          <a:off x="2514600" y="3276600"/>
          <a:ext cx="3751262" cy="3179763"/>
        </p:xfrm>
        <a:graphic>
          <a:graphicData uri="http://schemas.openxmlformats.org/presentationml/2006/ole">
            <p:oleObj spid="_x0000_s181266" name="VISIO" r:id="rId7" imgW="2321874" imgH="1967716" progId="">
              <p:embed/>
            </p:oleObj>
          </a:graphicData>
        </a:graphic>
      </p:graphicFrame>
      <p:sp>
        <p:nvSpPr>
          <p:cNvPr id="105677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56773" name="Rectangle 5"/>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Clock Skew</a:t>
            </a:r>
            <a:endParaRPr lang="en-US" sz="4400" dirty="0">
              <a:solidFill>
                <a:schemeClr val="bg1"/>
              </a:solidFill>
              <a:latin typeface="+mj-lt"/>
            </a:endParaRPr>
          </a:p>
        </p:txBody>
      </p:sp>
      <p:sp>
        <p:nvSpPr>
          <p:cNvPr id="7" name="TextBox 6"/>
          <p:cNvSpPr txBox="1"/>
          <p:nvPr/>
        </p:nvSpPr>
        <p:spPr>
          <a:xfrm>
            <a:off x="6019800" y="3200400"/>
            <a:ext cx="2819400" cy="1477328"/>
          </a:xfrm>
          <a:prstGeom prst="rect">
            <a:avLst/>
          </a:prstGeom>
          <a:noFill/>
        </p:spPr>
        <p:txBody>
          <a:bodyPr wrap="square" rtlCol="0">
            <a:spAutoFit/>
          </a:bodyPr>
          <a:lstStyle/>
          <a:p>
            <a:r>
              <a:rPr lang="en-US" dirty="0" smtClean="0">
                <a:solidFill>
                  <a:srgbClr val="FF0000"/>
                </a:solidFill>
              </a:rPr>
              <a:t>This is a significant problem in large chips.</a:t>
            </a:r>
          </a:p>
          <a:p>
            <a:r>
              <a:rPr lang="en-US" dirty="0" smtClean="0">
                <a:solidFill>
                  <a:srgbClr val="FF0000"/>
                </a:solidFill>
              </a:rPr>
              <a:t>A great deal of engineering and chip real goes into the solution of this problem.</a:t>
            </a:r>
            <a:endParaRPr lang="en-US" dirty="0">
              <a:solidFill>
                <a:srgbClr val="FF0000"/>
              </a:solidFill>
            </a:endParaRPr>
          </a:p>
        </p:txBody>
      </p:sp>
    </p:spTree>
    <p:extLst>
      <p:ext uri="{BB962C8B-B14F-4D97-AF65-F5344CB8AC3E}">
        <p14:creationId xmlns="" xmlns:p14="http://schemas.microsoft.com/office/powerpoint/2010/main" val="2662023514"/>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1897" name="Object 9"/>
          <p:cNvGraphicFramePr>
            <a:graphicFrameLocks noGrp="1" noChangeAspect="1"/>
          </p:cNvGraphicFramePr>
          <p:nvPr>
            <p:ph sz="half" idx="4294967295"/>
            <p:extLst>
              <p:ext uri="{D42A27DB-BD31-4B8C-83A1-F6EECF244321}">
                <p14:modId xmlns="" xmlns:p14="http://schemas.microsoft.com/office/powerpoint/2010/main" val="2510275837"/>
              </p:ext>
            </p:extLst>
          </p:nvPr>
        </p:nvGraphicFramePr>
        <p:xfrm>
          <a:off x="5096608" y="1485900"/>
          <a:ext cx="2747313" cy="4800600"/>
        </p:xfrm>
        <a:graphic>
          <a:graphicData uri="http://schemas.openxmlformats.org/presentationml/2006/ole">
            <p:oleObj spid="_x0000_s188452" name="VISIO" r:id="rId8" imgW="1457850" imgH="2546276" progId="">
              <p:embed/>
            </p:oleObj>
          </a:graphicData>
        </a:graphic>
      </p:graphicFrame>
      <p:graphicFrame>
        <p:nvGraphicFramePr>
          <p:cNvPr id="1061899" name="Object 11"/>
          <p:cNvGraphicFramePr>
            <a:graphicFrameLocks noGrp="1" noChangeAspect="1"/>
          </p:cNvGraphicFramePr>
          <p:nvPr>
            <p:ph sz="half" idx="4294967295"/>
            <p:extLst>
              <p:ext uri="{D42A27DB-BD31-4B8C-83A1-F6EECF244321}">
                <p14:modId xmlns="" xmlns:p14="http://schemas.microsoft.com/office/powerpoint/2010/main" val="2323907319"/>
              </p:ext>
            </p:extLst>
          </p:nvPr>
        </p:nvGraphicFramePr>
        <p:xfrm>
          <a:off x="2095500" y="2434737"/>
          <a:ext cx="2667000" cy="2259013"/>
        </p:xfrm>
        <a:graphic>
          <a:graphicData uri="http://schemas.openxmlformats.org/presentationml/2006/ole">
            <p:oleObj spid="_x0000_s188453" name="VISIO" r:id="rId9" imgW="914400" imgH="775484" progId="">
              <p:embed/>
            </p:oleObj>
          </a:graphicData>
        </a:graphic>
      </p:graphicFrame>
      <p:sp>
        <p:nvSpPr>
          <p:cNvPr id="106189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1893" name="Rectangle 5"/>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1894" name="Rectangle 6"/>
          <p:cNvSpPr>
            <a:spLocks noChangeArrowheads="1"/>
          </p:cNvSpPr>
          <p:nvPr>
            <p:custDataLst>
              <p:tags r:id="rId4"/>
            </p:custDataLst>
          </p:nvPr>
        </p:nvSpPr>
        <p:spPr bwMode="auto">
          <a:xfrm>
            <a:off x="685800" y="1219200"/>
            <a:ext cx="5486400" cy="495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Asynchronous (for example, user) inputs might violate the dynamic discipline</a:t>
            </a:r>
          </a:p>
        </p:txBody>
      </p:sp>
      <p:pic>
        <p:nvPicPr>
          <p:cNvPr id="1061904" name="Picture 16"/>
          <p:cNvPicPr>
            <a:picLocks noChangeAspect="1" noChangeArrowheads="1"/>
          </p:cNvPicPr>
          <p:nvPr>
            <p:custDataLst>
              <p:tags r:id="rId5"/>
            </p:custDataLst>
          </p:nvPr>
        </p:nvPicPr>
        <p:blipFill>
          <a:blip r:embed="rId10" cstate="print">
            <a:extLst>
              <a:ext uri="{28A0092B-C50C-407E-A947-70E740481C1C}">
                <a14:useLocalDpi xmlns="" xmlns:a14="http://schemas.microsoft.com/office/drawing/2010/main" val="0"/>
              </a:ext>
            </a:extLst>
          </a:blip>
          <a:srcRect/>
          <a:stretch>
            <a:fillRect/>
          </a:stretch>
        </p:blipFill>
        <p:spPr bwMode="auto">
          <a:xfrm flipH="1">
            <a:off x="838199" y="3386933"/>
            <a:ext cx="1572175" cy="26392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Violating the Dynamic Discipline</a:t>
            </a:r>
            <a:endParaRPr lang="en-US" sz="4400" dirty="0">
              <a:solidFill>
                <a:schemeClr val="bg1"/>
              </a:solidFill>
              <a:latin typeface="+mj-lt"/>
            </a:endParaRPr>
          </a:p>
        </p:txBody>
      </p:sp>
    </p:spTree>
    <p:extLst>
      <p:ext uri="{BB962C8B-B14F-4D97-AF65-F5344CB8AC3E}">
        <p14:creationId xmlns="" xmlns:p14="http://schemas.microsoft.com/office/powerpoint/2010/main" val="2667099638"/>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2922" name="Object 10"/>
          <p:cNvGraphicFramePr>
            <a:graphicFrameLocks noGrp="1" noChangeAspect="1"/>
          </p:cNvGraphicFramePr>
          <p:nvPr>
            <p:ph idx="4294967295"/>
            <p:extLst>
              <p:ext uri="{D42A27DB-BD31-4B8C-83A1-F6EECF244321}">
                <p14:modId xmlns="" xmlns:p14="http://schemas.microsoft.com/office/powerpoint/2010/main" val="4017692313"/>
              </p:ext>
            </p:extLst>
          </p:nvPr>
        </p:nvGraphicFramePr>
        <p:xfrm>
          <a:off x="2971800" y="4038600"/>
          <a:ext cx="3676650" cy="1898650"/>
        </p:xfrm>
        <a:graphic>
          <a:graphicData uri="http://schemas.openxmlformats.org/presentationml/2006/ole">
            <p:oleObj spid="_x0000_s189458" name="VISIO" r:id="rId7" imgW="1257872" imgH="650308" progId="">
              <p:embed/>
            </p:oleObj>
          </a:graphicData>
        </a:graphic>
      </p:graphicFrame>
      <p:sp>
        <p:nvSpPr>
          <p:cNvPr id="1062914"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2916"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2917" name="Rectangle 5"/>
          <p:cNvSpPr>
            <a:spLocks noChangeArrowheads="1"/>
          </p:cNvSpPr>
          <p:nvPr>
            <p:custDataLst>
              <p:tags r:id="rId4"/>
            </p:custDataLst>
          </p:nvPr>
        </p:nvSpPr>
        <p:spPr bwMode="auto">
          <a:xfrm>
            <a:off x="914400" y="1219200"/>
            <a:ext cx="7543800" cy="495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b="1" dirty="0" err="1" smtClean="0">
                <a:latin typeface="Times New Roman" pitchFamily="18" charset="0"/>
                <a:cs typeface="Arial" charset="0"/>
              </a:rPr>
              <a:t>Bistable</a:t>
            </a:r>
            <a:r>
              <a:rPr lang="en-US" sz="2600" b="1" dirty="0" smtClean="0">
                <a:latin typeface="Times New Roman" pitchFamily="18" charset="0"/>
                <a:cs typeface="Arial" charset="0"/>
              </a:rPr>
              <a:t> devices: </a:t>
            </a:r>
            <a:r>
              <a:rPr lang="en-US" sz="2600" dirty="0" smtClean="0">
                <a:latin typeface="Times New Roman" pitchFamily="18" charset="0"/>
                <a:cs typeface="Arial" charset="0"/>
              </a:rPr>
              <a:t>two </a:t>
            </a:r>
            <a:r>
              <a:rPr lang="en-US" sz="2600" dirty="0">
                <a:latin typeface="Times New Roman" pitchFamily="18" charset="0"/>
                <a:cs typeface="Arial" charset="0"/>
              </a:rPr>
              <a:t>stable </a:t>
            </a:r>
            <a:r>
              <a:rPr lang="en-US" sz="2600" dirty="0" smtClean="0">
                <a:latin typeface="Times New Roman" pitchFamily="18" charset="0"/>
                <a:cs typeface="Arial" charset="0"/>
              </a:rPr>
              <a:t>states, </a:t>
            </a:r>
            <a:r>
              <a:rPr lang="en-US" sz="2600" dirty="0">
                <a:latin typeface="Times New Roman" pitchFamily="18" charset="0"/>
                <a:cs typeface="Arial" charset="0"/>
              </a:rPr>
              <a:t>and a metastable state between them</a:t>
            </a:r>
          </a:p>
          <a:p>
            <a:pPr marL="342900" indent="-342900">
              <a:spcBef>
                <a:spcPct val="20000"/>
              </a:spcBef>
              <a:buFontTx/>
              <a:buChar char="•"/>
            </a:pPr>
            <a:r>
              <a:rPr lang="en-US" sz="2600" b="1" dirty="0" smtClean="0">
                <a:latin typeface="Times New Roman" pitchFamily="18" charset="0"/>
                <a:cs typeface="Arial" charset="0"/>
              </a:rPr>
              <a:t>Flip-flop: </a:t>
            </a:r>
            <a:r>
              <a:rPr lang="en-US" sz="2600" dirty="0" smtClean="0">
                <a:latin typeface="Times New Roman" pitchFamily="18" charset="0"/>
                <a:cs typeface="Arial" charset="0"/>
              </a:rPr>
              <a:t>two </a:t>
            </a:r>
            <a:r>
              <a:rPr lang="en-US" sz="2600" dirty="0">
                <a:latin typeface="Times New Roman" pitchFamily="18" charset="0"/>
                <a:cs typeface="Arial" charset="0"/>
              </a:rPr>
              <a:t>stable states (1 and 0) and one metastable state</a:t>
            </a:r>
          </a:p>
          <a:p>
            <a:pPr marL="342900" indent="-342900">
              <a:spcBef>
                <a:spcPct val="20000"/>
              </a:spcBef>
              <a:buFontTx/>
              <a:buChar char="•"/>
            </a:pPr>
            <a:r>
              <a:rPr lang="en-US" sz="2600" dirty="0">
                <a:latin typeface="Times New Roman" pitchFamily="18" charset="0"/>
                <a:cs typeface="Arial" charset="0"/>
              </a:rPr>
              <a:t>If </a:t>
            </a:r>
            <a:r>
              <a:rPr lang="en-US" sz="2600" dirty="0" smtClean="0">
                <a:latin typeface="Times New Roman" pitchFamily="18" charset="0"/>
                <a:cs typeface="Arial" charset="0"/>
              </a:rPr>
              <a:t>flip-flop </a:t>
            </a:r>
            <a:r>
              <a:rPr lang="en-US" sz="2600" dirty="0">
                <a:latin typeface="Times New Roman" pitchFamily="18" charset="0"/>
                <a:cs typeface="Arial" charset="0"/>
              </a:rPr>
              <a:t>lands in </a:t>
            </a:r>
            <a:r>
              <a:rPr lang="en-US" sz="2600" dirty="0" smtClean="0">
                <a:latin typeface="Times New Roman" pitchFamily="18" charset="0"/>
                <a:cs typeface="Arial" charset="0"/>
              </a:rPr>
              <a:t>metastable </a:t>
            </a:r>
            <a:r>
              <a:rPr lang="en-US" sz="2600" dirty="0">
                <a:latin typeface="Times New Roman" pitchFamily="18" charset="0"/>
                <a:cs typeface="Arial" charset="0"/>
              </a:rPr>
              <a:t>state, </a:t>
            </a:r>
            <a:r>
              <a:rPr lang="en-US" sz="2600" dirty="0" smtClean="0">
                <a:latin typeface="Times New Roman" pitchFamily="18" charset="0"/>
                <a:cs typeface="Arial" charset="0"/>
              </a:rPr>
              <a:t>could </a:t>
            </a:r>
            <a:r>
              <a:rPr lang="en-US" sz="2600" dirty="0">
                <a:latin typeface="Times New Roman" pitchFamily="18" charset="0"/>
                <a:cs typeface="Arial" charset="0"/>
              </a:rPr>
              <a:t>stay there for an undetermined amount of time</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Metastability</a:t>
            </a:r>
            <a:endParaRPr lang="en-US" sz="4400" dirty="0">
              <a:solidFill>
                <a:schemeClr val="bg1"/>
              </a:solidFill>
              <a:latin typeface="+mj-lt"/>
            </a:endParaRPr>
          </a:p>
        </p:txBody>
      </p:sp>
      <p:sp>
        <p:nvSpPr>
          <p:cNvPr id="7" name="TextBox 6"/>
          <p:cNvSpPr txBox="1"/>
          <p:nvPr/>
        </p:nvSpPr>
        <p:spPr>
          <a:xfrm>
            <a:off x="1066801" y="4343400"/>
            <a:ext cx="1828800" cy="1200329"/>
          </a:xfrm>
          <a:prstGeom prst="rect">
            <a:avLst/>
          </a:prstGeom>
          <a:noFill/>
        </p:spPr>
        <p:txBody>
          <a:bodyPr wrap="square" rtlCol="0">
            <a:spAutoFit/>
          </a:bodyPr>
          <a:lstStyle/>
          <a:p>
            <a:r>
              <a:rPr lang="en-US" dirty="0" smtClean="0">
                <a:solidFill>
                  <a:srgbClr val="FF0000"/>
                </a:solidFill>
              </a:rPr>
              <a:t>How long can a flipped coin roll or stand on its edge?</a:t>
            </a:r>
            <a:endParaRPr lang="en-US" dirty="0">
              <a:solidFill>
                <a:srgbClr val="FF0000"/>
              </a:solidFill>
            </a:endParaRPr>
          </a:p>
        </p:txBody>
      </p:sp>
    </p:spTree>
    <p:extLst>
      <p:ext uri="{BB962C8B-B14F-4D97-AF65-F5344CB8AC3E}">
        <p14:creationId xmlns="" xmlns:p14="http://schemas.microsoft.com/office/powerpoint/2010/main" val="1726106562"/>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8341" name="Object 5"/>
          <p:cNvGraphicFramePr>
            <a:graphicFrameLocks noGrp="1" noChangeAspect="1"/>
          </p:cNvGraphicFramePr>
          <p:nvPr>
            <p:ph idx="4294967295"/>
            <p:extLst>
              <p:ext uri="{D42A27DB-BD31-4B8C-83A1-F6EECF244321}">
                <p14:modId xmlns="" xmlns:p14="http://schemas.microsoft.com/office/powerpoint/2010/main" val="729665112"/>
              </p:ext>
            </p:extLst>
          </p:nvPr>
        </p:nvGraphicFramePr>
        <p:xfrm>
          <a:off x="3276600" y="2133600"/>
          <a:ext cx="1981200" cy="1484313"/>
        </p:xfrm>
        <a:graphic>
          <a:graphicData uri="http://schemas.openxmlformats.org/presentationml/2006/ole">
            <p:oleObj spid="_x0000_s190482" name="VISIO" r:id="rId8" imgW="1057656" imgH="827532" progId="">
              <p:embed/>
            </p:oleObj>
          </a:graphicData>
        </a:graphic>
      </p:graphicFrame>
      <p:sp>
        <p:nvSpPr>
          <p:cNvPr id="1038338"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p:txBody>
      </p:sp>
      <p:sp>
        <p:nvSpPr>
          <p:cNvPr id="1038340"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38342" name="Rectangle 6"/>
          <p:cNvSpPr>
            <a:spLocks noChangeArrowheads="1"/>
          </p:cNvSpPr>
          <p:nvPr>
            <p:custDataLst>
              <p:tags r:id="rId4"/>
            </p:custDataLst>
          </p:nvPr>
        </p:nvSpPr>
        <p:spPr bwMode="auto">
          <a:xfrm>
            <a:off x="685800" y="1219200"/>
            <a:ext cx="7543800" cy="137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smtClean="0">
                <a:latin typeface="Times New Roman" pitchFamily="18" charset="0"/>
                <a:cs typeface="Arial" charset="0"/>
              </a:rPr>
              <a:t>Flip-flop </a:t>
            </a:r>
            <a:r>
              <a:rPr lang="en-US" sz="2600" dirty="0">
                <a:latin typeface="Times New Roman" pitchFamily="18" charset="0"/>
                <a:cs typeface="Arial" charset="0"/>
              </a:rPr>
              <a:t>has </a:t>
            </a:r>
            <a:r>
              <a:rPr lang="en-US" sz="2600" b="1" dirty="0" smtClean="0">
                <a:latin typeface="Times New Roman" pitchFamily="18" charset="0"/>
                <a:cs typeface="Arial" charset="0"/>
              </a:rPr>
              <a:t>feedback</a:t>
            </a:r>
            <a:r>
              <a:rPr lang="en-US" sz="2600" dirty="0" smtClean="0">
                <a:latin typeface="Times New Roman" pitchFamily="18" charset="0"/>
                <a:cs typeface="Arial" charset="0"/>
              </a:rPr>
              <a:t>: </a:t>
            </a:r>
            <a:r>
              <a:rPr lang="en-US" sz="2600" dirty="0">
                <a:latin typeface="Times New Roman" pitchFamily="18" charset="0"/>
                <a:cs typeface="Arial" charset="0"/>
              </a:rPr>
              <a:t>if </a:t>
            </a:r>
            <a:r>
              <a:rPr lang="en-US" sz="2600" i="1" dirty="0">
                <a:latin typeface="Times New Roman" pitchFamily="18" charset="0"/>
                <a:cs typeface="Arial" charset="0"/>
              </a:rPr>
              <a:t>Q</a:t>
            </a:r>
            <a:r>
              <a:rPr lang="en-US" sz="2600" dirty="0">
                <a:latin typeface="Times New Roman" pitchFamily="18" charset="0"/>
                <a:cs typeface="Arial" charset="0"/>
              </a:rPr>
              <a:t> is somewhere between 1 and 0, </a:t>
            </a:r>
            <a:r>
              <a:rPr lang="en-US" sz="2600" dirty="0" smtClean="0">
                <a:latin typeface="Times New Roman" pitchFamily="18" charset="0"/>
                <a:cs typeface="Arial" charset="0"/>
              </a:rPr>
              <a:t>cross-coupled </a:t>
            </a:r>
            <a:r>
              <a:rPr lang="en-US" sz="2600" dirty="0">
                <a:latin typeface="Times New Roman" pitchFamily="18" charset="0"/>
                <a:cs typeface="Arial" charset="0"/>
              </a:rPr>
              <a:t>gates </a:t>
            </a:r>
            <a:r>
              <a:rPr lang="en-US" sz="2600" dirty="0" smtClean="0">
                <a:latin typeface="Times New Roman" pitchFamily="18" charset="0"/>
                <a:cs typeface="Arial" charset="0"/>
              </a:rPr>
              <a:t>drive output </a:t>
            </a:r>
            <a:r>
              <a:rPr lang="en-US" sz="2600" dirty="0">
                <a:latin typeface="Times New Roman" pitchFamily="18" charset="0"/>
                <a:cs typeface="Arial" charset="0"/>
              </a:rPr>
              <a:t>to either rail (1 or </a:t>
            </a:r>
            <a:r>
              <a:rPr lang="en-US" sz="2600" dirty="0" smtClean="0">
                <a:latin typeface="Times New Roman" pitchFamily="18" charset="0"/>
                <a:cs typeface="Arial" charset="0"/>
              </a:rPr>
              <a:t>0)</a:t>
            </a:r>
            <a:endParaRPr lang="en-US" sz="2600" dirty="0">
              <a:latin typeface="Times New Roman" pitchFamily="18" charset="0"/>
              <a:cs typeface="Arial" charset="0"/>
            </a:endParaRPr>
          </a:p>
        </p:txBody>
      </p:sp>
      <p:sp>
        <p:nvSpPr>
          <p:cNvPr id="1038343" name="Rectangle 7"/>
          <p:cNvSpPr>
            <a:spLocks noChangeArrowheads="1"/>
          </p:cNvSpPr>
          <p:nvPr>
            <p:custDataLst>
              <p:tags r:id="rId5"/>
            </p:custDataLst>
          </p:nvPr>
        </p:nvSpPr>
        <p:spPr bwMode="auto">
          <a:xfrm>
            <a:off x="762000" y="3810000"/>
            <a:ext cx="7543800" cy="2514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smtClean="0">
                <a:latin typeface="Times New Roman" pitchFamily="18" charset="0"/>
                <a:cs typeface="Arial" charset="0"/>
              </a:rPr>
              <a:t>Metastable signal:</a:t>
            </a:r>
            <a:r>
              <a:rPr lang="en-US" sz="2400" dirty="0" smtClean="0">
                <a:latin typeface="Times New Roman" pitchFamily="18" charset="0"/>
                <a:cs typeface="Arial" charset="0"/>
              </a:rPr>
              <a:t> if </a:t>
            </a:r>
            <a:r>
              <a:rPr lang="en-US" sz="2400" dirty="0">
                <a:latin typeface="Times New Roman" pitchFamily="18" charset="0"/>
                <a:cs typeface="Arial" charset="0"/>
              </a:rPr>
              <a:t>it hasn’t resolved to 1 or 0</a:t>
            </a:r>
          </a:p>
          <a:p>
            <a:pPr marL="342900" indent="-342900">
              <a:spcBef>
                <a:spcPct val="20000"/>
              </a:spcBef>
              <a:buFontTx/>
              <a:buChar char="•"/>
            </a:pPr>
            <a:r>
              <a:rPr lang="en-US" sz="2400" dirty="0" smtClean="0">
                <a:latin typeface="Times New Roman" pitchFamily="18" charset="0"/>
                <a:cs typeface="Arial" charset="0"/>
              </a:rPr>
              <a:t>If </a:t>
            </a:r>
            <a:r>
              <a:rPr lang="en-US" sz="2400" dirty="0">
                <a:latin typeface="Times New Roman" pitchFamily="18" charset="0"/>
                <a:cs typeface="Arial" charset="0"/>
              </a:rPr>
              <a:t>flip-flop input changes at </a:t>
            </a:r>
            <a:r>
              <a:rPr lang="en-US" sz="2400" dirty="0" smtClean="0">
                <a:latin typeface="Times New Roman" pitchFamily="18" charset="0"/>
                <a:cs typeface="Arial" charset="0"/>
              </a:rPr>
              <a:t>random </a:t>
            </a:r>
            <a:r>
              <a:rPr lang="en-US" sz="2400" dirty="0">
                <a:latin typeface="Times New Roman" pitchFamily="18" charset="0"/>
                <a:cs typeface="Arial" charset="0"/>
              </a:rPr>
              <a:t>time, </a:t>
            </a:r>
            <a:r>
              <a:rPr lang="en-US" sz="2400" b="1" dirty="0" smtClean="0">
                <a:latin typeface="Times New Roman" pitchFamily="18" charset="0"/>
                <a:cs typeface="Arial" charset="0"/>
              </a:rPr>
              <a:t>probability </a:t>
            </a:r>
            <a:r>
              <a:rPr lang="en-US" sz="2400" b="1" dirty="0">
                <a:latin typeface="Times New Roman" pitchFamily="18" charset="0"/>
                <a:cs typeface="Arial" charset="0"/>
              </a:rPr>
              <a:t>that </a:t>
            </a:r>
            <a:r>
              <a:rPr lang="en-US" sz="2400" b="1" dirty="0" smtClean="0">
                <a:latin typeface="Times New Roman" pitchFamily="18" charset="0"/>
                <a:cs typeface="Arial" charset="0"/>
              </a:rPr>
              <a:t>output </a:t>
            </a:r>
            <a:r>
              <a:rPr lang="en-US" sz="2400" b="1" i="1" dirty="0">
                <a:latin typeface="Times New Roman" pitchFamily="18" charset="0"/>
                <a:cs typeface="Arial" charset="0"/>
              </a:rPr>
              <a:t>Q</a:t>
            </a:r>
            <a:r>
              <a:rPr lang="en-US" sz="2400" b="1" dirty="0">
                <a:latin typeface="Times New Roman" pitchFamily="18" charset="0"/>
                <a:cs typeface="Arial" charset="0"/>
              </a:rPr>
              <a:t> is metastable</a:t>
            </a:r>
            <a:r>
              <a:rPr lang="en-US" sz="2400" dirty="0">
                <a:latin typeface="Times New Roman" pitchFamily="18" charset="0"/>
                <a:cs typeface="Arial" charset="0"/>
              </a:rPr>
              <a:t> after waiting some time, </a:t>
            </a:r>
            <a:r>
              <a:rPr lang="en-US" sz="2400" i="1" dirty="0" smtClean="0">
                <a:latin typeface="Times New Roman" pitchFamily="18" charset="0"/>
                <a:cs typeface="Arial" charset="0"/>
              </a:rPr>
              <a:t>t</a:t>
            </a:r>
            <a:r>
              <a:rPr lang="en-US" sz="2400" dirty="0">
                <a:latin typeface="Times New Roman" pitchFamily="18" charset="0"/>
                <a:cs typeface="Arial" charset="0"/>
              </a:rPr>
              <a:t>:</a:t>
            </a:r>
          </a:p>
          <a:p>
            <a:pPr marL="342900" indent="-342900">
              <a:spcBef>
                <a:spcPct val="20000"/>
              </a:spcBef>
            </a:pPr>
            <a:r>
              <a:rPr lang="en-US" sz="2000" b="1" dirty="0">
                <a:latin typeface="Times New Roman" pitchFamily="18" charset="0"/>
                <a:cs typeface="Arial" charset="0"/>
              </a:rPr>
              <a:t>                                    P(</a:t>
            </a:r>
            <a:r>
              <a:rPr lang="en-US" sz="2000" b="1" i="1" dirty="0" err="1">
                <a:latin typeface="Times New Roman" pitchFamily="18" charset="0"/>
                <a:cs typeface="Arial" charset="0"/>
              </a:rPr>
              <a:t>t</a:t>
            </a:r>
            <a:r>
              <a:rPr lang="en-US" sz="2000" b="1" baseline="-25000" dirty="0" err="1">
                <a:latin typeface="Times New Roman" pitchFamily="18" charset="0"/>
                <a:cs typeface="Arial" charset="0"/>
              </a:rPr>
              <a:t>res</a:t>
            </a:r>
            <a:r>
              <a:rPr lang="en-US" sz="2000" b="1" dirty="0">
                <a:latin typeface="Times New Roman" pitchFamily="18" charset="0"/>
                <a:cs typeface="Arial" charset="0"/>
              </a:rPr>
              <a:t> &gt; </a:t>
            </a:r>
            <a:r>
              <a:rPr lang="en-US" sz="2000" b="1" i="1" dirty="0">
                <a:latin typeface="Times New Roman" pitchFamily="18" charset="0"/>
                <a:cs typeface="Arial" charset="0"/>
              </a:rPr>
              <a:t>t</a:t>
            </a:r>
            <a:r>
              <a:rPr lang="en-US" sz="2000" b="1" dirty="0">
                <a:latin typeface="Times New Roman" pitchFamily="18" charset="0"/>
                <a:cs typeface="Arial" charset="0"/>
              </a:rPr>
              <a:t>) = (</a:t>
            </a:r>
            <a:r>
              <a:rPr lang="en-US" sz="2000" b="1" i="1" dirty="0">
                <a:latin typeface="Times New Roman" pitchFamily="18" charset="0"/>
                <a:cs typeface="Arial" charset="0"/>
              </a:rPr>
              <a:t>T</a:t>
            </a:r>
            <a:r>
              <a:rPr lang="en-US" sz="2000" b="1" baseline="-25000" dirty="0">
                <a:latin typeface="Times New Roman" pitchFamily="18" charset="0"/>
                <a:cs typeface="Arial" charset="0"/>
              </a:rPr>
              <a:t>0</a:t>
            </a:r>
            <a:r>
              <a:rPr lang="en-US" sz="2000" b="1" dirty="0">
                <a:latin typeface="Times New Roman" pitchFamily="18" charset="0"/>
                <a:cs typeface="Arial" charset="0"/>
              </a:rPr>
              <a:t>/</a:t>
            </a:r>
            <a:r>
              <a:rPr lang="en-US" sz="2000" b="1" i="1" dirty="0" err="1">
                <a:latin typeface="Times New Roman" pitchFamily="18" charset="0"/>
                <a:cs typeface="Arial" charset="0"/>
              </a:rPr>
              <a:t>T</a:t>
            </a:r>
            <a:r>
              <a:rPr lang="en-US" sz="2000" b="1" i="1" baseline="-25000" dirty="0" err="1">
                <a:latin typeface="Times New Roman" pitchFamily="18" charset="0"/>
                <a:cs typeface="Arial" charset="0"/>
              </a:rPr>
              <a:t>c</a:t>
            </a:r>
            <a:r>
              <a:rPr lang="en-US" sz="2000" b="1" i="1" baseline="-25000" dirty="0">
                <a:latin typeface="Times New Roman" pitchFamily="18" charset="0"/>
                <a:cs typeface="Arial" charset="0"/>
              </a:rPr>
              <a:t> </a:t>
            </a:r>
            <a:r>
              <a:rPr lang="en-US" sz="2000" b="1" dirty="0">
                <a:latin typeface="Times New Roman" pitchFamily="18" charset="0"/>
                <a:cs typeface="Arial" charset="0"/>
              </a:rPr>
              <a:t>) e</a:t>
            </a:r>
            <a:r>
              <a:rPr lang="en-US" sz="2000" b="1" baseline="30000" dirty="0">
                <a:latin typeface="Times New Roman" pitchFamily="18" charset="0"/>
                <a:cs typeface="Arial" charset="0"/>
              </a:rPr>
              <a:t>-</a:t>
            </a:r>
            <a:r>
              <a:rPr lang="en-US" sz="2000" b="1" i="1" baseline="30000" dirty="0">
                <a:latin typeface="Times New Roman" pitchFamily="18" charset="0"/>
                <a:cs typeface="Arial" charset="0"/>
              </a:rPr>
              <a:t>t</a:t>
            </a:r>
            <a:r>
              <a:rPr lang="en-US" sz="2000" b="1" baseline="30000" dirty="0">
                <a:latin typeface="Times New Roman" pitchFamily="18" charset="0"/>
                <a:cs typeface="Arial" charset="0"/>
              </a:rPr>
              <a:t>/</a:t>
            </a:r>
            <a:r>
              <a:rPr lang="el-GR" sz="2000" b="1" baseline="30000" dirty="0" smtClean="0">
                <a:latin typeface="Times New Roman" pitchFamily="18" charset="0"/>
                <a:cs typeface="Times New Roman" pitchFamily="18" charset="0"/>
              </a:rPr>
              <a:t>τ</a:t>
            </a:r>
            <a:endParaRPr lang="en-US" sz="2000" b="1" baseline="30000" dirty="0" smtClean="0">
              <a:latin typeface="Times New Roman" pitchFamily="18" charset="0"/>
              <a:cs typeface="Times New Roman" pitchFamily="18" charset="0"/>
            </a:endParaRPr>
          </a:p>
          <a:p>
            <a:pPr marL="342900" indent="-342900">
              <a:spcBef>
                <a:spcPct val="20000"/>
              </a:spcBef>
            </a:pPr>
            <a:endParaRPr lang="en-US" sz="1200" i="1" dirty="0" smtClean="0">
              <a:latin typeface="Times New Roman" pitchFamily="18" charset="0"/>
              <a:cs typeface="Arial" charset="0"/>
            </a:endParaRPr>
          </a:p>
          <a:p>
            <a:pPr marL="342900" indent="-342900">
              <a:spcBef>
                <a:spcPct val="20000"/>
              </a:spcBef>
            </a:pPr>
            <a:r>
              <a:rPr lang="en-US" sz="2000" i="1" dirty="0" smtClean="0">
                <a:latin typeface="Times New Roman" pitchFamily="18" charset="0"/>
                <a:cs typeface="Arial" charset="0"/>
              </a:rPr>
              <a:t> </a:t>
            </a:r>
            <a:r>
              <a:rPr lang="en-US" sz="2000" i="1" dirty="0">
                <a:latin typeface="Times New Roman" pitchFamily="18" charset="0"/>
                <a:cs typeface="Arial" charset="0"/>
              </a:rPr>
              <a:t>			</a:t>
            </a:r>
            <a:r>
              <a:rPr lang="en-US" sz="2000" i="1" dirty="0" err="1">
                <a:latin typeface="Times New Roman" pitchFamily="18" charset="0"/>
                <a:cs typeface="Arial" charset="0"/>
              </a:rPr>
              <a:t>t</a:t>
            </a:r>
            <a:r>
              <a:rPr lang="en-US" sz="2000" baseline="-25000" dirty="0" err="1">
                <a:latin typeface="Times New Roman" pitchFamily="18" charset="0"/>
                <a:cs typeface="Arial" charset="0"/>
              </a:rPr>
              <a:t>res</a:t>
            </a:r>
            <a:r>
              <a:rPr lang="en-US" sz="2000" dirty="0">
                <a:latin typeface="Times New Roman" pitchFamily="18" charset="0"/>
                <a:cs typeface="Arial" charset="0"/>
              </a:rPr>
              <a:t>    :  time to resolve to 1 or 0</a:t>
            </a:r>
          </a:p>
          <a:p>
            <a:pPr marL="342900" indent="-342900">
              <a:spcBef>
                <a:spcPct val="20000"/>
              </a:spcBef>
            </a:pPr>
            <a:r>
              <a:rPr lang="en-US" sz="2000" i="1" dirty="0">
                <a:latin typeface="Times New Roman" pitchFamily="18" charset="0"/>
                <a:cs typeface="Arial" charset="0"/>
              </a:rPr>
              <a:t>      		T</a:t>
            </a:r>
            <a:r>
              <a:rPr lang="en-US" sz="2000" baseline="-25000" dirty="0">
                <a:latin typeface="Times New Roman" pitchFamily="18" charset="0"/>
                <a:cs typeface="Arial" charset="0"/>
              </a:rPr>
              <a:t>0</a:t>
            </a:r>
            <a:r>
              <a:rPr lang="en-US" sz="2000" dirty="0">
                <a:latin typeface="Times New Roman" pitchFamily="18" charset="0"/>
                <a:cs typeface="Arial" charset="0"/>
              </a:rPr>
              <a:t>, </a:t>
            </a:r>
            <a:r>
              <a:rPr lang="el-GR" sz="2000" dirty="0">
                <a:latin typeface="Times New Roman" pitchFamily="18" charset="0"/>
                <a:cs typeface="Times New Roman" pitchFamily="18" charset="0"/>
              </a:rPr>
              <a:t>τ</a:t>
            </a:r>
            <a:r>
              <a:rPr lang="en-US" sz="2000" dirty="0">
                <a:latin typeface="Times New Roman" pitchFamily="18" charset="0"/>
                <a:cs typeface="Times New Roman" pitchFamily="18" charset="0"/>
              </a:rPr>
              <a:t> :  properties of the circuit</a:t>
            </a:r>
            <a:endParaRPr lang="el-GR" sz="2000" dirty="0">
              <a:latin typeface="Times New Roman" pitchFamily="18" charset="0"/>
              <a:cs typeface="Times New Roman" pitchFamily="18" charset="0"/>
            </a:endParaRPr>
          </a:p>
          <a:p>
            <a:pPr marL="342900" indent="-342900">
              <a:spcBef>
                <a:spcPct val="20000"/>
              </a:spcBef>
            </a:pPr>
            <a:endParaRPr lang="el-GR" sz="2000" baseline="30000" dirty="0">
              <a:latin typeface="Times New Roman" pitchFamily="18" charset="0"/>
              <a:cs typeface="Times New Roman" pitchFamily="18"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Flip-Flop Internals</a:t>
            </a:r>
            <a:endParaRPr lang="en-US" sz="4400" dirty="0">
              <a:solidFill>
                <a:schemeClr val="bg1"/>
              </a:solidFill>
              <a:latin typeface="+mj-lt"/>
            </a:endParaRPr>
          </a:p>
        </p:txBody>
      </p:sp>
    </p:spTree>
    <p:extLst>
      <p:ext uri="{BB962C8B-B14F-4D97-AF65-F5344CB8AC3E}">
        <p14:creationId xmlns="" xmlns:p14="http://schemas.microsoft.com/office/powerpoint/2010/main" val="2031564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41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41413" name="Rectangle 5"/>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1417" name="Rectangle 9"/>
          <p:cNvSpPr>
            <a:spLocks noChangeArrowheads="1"/>
          </p:cNvSpPr>
          <p:nvPr>
            <p:custDataLst>
              <p:tags r:id="rId3"/>
            </p:custDataLst>
          </p:nvPr>
        </p:nvSpPr>
        <p:spPr bwMode="auto">
          <a:xfrm>
            <a:off x="914400" y="1219200"/>
            <a:ext cx="7543800" cy="5029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lgn="just">
              <a:spcBef>
                <a:spcPct val="20000"/>
              </a:spcBef>
              <a:buFontTx/>
              <a:buChar char="•"/>
            </a:pPr>
            <a:r>
              <a:rPr lang="en-US" sz="2600" b="1" dirty="0">
                <a:latin typeface="Times New Roman" pitchFamily="18" charset="0"/>
                <a:cs typeface="Arial" charset="0"/>
              </a:rPr>
              <a:t>Intuitively:</a:t>
            </a:r>
          </a:p>
          <a:p>
            <a:pPr marL="742950" lvl="1" indent="-285750" algn="just">
              <a:spcBef>
                <a:spcPct val="20000"/>
              </a:spcBef>
              <a:buFontTx/>
              <a:buChar char="–"/>
            </a:pPr>
            <a:r>
              <a:rPr lang="en-US" sz="2000" b="1" i="1" dirty="0" smtClean="0">
                <a:latin typeface="Times New Roman" pitchFamily="18" charset="0"/>
                <a:cs typeface="Arial" charset="0"/>
              </a:rPr>
              <a:t>T</a:t>
            </a:r>
            <a:r>
              <a:rPr lang="en-US" sz="2000" b="1" baseline="-25000" dirty="0" smtClean="0">
                <a:latin typeface="Times New Roman" pitchFamily="18" charset="0"/>
                <a:cs typeface="Arial" charset="0"/>
              </a:rPr>
              <a:t>0</a:t>
            </a:r>
            <a:r>
              <a:rPr lang="en-US" sz="2000" b="1" dirty="0" smtClean="0">
                <a:latin typeface="Times New Roman" pitchFamily="18" charset="0"/>
                <a:cs typeface="Arial" charset="0"/>
              </a:rPr>
              <a:t>/</a:t>
            </a:r>
            <a:r>
              <a:rPr lang="en-US" sz="2000" b="1" i="1" dirty="0" err="1" smtClean="0">
                <a:latin typeface="Times New Roman" pitchFamily="18" charset="0"/>
                <a:cs typeface="Arial" charset="0"/>
              </a:rPr>
              <a:t>T</a:t>
            </a:r>
            <a:r>
              <a:rPr lang="en-US" sz="2000" b="1" baseline="-25000" dirty="0" err="1" smtClean="0">
                <a:latin typeface="Times New Roman" pitchFamily="18" charset="0"/>
                <a:cs typeface="Arial" charset="0"/>
              </a:rPr>
              <a:t>c</a:t>
            </a:r>
            <a:r>
              <a:rPr lang="en-US" sz="2000" dirty="0" smtClean="0">
                <a:latin typeface="Times New Roman" pitchFamily="18" charset="0"/>
                <a:cs typeface="Arial" charset="0"/>
              </a:rPr>
              <a:t>: </a:t>
            </a:r>
            <a:r>
              <a:rPr lang="en-US" sz="2000" dirty="0">
                <a:latin typeface="Times New Roman" pitchFamily="18" charset="0"/>
                <a:cs typeface="Arial" charset="0"/>
              </a:rPr>
              <a:t>probability </a:t>
            </a:r>
            <a:r>
              <a:rPr lang="en-US" sz="2000" dirty="0" smtClean="0">
                <a:latin typeface="Times New Roman" pitchFamily="18" charset="0"/>
                <a:cs typeface="Arial" charset="0"/>
              </a:rPr>
              <a:t>input </a:t>
            </a:r>
            <a:r>
              <a:rPr lang="en-US" sz="2000" dirty="0">
                <a:latin typeface="Times New Roman" pitchFamily="18" charset="0"/>
                <a:cs typeface="Arial" charset="0"/>
              </a:rPr>
              <a:t>changes at a bad </a:t>
            </a:r>
            <a:r>
              <a:rPr lang="en-US" sz="2000" dirty="0" smtClean="0">
                <a:latin typeface="Times New Roman" pitchFamily="18" charset="0"/>
                <a:cs typeface="Arial" charset="0"/>
              </a:rPr>
              <a:t>time (during aperture)</a:t>
            </a:r>
            <a:endParaRPr lang="en-US" sz="2000" dirty="0">
              <a:latin typeface="Times New Roman" pitchFamily="18" charset="0"/>
              <a:cs typeface="Arial" charset="0"/>
            </a:endParaRPr>
          </a:p>
          <a:p>
            <a:pPr marL="342900" indent="-342900">
              <a:spcBef>
                <a:spcPct val="20000"/>
              </a:spcBef>
            </a:pPr>
            <a:r>
              <a:rPr lang="en-US" sz="2000" dirty="0">
                <a:latin typeface="Times New Roman" pitchFamily="18" charset="0"/>
                <a:cs typeface="Arial" charset="0"/>
              </a:rPr>
              <a:t>                                    P(</a:t>
            </a:r>
            <a:r>
              <a:rPr lang="en-US" sz="2000" i="1" dirty="0" err="1">
                <a:latin typeface="Times New Roman" pitchFamily="18" charset="0"/>
                <a:cs typeface="Arial" charset="0"/>
              </a:rPr>
              <a:t>t</a:t>
            </a:r>
            <a:r>
              <a:rPr lang="en-US" sz="2000" baseline="-25000" dirty="0" err="1">
                <a:latin typeface="Times New Roman" pitchFamily="18" charset="0"/>
                <a:cs typeface="Arial" charset="0"/>
              </a:rPr>
              <a:t>res</a:t>
            </a:r>
            <a:r>
              <a:rPr lang="en-US" sz="2000" dirty="0">
                <a:latin typeface="Times New Roman" pitchFamily="18" charset="0"/>
                <a:cs typeface="Arial" charset="0"/>
              </a:rPr>
              <a:t> &gt; </a:t>
            </a:r>
            <a:r>
              <a:rPr lang="en-US" sz="2000" i="1" dirty="0">
                <a:latin typeface="Times New Roman" pitchFamily="18" charset="0"/>
                <a:cs typeface="Arial" charset="0"/>
              </a:rPr>
              <a:t>t</a:t>
            </a:r>
            <a:r>
              <a:rPr lang="en-US" sz="2000" dirty="0">
                <a:latin typeface="Times New Roman" pitchFamily="18" charset="0"/>
                <a:cs typeface="Arial" charset="0"/>
              </a:rPr>
              <a:t>) = </a:t>
            </a:r>
            <a:r>
              <a:rPr lang="en-US" sz="2000" b="1" dirty="0">
                <a:solidFill>
                  <a:schemeClr val="accent1"/>
                </a:solidFill>
                <a:latin typeface="Times New Roman" pitchFamily="18" charset="0"/>
                <a:cs typeface="Arial" charset="0"/>
              </a:rPr>
              <a:t>(</a:t>
            </a:r>
            <a:r>
              <a:rPr lang="en-US" sz="2000" b="1" i="1" dirty="0">
                <a:solidFill>
                  <a:schemeClr val="accent1"/>
                </a:solidFill>
                <a:latin typeface="Times New Roman" pitchFamily="18" charset="0"/>
                <a:cs typeface="Arial" charset="0"/>
              </a:rPr>
              <a:t>T</a:t>
            </a:r>
            <a:r>
              <a:rPr lang="en-US" sz="2000" b="1" baseline="-25000" dirty="0">
                <a:solidFill>
                  <a:schemeClr val="accent1"/>
                </a:solidFill>
                <a:latin typeface="Times New Roman" pitchFamily="18" charset="0"/>
                <a:cs typeface="Arial" charset="0"/>
              </a:rPr>
              <a:t>0</a:t>
            </a:r>
            <a:r>
              <a:rPr lang="en-US" sz="2000" b="1" dirty="0">
                <a:solidFill>
                  <a:schemeClr val="accent1"/>
                </a:solidFill>
                <a:latin typeface="Times New Roman" pitchFamily="18" charset="0"/>
                <a:cs typeface="Arial" charset="0"/>
              </a:rPr>
              <a:t>/</a:t>
            </a:r>
            <a:r>
              <a:rPr lang="en-US" sz="2000" b="1" i="1" dirty="0" err="1">
                <a:solidFill>
                  <a:schemeClr val="accent1"/>
                </a:solidFill>
                <a:latin typeface="Times New Roman" pitchFamily="18" charset="0"/>
                <a:cs typeface="Arial" charset="0"/>
              </a:rPr>
              <a:t>T</a:t>
            </a:r>
            <a:r>
              <a:rPr lang="en-US" sz="2000" b="1" i="1" baseline="-25000" dirty="0" err="1">
                <a:solidFill>
                  <a:schemeClr val="accent1"/>
                </a:solidFill>
                <a:latin typeface="Times New Roman" pitchFamily="18" charset="0"/>
                <a:cs typeface="Arial" charset="0"/>
              </a:rPr>
              <a:t>c</a:t>
            </a:r>
            <a:r>
              <a:rPr lang="en-US" sz="2000" b="1" i="1" baseline="-25000" dirty="0">
                <a:solidFill>
                  <a:schemeClr val="accent1"/>
                </a:solidFill>
                <a:latin typeface="Times New Roman" pitchFamily="18" charset="0"/>
                <a:cs typeface="Arial" charset="0"/>
              </a:rPr>
              <a:t> </a:t>
            </a:r>
            <a:r>
              <a:rPr lang="en-US" sz="2000" b="1" dirty="0">
                <a:solidFill>
                  <a:schemeClr val="accent1"/>
                </a:solidFill>
                <a:latin typeface="Times New Roman" pitchFamily="18" charset="0"/>
                <a:cs typeface="Arial" charset="0"/>
              </a:rPr>
              <a:t>) </a:t>
            </a:r>
            <a:r>
              <a:rPr lang="en-US" sz="2000" dirty="0">
                <a:latin typeface="Times New Roman" pitchFamily="18" charset="0"/>
                <a:cs typeface="Arial" charset="0"/>
              </a:rPr>
              <a:t>e</a:t>
            </a:r>
            <a:r>
              <a:rPr lang="en-US" sz="2000" baseline="30000" dirty="0">
                <a:latin typeface="Times New Roman" pitchFamily="18" charset="0"/>
                <a:cs typeface="Arial" charset="0"/>
              </a:rPr>
              <a:t>-</a:t>
            </a:r>
            <a:r>
              <a:rPr lang="en-US" sz="2000" i="1" baseline="30000" dirty="0">
                <a:latin typeface="Times New Roman" pitchFamily="18" charset="0"/>
                <a:cs typeface="Arial" charset="0"/>
              </a:rPr>
              <a:t>t</a:t>
            </a:r>
            <a:r>
              <a:rPr lang="en-US" sz="2000" baseline="30000" dirty="0">
                <a:latin typeface="Times New Roman" pitchFamily="18" charset="0"/>
                <a:cs typeface="Arial" charset="0"/>
              </a:rPr>
              <a:t>/</a:t>
            </a:r>
            <a:r>
              <a:rPr lang="el-GR" sz="2000" baseline="30000" dirty="0">
                <a:latin typeface="Times New Roman" pitchFamily="18" charset="0"/>
                <a:cs typeface="Times New Roman" pitchFamily="18" charset="0"/>
              </a:rPr>
              <a:t>τ</a:t>
            </a:r>
            <a:endParaRPr lang="en-US" sz="2400" dirty="0">
              <a:latin typeface="Times New Roman" pitchFamily="18" charset="0"/>
              <a:cs typeface="Arial" charset="0"/>
            </a:endParaRPr>
          </a:p>
          <a:p>
            <a:pPr marL="742950" lvl="1" indent="-285750" algn="just">
              <a:spcBef>
                <a:spcPct val="20000"/>
              </a:spcBef>
              <a:buFontTx/>
              <a:buChar char="–"/>
            </a:pPr>
            <a:endParaRPr lang="en-US" sz="2000" dirty="0">
              <a:latin typeface="Times New Roman" pitchFamily="18" charset="0"/>
              <a:cs typeface="Arial" charset="0"/>
            </a:endParaRPr>
          </a:p>
          <a:p>
            <a:pPr marL="742950" lvl="1" indent="-285750">
              <a:spcBef>
                <a:spcPct val="20000"/>
              </a:spcBef>
              <a:buFontTx/>
              <a:buChar char="–"/>
            </a:pPr>
            <a:r>
              <a:rPr lang="el-GR" sz="2000" b="1" dirty="0" smtClean="0">
                <a:latin typeface="Times New Roman" pitchFamily="18" charset="0"/>
                <a:cs typeface="Times New Roman" pitchFamily="18" charset="0"/>
              </a:rPr>
              <a:t>τ</a:t>
            </a:r>
            <a:r>
              <a:rPr lang="en-US" sz="2000" dirty="0" smtClean="0">
                <a:latin typeface="Times New Roman" pitchFamily="18" charset="0"/>
                <a:cs typeface="Arial" charset="0"/>
              </a:rPr>
              <a:t>: </a:t>
            </a:r>
            <a:r>
              <a:rPr lang="en-US" sz="2000" dirty="0">
                <a:latin typeface="Times New Roman" pitchFamily="18" charset="0"/>
                <a:cs typeface="Arial" charset="0"/>
              </a:rPr>
              <a:t>time constant </a:t>
            </a:r>
            <a:r>
              <a:rPr lang="en-US" sz="2000" dirty="0" smtClean="0">
                <a:latin typeface="Times New Roman" pitchFamily="18" charset="0"/>
                <a:cs typeface="Arial" charset="0"/>
              </a:rPr>
              <a:t>for </a:t>
            </a:r>
            <a:r>
              <a:rPr lang="en-US" sz="2000" dirty="0">
                <a:latin typeface="Times New Roman" pitchFamily="18" charset="0"/>
                <a:cs typeface="Arial" charset="0"/>
              </a:rPr>
              <a:t>how fast </a:t>
            </a:r>
            <a:r>
              <a:rPr lang="en-US" sz="2000" dirty="0" smtClean="0">
                <a:latin typeface="Times New Roman" pitchFamily="18" charset="0"/>
                <a:cs typeface="Arial" charset="0"/>
              </a:rPr>
              <a:t>flip-flop </a:t>
            </a:r>
            <a:r>
              <a:rPr lang="en-US" sz="2000" dirty="0">
                <a:latin typeface="Times New Roman" pitchFamily="18" charset="0"/>
                <a:cs typeface="Arial" charset="0"/>
              </a:rPr>
              <a:t>moves away from </a:t>
            </a:r>
            <a:r>
              <a:rPr lang="en-US" sz="2000" dirty="0" err="1" smtClean="0">
                <a:latin typeface="Times New Roman" pitchFamily="18" charset="0"/>
                <a:cs typeface="Arial" charset="0"/>
              </a:rPr>
              <a:t>metastability</a:t>
            </a:r>
            <a:endParaRPr lang="en-US" sz="1800" dirty="0">
              <a:latin typeface="Times New Roman" pitchFamily="18" charset="0"/>
              <a:cs typeface="Arial" charset="0"/>
            </a:endParaRPr>
          </a:p>
          <a:p>
            <a:pPr marL="342900" indent="-342900">
              <a:spcBef>
                <a:spcPct val="20000"/>
              </a:spcBef>
            </a:pPr>
            <a:r>
              <a:rPr lang="en-US" sz="2000" dirty="0">
                <a:latin typeface="Times New Roman" pitchFamily="18" charset="0"/>
                <a:cs typeface="Arial" charset="0"/>
              </a:rPr>
              <a:t>                                    P(</a:t>
            </a:r>
            <a:r>
              <a:rPr lang="en-US" sz="2000" i="1" dirty="0" err="1">
                <a:latin typeface="Times New Roman" pitchFamily="18" charset="0"/>
                <a:cs typeface="Arial" charset="0"/>
              </a:rPr>
              <a:t>t</a:t>
            </a:r>
            <a:r>
              <a:rPr lang="en-US" sz="2000" baseline="-25000" dirty="0" err="1">
                <a:latin typeface="Times New Roman" pitchFamily="18" charset="0"/>
                <a:cs typeface="Arial" charset="0"/>
              </a:rPr>
              <a:t>res</a:t>
            </a:r>
            <a:r>
              <a:rPr lang="en-US" sz="2000" dirty="0">
                <a:latin typeface="Times New Roman" pitchFamily="18" charset="0"/>
                <a:cs typeface="Arial" charset="0"/>
              </a:rPr>
              <a:t> &gt; </a:t>
            </a:r>
            <a:r>
              <a:rPr lang="en-US" sz="2000" i="1" dirty="0">
                <a:latin typeface="Times New Roman" pitchFamily="18" charset="0"/>
                <a:cs typeface="Arial" charset="0"/>
              </a:rPr>
              <a:t>t</a:t>
            </a:r>
            <a:r>
              <a:rPr lang="en-US" sz="2000" dirty="0">
                <a:latin typeface="Times New Roman" pitchFamily="18" charset="0"/>
                <a:cs typeface="Arial" charset="0"/>
              </a:rPr>
              <a:t>) = (</a:t>
            </a:r>
            <a:r>
              <a:rPr lang="en-US" sz="2000" i="1" dirty="0">
                <a:latin typeface="Times New Roman" pitchFamily="18" charset="0"/>
                <a:cs typeface="Arial" charset="0"/>
              </a:rPr>
              <a:t>T</a:t>
            </a:r>
            <a:r>
              <a:rPr lang="en-US" sz="2000" baseline="-25000" dirty="0">
                <a:latin typeface="Times New Roman" pitchFamily="18" charset="0"/>
                <a:cs typeface="Arial" charset="0"/>
              </a:rPr>
              <a:t>0</a:t>
            </a:r>
            <a:r>
              <a:rPr lang="en-US" sz="2000" dirty="0">
                <a:latin typeface="Times New Roman" pitchFamily="18" charset="0"/>
                <a:cs typeface="Arial" charset="0"/>
              </a:rPr>
              <a:t>/</a:t>
            </a:r>
            <a:r>
              <a:rPr lang="en-US" sz="2000" i="1" dirty="0" err="1">
                <a:latin typeface="Times New Roman" pitchFamily="18" charset="0"/>
                <a:cs typeface="Arial" charset="0"/>
              </a:rPr>
              <a:t>T</a:t>
            </a:r>
            <a:r>
              <a:rPr lang="en-US" sz="2000" i="1" baseline="-25000" dirty="0" err="1">
                <a:latin typeface="Times New Roman" pitchFamily="18" charset="0"/>
                <a:cs typeface="Arial" charset="0"/>
              </a:rPr>
              <a:t>c</a:t>
            </a:r>
            <a:r>
              <a:rPr lang="en-US" sz="2000" i="1" baseline="-25000" dirty="0">
                <a:latin typeface="Times New Roman" pitchFamily="18" charset="0"/>
                <a:cs typeface="Arial" charset="0"/>
              </a:rPr>
              <a:t> </a:t>
            </a:r>
            <a:r>
              <a:rPr lang="en-US" sz="2000" dirty="0">
                <a:latin typeface="Times New Roman" pitchFamily="18" charset="0"/>
                <a:cs typeface="Arial" charset="0"/>
              </a:rPr>
              <a:t>) </a:t>
            </a:r>
            <a:r>
              <a:rPr lang="en-US" sz="2000" b="1" dirty="0">
                <a:solidFill>
                  <a:schemeClr val="accent1"/>
                </a:solidFill>
                <a:latin typeface="Times New Roman" pitchFamily="18" charset="0"/>
                <a:cs typeface="Arial" charset="0"/>
              </a:rPr>
              <a:t>e</a:t>
            </a:r>
            <a:r>
              <a:rPr lang="en-US" sz="2000" b="1" baseline="30000" dirty="0">
                <a:solidFill>
                  <a:schemeClr val="accent1"/>
                </a:solidFill>
                <a:latin typeface="Times New Roman" pitchFamily="18" charset="0"/>
                <a:cs typeface="Arial" charset="0"/>
              </a:rPr>
              <a:t>-</a:t>
            </a:r>
            <a:r>
              <a:rPr lang="en-US" sz="2000" b="1" i="1" baseline="30000" dirty="0">
                <a:solidFill>
                  <a:schemeClr val="accent1"/>
                </a:solidFill>
                <a:latin typeface="Times New Roman" pitchFamily="18" charset="0"/>
                <a:cs typeface="Arial" charset="0"/>
              </a:rPr>
              <a:t>t</a:t>
            </a:r>
            <a:r>
              <a:rPr lang="en-US" sz="2000" b="1" baseline="30000" dirty="0">
                <a:solidFill>
                  <a:schemeClr val="accent1"/>
                </a:solidFill>
                <a:latin typeface="Times New Roman" pitchFamily="18" charset="0"/>
                <a:cs typeface="Arial" charset="0"/>
              </a:rPr>
              <a:t>/</a:t>
            </a:r>
            <a:r>
              <a:rPr lang="el-GR" sz="2000" b="1" baseline="30000" dirty="0">
                <a:solidFill>
                  <a:schemeClr val="accent1"/>
                </a:solidFill>
                <a:latin typeface="Times New Roman" pitchFamily="18" charset="0"/>
                <a:cs typeface="Times New Roman" pitchFamily="18" charset="0"/>
              </a:rPr>
              <a:t>τ</a:t>
            </a:r>
            <a:endParaRPr lang="en-US" sz="2000" b="1" baseline="30000" dirty="0">
              <a:solidFill>
                <a:schemeClr val="accent1"/>
              </a:solidFill>
              <a:latin typeface="Times New Roman" pitchFamily="18" charset="0"/>
              <a:cs typeface="Times New Roman" pitchFamily="18" charset="0"/>
            </a:endParaRPr>
          </a:p>
          <a:p>
            <a:pPr marL="342900" indent="-342900">
              <a:spcBef>
                <a:spcPct val="20000"/>
              </a:spcBef>
            </a:pPr>
            <a:endParaRPr lang="en-US" sz="2000" i="1"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In short, </a:t>
            </a:r>
            <a:r>
              <a:rPr lang="en-US" sz="2400" dirty="0" smtClean="0">
                <a:latin typeface="Times New Roman" pitchFamily="18" charset="0"/>
                <a:cs typeface="Arial" charset="0"/>
              </a:rPr>
              <a:t>if </a:t>
            </a:r>
            <a:r>
              <a:rPr lang="en-US" sz="2400" dirty="0">
                <a:latin typeface="Times New Roman" pitchFamily="18" charset="0"/>
                <a:cs typeface="Arial" charset="0"/>
              </a:rPr>
              <a:t>flip-flop samples </a:t>
            </a:r>
            <a:r>
              <a:rPr lang="en-US" sz="2400" dirty="0" smtClean="0">
                <a:latin typeface="Times New Roman" pitchFamily="18" charset="0"/>
                <a:cs typeface="Arial" charset="0"/>
              </a:rPr>
              <a:t>metastable </a:t>
            </a:r>
            <a:r>
              <a:rPr lang="en-US" sz="2400" dirty="0">
                <a:latin typeface="Times New Roman" pitchFamily="18" charset="0"/>
                <a:cs typeface="Arial" charset="0"/>
              </a:rPr>
              <a:t>input, if you wait long enough (</a:t>
            </a:r>
            <a:r>
              <a:rPr lang="en-US" sz="2400" i="1" dirty="0">
                <a:latin typeface="Times New Roman" pitchFamily="18" charset="0"/>
                <a:cs typeface="Arial" charset="0"/>
              </a:rPr>
              <a:t>t</a:t>
            </a:r>
            <a:r>
              <a:rPr lang="en-US" sz="2400" dirty="0">
                <a:latin typeface="Times New Roman" pitchFamily="18" charset="0"/>
                <a:cs typeface="Arial" charset="0"/>
              </a:rPr>
              <a:t>), the output will have resolved to 1 or 0 with high probability.</a:t>
            </a:r>
          </a:p>
          <a:p>
            <a:pPr marL="342900" indent="-342900">
              <a:spcBef>
                <a:spcPct val="20000"/>
              </a:spcBef>
            </a:pPr>
            <a:endParaRPr lang="el-GR" sz="2400" baseline="30000" dirty="0">
              <a:latin typeface="Times New Roman" pitchFamily="18" charset="0"/>
              <a:cs typeface="Times New Roman" pitchFamily="18"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Metastability</a:t>
            </a:r>
            <a:endParaRPr lang="en-US" sz="4400" dirty="0">
              <a:solidFill>
                <a:schemeClr val="bg1"/>
              </a:solidFill>
              <a:latin typeface="+mj-lt"/>
            </a:endParaRPr>
          </a:p>
        </p:txBody>
      </p:sp>
    </p:spTree>
    <p:extLst>
      <p:ext uri="{BB962C8B-B14F-4D97-AF65-F5344CB8AC3E}">
        <p14:creationId xmlns="" xmlns:p14="http://schemas.microsoft.com/office/powerpoint/2010/main" val="144090176"/>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3461" name="Object 5"/>
          <p:cNvGraphicFramePr>
            <a:graphicFrameLocks noGrp="1" noChangeAspect="1"/>
          </p:cNvGraphicFramePr>
          <p:nvPr>
            <p:ph sz="half" idx="4294967295"/>
            <p:extLst>
              <p:ext uri="{D42A27DB-BD31-4B8C-83A1-F6EECF244321}">
                <p14:modId xmlns="" xmlns:p14="http://schemas.microsoft.com/office/powerpoint/2010/main" val="2300944689"/>
              </p:ext>
            </p:extLst>
          </p:nvPr>
        </p:nvGraphicFramePr>
        <p:xfrm>
          <a:off x="3352800" y="3581400"/>
          <a:ext cx="2057400" cy="1854200"/>
        </p:xfrm>
        <a:graphic>
          <a:graphicData uri="http://schemas.openxmlformats.org/presentationml/2006/ole">
            <p:oleObj spid="_x0000_s191506" name="VISIO" r:id="rId7" imgW="829056" imgH="780288" progId="">
              <p:embed/>
            </p:oleObj>
          </a:graphicData>
        </a:graphic>
      </p:graphicFrame>
      <p:sp>
        <p:nvSpPr>
          <p:cNvPr id="1043458"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43460"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3462" name="Rectangle 6"/>
          <p:cNvSpPr>
            <a:spLocks noChangeArrowheads="1"/>
          </p:cNvSpPr>
          <p:nvPr>
            <p:custDataLst>
              <p:tags r:id="rId4"/>
            </p:custDataLst>
          </p:nvPr>
        </p:nvSpPr>
        <p:spPr bwMode="auto">
          <a:xfrm>
            <a:off x="914400" y="1219200"/>
            <a:ext cx="7543800" cy="5029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latin typeface="Times New Roman" pitchFamily="18" charset="0"/>
                <a:cs typeface="Arial" charset="0"/>
              </a:rPr>
              <a:t>Asynchronous inputs </a:t>
            </a:r>
            <a:r>
              <a:rPr lang="en-US" sz="2400" b="1" dirty="0" smtClean="0">
                <a:latin typeface="Times New Roman" pitchFamily="18" charset="0"/>
                <a:cs typeface="Arial" charset="0"/>
              </a:rPr>
              <a:t>are </a:t>
            </a:r>
            <a:r>
              <a:rPr lang="en-US" sz="2400" b="1" dirty="0">
                <a:latin typeface="Times New Roman" pitchFamily="18" charset="0"/>
                <a:cs typeface="Arial" charset="0"/>
              </a:rPr>
              <a:t>inevitable </a:t>
            </a:r>
            <a:r>
              <a:rPr lang="en-US" sz="2400" dirty="0">
                <a:latin typeface="Times New Roman" pitchFamily="18" charset="0"/>
                <a:cs typeface="Arial" charset="0"/>
              </a:rPr>
              <a:t>(user interfaces, systems with different clocks interacting, etc</a:t>
            </a:r>
            <a:r>
              <a:rPr lang="en-US" sz="2400" dirty="0" smtClean="0">
                <a:latin typeface="Times New Roman" pitchFamily="18" charset="0"/>
                <a:cs typeface="Arial" charset="0"/>
              </a:rPr>
              <a:t>.)</a:t>
            </a:r>
            <a:endParaRPr lang="en-US" sz="2400" dirty="0">
              <a:latin typeface="Times New Roman" pitchFamily="18" charset="0"/>
              <a:cs typeface="Arial" charset="0"/>
            </a:endParaRPr>
          </a:p>
          <a:p>
            <a:pPr marL="342900" indent="-342900">
              <a:spcBef>
                <a:spcPct val="20000"/>
              </a:spcBef>
              <a:buFontTx/>
              <a:buChar char="•"/>
            </a:pPr>
            <a:r>
              <a:rPr lang="en-US" sz="2400" b="1" dirty="0" smtClean="0">
                <a:latin typeface="Times New Roman" pitchFamily="18" charset="0"/>
                <a:cs typeface="Arial" charset="0"/>
              </a:rPr>
              <a:t>Synchronizer goal: </a:t>
            </a:r>
            <a:r>
              <a:rPr lang="en-US" sz="2400" dirty="0" smtClean="0">
                <a:latin typeface="Times New Roman" pitchFamily="18" charset="0"/>
                <a:cs typeface="Arial" charset="0"/>
              </a:rPr>
              <a:t>make </a:t>
            </a:r>
            <a:r>
              <a:rPr lang="en-US" sz="2400" dirty="0">
                <a:latin typeface="Times New Roman" pitchFamily="18" charset="0"/>
                <a:cs typeface="Arial" charset="0"/>
              </a:rPr>
              <a:t>the probability of failure (the output </a:t>
            </a:r>
            <a:r>
              <a:rPr lang="en-US" sz="2400" i="1" dirty="0">
                <a:latin typeface="Times New Roman" pitchFamily="18" charset="0"/>
                <a:cs typeface="Arial" charset="0"/>
              </a:rPr>
              <a:t>Q</a:t>
            </a:r>
            <a:r>
              <a:rPr lang="en-US" sz="2400" dirty="0">
                <a:latin typeface="Times New Roman" pitchFamily="18" charset="0"/>
                <a:cs typeface="Arial" charset="0"/>
              </a:rPr>
              <a:t> still being metastable) </a:t>
            </a:r>
            <a:r>
              <a:rPr lang="en-US" sz="2400" dirty="0" smtClean="0">
                <a:latin typeface="Times New Roman" pitchFamily="18" charset="0"/>
                <a:cs typeface="Arial" charset="0"/>
              </a:rPr>
              <a:t>low</a:t>
            </a:r>
            <a:endParaRPr lang="en-US" sz="2400" dirty="0">
              <a:latin typeface="Times New Roman" pitchFamily="18" charset="0"/>
              <a:cs typeface="Arial" charset="0"/>
            </a:endParaRPr>
          </a:p>
          <a:p>
            <a:pPr marL="342900" indent="-342900">
              <a:spcBef>
                <a:spcPct val="20000"/>
              </a:spcBef>
              <a:buFontTx/>
              <a:buChar char="•"/>
            </a:pPr>
            <a:r>
              <a:rPr lang="en-US" sz="2400" dirty="0" smtClean="0">
                <a:latin typeface="Times New Roman" pitchFamily="18" charset="0"/>
                <a:cs typeface="Arial" charset="0"/>
              </a:rPr>
              <a:t>Synchronizer cannot </a:t>
            </a:r>
            <a:r>
              <a:rPr lang="en-US" sz="2400" dirty="0">
                <a:latin typeface="Times New Roman" pitchFamily="18" charset="0"/>
                <a:cs typeface="Arial" charset="0"/>
              </a:rPr>
              <a:t>make the probability of failure </a:t>
            </a:r>
            <a:r>
              <a:rPr lang="en-US" sz="2400" dirty="0" smtClean="0">
                <a:latin typeface="Times New Roman" pitchFamily="18" charset="0"/>
                <a:cs typeface="Arial" charset="0"/>
              </a:rPr>
              <a:t>0</a:t>
            </a:r>
            <a:endParaRPr lang="en-US" sz="2000" baseline="30000" dirty="0">
              <a:solidFill>
                <a:schemeClr val="accent2"/>
              </a:solidFill>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Synchronizers</a:t>
            </a:r>
            <a:endParaRPr lang="en-US" sz="4400" dirty="0">
              <a:solidFill>
                <a:schemeClr val="bg1"/>
              </a:solidFill>
              <a:latin typeface="+mj-lt"/>
            </a:endParaRPr>
          </a:p>
        </p:txBody>
      </p:sp>
    </p:spTree>
    <p:extLst>
      <p:ext uri="{BB962C8B-B14F-4D97-AF65-F5344CB8AC3E}">
        <p14:creationId xmlns="" xmlns:p14="http://schemas.microsoft.com/office/powerpoint/2010/main" val="216034312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488" name="Object 8"/>
          <p:cNvGraphicFramePr>
            <a:graphicFrameLocks noGrp="1" noChangeAspect="1"/>
          </p:cNvGraphicFramePr>
          <p:nvPr>
            <p:ph sz="half" idx="4294967295"/>
            <p:extLst>
              <p:ext uri="{D42A27DB-BD31-4B8C-83A1-F6EECF244321}">
                <p14:modId xmlns="" xmlns:p14="http://schemas.microsoft.com/office/powerpoint/2010/main" val="61732097"/>
              </p:ext>
            </p:extLst>
          </p:nvPr>
        </p:nvGraphicFramePr>
        <p:xfrm>
          <a:off x="2209800" y="2514600"/>
          <a:ext cx="4724400" cy="4073525"/>
        </p:xfrm>
        <a:graphic>
          <a:graphicData uri="http://schemas.openxmlformats.org/presentationml/2006/ole">
            <p:oleObj spid="_x0000_s192530" name="VISIO" r:id="rId8" imgW="2486741" imgH="2143268" progId="">
              <p:embed/>
            </p:oleObj>
          </a:graphicData>
        </a:graphic>
      </p:graphicFrame>
      <p:sp>
        <p:nvSpPr>
          <p:cNvPr id="104448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44484"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4486" name="Rectangle 6"/>
          <p:cNvSpPr>
            <a:spLocks noChangeArrowheads="1"/>
          </p:cNvSpPr>
          <p:nvPr>
            <p:custDataLst>
              <p:tags r:id="rId4"/>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4489" name="Rectangle 9"/>
          <p:cNvSpPr>
            <a:spLocks noChangeArrowheads="1"/>
          </p:cNvSpPr>
          <p:nvPr>
            <p:custDataLst>
              <p:tags r:id="rId5"/>
            </p:custDataLst>
          </p:nvPr>
        </p:nvSpPr>
        <p:spPr bwMode="auto">
          <a:xfrm>
            <a:off x="914400" y="1219200"/>
            <a:ext cx="7543800" cy="5029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smtClean="0">
                <a:latin typeface="Times New Roman" pitchFamily="18" charset="0"/>
                <a:cs typeface="Arial" charset="0"/>
              </a:rPr>
              <a:t>Synchronizer: built </a:t>
            </a:r>
            <a:r>
              <a:rPr lang="en-US" sz="2600" dirty="0">
                <a:latin typeface="Times New Roman" pitchFamily="18" charset="0"/>
                <a:cs typeface="Arial" charset="0"/>
              </a:rPr>
              <a:t>with two back-to-back </a:t>
            </a:r>
            <a:r>
              <a:rPr lang="en-US" sz="2600" dirty="0" smtClean="0">
                <a:latin typeface="Times New Roman" pitchFamily="18" charset="0"/>
                <a:cs typeface="Arial" charset="0"/>
              </a:rPr>
              <a:t>flip-flops</a:t>
            </a:r>
            <a:endParaRPr lang="en-US" sz="2600" dirty="0">
              <a:latin typeface="Times New Roman" pitchFamily="18" charset="0"/>
              <a:cs typeface="Arial" charset="0"/>
            </a:endParaRPr>
          </a:p>
          <a:p>
            <a:pPr marL="342900" indent="-342900">
              <a:spcBef>
                <a:spcPct val="20000"/>
              </a:spcBef>
              <a:buFontTx/>
              <a:buChar char="•"/>
            </a:pPr>
            <a:r>
              <a:rPr lang="en-US" sz="2600" dirty="0" smtClean="0">
                <a:latin typeface="Times New Roman" pitchFamily="18" charset="0"/>
                <a:cs typeface="Arial" charset="0"/>
              </a:rPr>
              <a:t>Suppose D is transitioning when sampled by F1</a:t>
            </a:r>
          </a:p>
          <a:p>
            <a:pPr marL="342900" indent="-342900">
              <a:spcBef>
                <a:spcPct val="20000"/>
              </a:spcBef>
              <a:buFontTx/>
              <a:buChar char="•"/>
            </a:pPr>
            <a:r>
              <a:rPr lang="en-US" sz="2600" dirty="0" smtClean="0">
                <a:latin typeface="Times New Roman" pitchFamily="18" charset="0"/>
                <a:cs typeface="Arial" charset="0"/>
              </a:rPr>
              <a:t>Internal </a:t>
            </a:r>
            <a:r>
              <a:rPr lang="en-US" sz="2600" dirty="0">
                <a:latin typeface="Times New Roman" pitchFamily="18" charset="0"/>
                <a:cs typeface="Arial" charset="0"/>
              </a:rPr>
              <a:t>signal D2 </a:t>
            </a:r>
            <a:r>
              <a:rPr lang="en-US" sz="2600" dirty="0" smtClean="0">
                <a:latin typeface="Times New Roman" pitchFamily="18" charset="0"/>
                <a:cs typeface="Arial" charset="0"/>
              </a:rPr>
              <a:t>has </a:t>
            </a:r>
            <a:r>
              <a:rPr lang="en-US" sz="2600" dirty="0">
                <a:latin typeface="Times New Roman" pitchFamily="18" charset="0"/>
                <a:cs typeface="Arial" charset="0"/>
              </a:rPr>
              <a:t>(</a:t>
            </a:r>
            <a:r>
              <a:rPr lang="en-US" sz="2600" i="1" dirty="0" err="1">
                <a:latin typeface="Times New Roman" pitchFamily="18" charset="0"/>
                <a:cs typeface="Arial" charset="0"/>
              </a:rPr>
              <a:t>T</a:t>
            </a:r>
            <a:r>
              <a:rPr lang="en-US" sz="2600" i="1" baseline="-25000" dirty="0" err="1">
                <a:latin typeface="Times New Roman" pitchFamily="18" charset="0"/>
                <a:cs typeface="Arial" charset="0"/>
              </a:rPr>
              <a:t>c</a:t>
            </a:r>
            <a:r>
              <a:rPr lang="en-US" sz="2600" dirty="0">
                <a:latin typeface="Times New Roman" pitchFamily="18" charset="0"/>
                <a:cs typeface="Arial" charset="0"/>
              </a:rPr>
              <a:t> - </a:t>
            </a:r>
            <a:r>
              <a:rPr lang="en-US" sz="2600" i="1" dirty="0" err="1">
                <a:latin typeface="Times New Roman" pitchFamily="18" charset="0"/>
                <a:cs typeface="Arial" charset="0"/>
              </a:rPr>
              <a:t>t</a:t>
            </a:r>
            <a:r>
              <a:rPr lang="en-US" sz="2600" baseline="-25000" dirty="0" err="1">
                <a:latin typeface="Times New Roman" pitchFamily="18" charset="0"/>
                <a:cs typeface="Arial" charset="0"/>
              </a:rPr>
              <a:t>setup</a:t>
            </a:r>
            <a:r>
              <a:rPr lang="en-US" sz="2600" dirty="0">
                <a:latin typeface="Times New Roman" pitchFamily="18" charset="0"/>
                <a:cs typeface="Arial" charset="0"/>
              </a:rPr>
              <a:t>) </a:t>
            </a:r>
            <a:r>
              <a:rPr lang="en-US" sz="2600" dirty="0" smtClean="0">
                <a:latin typeface="Times New Roman" pitchFamily="18" charset="0"/>
                <a:cs typeface="Arial" charset="0"/>
              </a:rPr>
              <a:t>time to resolve to </a:t>
            </a:r>
            <a:r>
              <a:rPr lang="en-US" sz="2600" dirty="0">
                <a:latin typeface="Times New Roman" pitchFamily="18" charset="0"/>
                <a:cs typeface="Arial" charset="0"/>
              </a:rPr>
              <a:t>1 or </a:t>
            </a:r>
            <a:r>
              <a:rPr lang="en-US" sz="2600" dirty="0" smtClean="0">
                <a:latin typeface="Times New Roman" pitchFamily="18" charset="0"/>
                <a:cs typeface="Arial" charset="0"/>
              </a:rPr>
              <a:t>0</a:t>
            </a:r>
            <a:endParaRPr lang="en-US" sz="2600" dirty="0">
              <a:latin typeface="Times New Roman" pitchFamily="18" charset="0"/>
              <a:cs typeface="Arial"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Synchronizer Internals</a:t>
            </a:r>
            <a:endParaRPr lang="en-US" sz="4400" dirty="0">
              <a:solidFill>
                <a:schemeClr val="bg1"/>
              </a:solidFill>
              <a:latin typeface="+mj-lt"/>
            </a:endParaRPr>
          </a:p>
        </p:txBody>
      </p:sp>
    </p:spTree>
    <p:extLst>
      <p:ext uri="{BB962C8B-B14F-4D97-AF65-F5344CB8AC3E}">
        <p14:creationId xmlns="" xmlns:p14="http://schemas.microsoft.com/office/powerpoint/2010/main" val="199773421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4966" name="Object 6"/>
          <p:cNvGraphicFramePr>
            <a:graphicFrameLocks noGrp="1" noChangeAspect="1"/>
          </p:cNvGraphicFramePr>
          <p:nvPr>
            <p:ph sz="half" idx="4294967295"/>
            <p:extLst>
              <p:ext uri="{D42A27DB-BD31-4B8C-83A1-F6EECF244321}">
                <p14:modId xmlns="" xmlns:p14="http://schemas.microsoft.com/office/powerpoint/2010/main" val="3539372448"/>
              </p:ext>
            </p:extLst>
          </p:nvPr>
        </p:nvGraphicFramePr>
        <p:xfrm>
          <a:off x="1981200" y="2209800"/>
          <a:ext cx="5029200" cy="4335462"/>
        </p:xfrm>
        <a:graphic>
          <a:graphicData uri="http://schemas.openxmlformats.org/presentationml/2006/ole">
            <p:oleObj spid="_x0000_s193553" name="VISIO" r:id="rId8" imgW="2486741" imgH="2143268" progId="">
              <p:embed/>
            </p:oleObj>
          </a:graphicData>
        </a:graphic>
      </p:graphicFrame>
      <p:sp>
        <p:nvSpPr>
          <p:cNvPr id="106496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4964"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4965" name="Rectangle 5"/>
          <p:cNvSpPr>
            <a:spLocks noChangeArrowheads="1"/>
          </p:cNvSpPr>
          <p:nvPr>
            <p:custDataLst>
              <p:tags r:id="rId4"/>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4968" name="Rectangle 8"/>
          <p:cNvSpPr>
            <a:spLocks noChangeArrowheads="1"/>
          </p:cNvSpPr>
          <p:nvPr>
            <p:custDataLst>
              <p:tags r:id="rId5"/>
            </p:custDataLst>
          </p:nvPr>
        </p:nvSpPr>
        <p:spPr bwMode="auto">
          <a:xfrm>
            <a:off x="914400" y="1143000"/>
            <a:ext cx="8077200" cy="2514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600" dirty="0">
                <a:latin typeface="Times New Roman" pitchFamily="18" charset="0"/>
                <a:cs typeface="Arial" charset="0"/>
              </a:rPr>
              <a:t>For each sample, </a:t>
            </a:r>
            <a:r>
              <a:rPr lang="en-US" sz="2600" dirty="0" smtClean="0">
                <a:latin typeface="Times New Roman" pitchFamily="18" charset="0"/>
                <a:cs typeface="Arial" charset="0"/>
              </a:rPr>
              <a:t>probability </a:t>
            </a:r>
            <a:r>
              <a:rPr lang="en-US" sz="2600" dirty="0">
                <a:latin typeface="Times New Roman" pitchFamily="18" charset="0"/>
                <a:cs typeface="Arial" charset="0"/>
              </a:rPr>
              <a:t>of failure </a:t>
            </a:r>
            <a:r>
              <a:rPr lang="en-US" sz="2600" dirty="0" smtClean="0">
                <a:latin typeface="Times New Roman" pitchFamily="18" charset="0"/>
                <a:cs typeface="Arial" charset="0"/>
              </a:rPr>
              <a:t>is</a:t>
            </a:r>
            <a:r>
              <a:rPr lang="en-US" sz="2600" dirty="0">
                <a:latin typeface="Times New Roman" pitchFamily="18" charset="0"/>
                <a:cs typeface="Arial" charset="0"/>
              </a:rPr>
              <a:t>:</a:t>
            </a:r>
          </a:p>
          <a:p>
            <a:pPr marL="342900" indent="-342900">
              <a:spcBef>
                <a:spcPct val="20000"/>
              </a:spcBef>
            </a:pPr>
            <a:r>
              <a:rPr lang="en-US" sz="2000" dirty="0">
                <a:latin typeface="Times New Roman" pitchFamily="18" charset="0"/>
                <a:cs typeface="Arial" charset="0"/>
              </a:rPr>
              <a:t>                   </a:t>
            </a:r>
            <a:r>
              <a:rPr lang="en-US" sz="3200" b="1" dirty="0">
                <a:latin typeface="Times New Roman" pitchFamily="18" charset="0"/>
                <a:cs typeface="Arial" charset="0"/>
              </a:rPr>
              <a:t>P(failure) = (</a:t>
            </a:r>
            <a:r>
              <a:rPr lang="en-US" sz="3200" b="1" i="1" dirty="0">
                <a:latin typeface="Times New Roman" pitchFamily="18" charset="0"/>
                <a:cs typeface="Arial" charset="0"/>
              </a:rPr>
              <a:t>T</a:t>
            </a:r>
            <a:r>
              <a:rPr lang="en-US" sz="3200" b="1" baseline="-25000" dirty="0">
                <a:latin typeface="Times New Roman" pitchFamily="18" charset="0"/>
                <a:cs typeface="Arial" charset="0"/>
              </a:rPr>
              <a:t>0</a:t>
            </a:r>
            <a:r>
              <a:rPr lang="en-US" sz="3200" b="1" dirty="0">
                <a:latin typeface="Times New Roman" pitchFamily="18" charset="0"/>
                <a:cs typeface="Arial" charset="0"/>
              </a:rPr>
              <a:t>/</a:t>
            </a:r>
            <a:r>
              <a:rPr lang="en-US" sz="3200" b="1" i="1" dirty="0" err="1">
                <a:latin typeface="Times New Roman" pitchFamily="18" charset="0"/>
                <a:cs typeface="Arial" charset="0"/>
              </a:rPr>
              <a:t>T</a:t>
            </a:r>
            <a:r>
              <a:rPr lang="en-US" sz="3200" b="1" i="1" baseline="-25000" dirty="0" err="1">
                <a:latin typeface="Times New Roman" pitchFamily="18" charset="0"/>
                <a:cs typeface="Arial" charset="0"/>
              </a:rPr>
              <a:t>c</a:t>
            </a:r>
            <a:r>
              <a:rPr lang="en-US" sz="3200" b="1" i="1" baseline="-25000" dirty="0">
                <a:latin typeface="Times New Roman" pitchFamily="18" charset="0"/>
                <a:cs typeface="Arial" charset="0"/>
              </a:rPr>
              <a:t> </a:t>
            </a:r>
            <a:r>
              <a:rPr lang="en-US" sz="3200" b="1" dirty="0">
                <a:latin typeface="Times New Roman" pitchFamily="18" charset="0"/>
                <a:cs typeface="Arial" charset="0"/>
              </a:rPr>
              <a:t>) e</a:t>
            </a:r>
            <a:r>
              <a:rPr lang="en-US" sz="3200" b="1" baseline="30000" dirty="0">
                <a:latin typeface="Times New Roman" pitchFamily="18" charset="0"/>
                <a:cs typeface="Arial" charset="0"/>
              </a:rPr>
              <a:t>-</a:t>
            </a:r>
            <a:r>
              <a:rPr lang="en-US" sz="3200" b="1" i="1" baseline="30000" dirty="0">
                <a:latin typeface="Times New Roman" pitchFamily="18" charset="0"/>
                <a:cs typeface="Arial" charset="0"/>
              </a:rPr>
              <a:t>(</a:t>
            </a:r>
            <a:r>
              <a:rPr lang="en-US" sz="3200" b="1" i="1" baseline="30000" dirty="0" err="1">
                <a:latin typeface="Times New Roman" pitchFamily="18" charset="0"/>
                <a:cs typeface="Arial" charset="0"/>
              </a:rPr>
              <a:t>T</a:t>
            </a:r>
            <a:r>
              <a:rPr lang="en-US" sz="3200" b="1" i="1" baseline="-25000" dirty="0" err="1">
                <a:latin typeface="Times New Roman" pitchFamily="18" charset="0"/>
                <a:cs typeface="Arial" charset="0"/>
              </a:rPr>
              <a:t>c</a:t>
            </a:r>
            <a:r>
              <a:rPr lang="en-US" sz="3200" b="1" i="1" baseline="-25000" dirty="0">
                <a:latin typeface="Times New Roman" pitchFamily="18" charset="0"/>
                <a:cs typeface="Arial" charset="0"/>
              </a:rPr>
              <a:t> </a:t>
            </a:r>
            <a:r>
              <a:rPr lang="en-US" sz="3200" b="1" i="1" baseline="30000" dirty="0">
                <a:latin typeface="Times New Roman" pitchFamily="18" charset="0"/>
                <a:cs typeface="Arial" charset="0"/>
              </a:rPr>
              <a:t>-  </a:t>
            </a:r>
            <a:r>
              <a:rPr lang="en-US" sz="3200" b="1" i="1" baseline="30000" dirty="0" err="1">
                <a:latin typeface="Times New Roman" pitchFamily="18" charset="0"/>
                <a:cs typeface="Arial" charset="0"/>
              </a:rPr>
              <a:t>t</a:t>
            </a:r>
            <a:r>
              <a:rPr lang="en-US" sz="3200" b="1" baseline="-25000" dirty="0" err="1">
                <a:latin typeface="Times New Roman" pitchFamily="18" charset="0"/>
                <a:cs typeface="Arial" charset="0"/>
              </a:rPr>
              <a:t>setup</a:t>
            </a:r>
            <a:r>
              <a:rPr lang="en-US" sz="3200" b="1" i="1" baseline="30000" dirty="0">
                <a:latin typeface="Times New Roman" pitchFamily="18" charset="0"/>
                <a:cs typeface="Arial" charset="0"/>
              </a:rPr>
              <a:t>)</a:t>
            </a:r>
            <a:r>
              <a:rPr lang="en-US" sz="3200" b="1" baseline="30000" dirty="0">
                <a:latin typeface="Times New Roman" pitchFamily="18" charset="0"/>
                <a:cs typeface="Arial" charset="0"/>
              </a:rPr>
              <a:t>/</a:t>
            </a:r>
            <a:r>
              <a:rPr lang="el-GR" sz="3200" b="1" baseline="30000" dirty="0">
                <a:latin typeface="Times New Roman" pitchFamily="18" charset="0"/>
                <a:cs typeface="Times New Roman" pitchFamily="18" charset="0"/>
              </a:rPr>
              <a:t>τ</a:t>
            </a:r>
            <a:endParaRPr lang="en-US" sz="3200" b="1" baseline="30000" dirty="0">
              <a:latin typeface="Times New Roman" pitchFamily="18" charset="0"/>
              <a:cs typeface="Times New Roman" pitchFamily="18"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Synchronizer Probability of Failure</a:t>
            </a:r>
            <a:endParaRPr lang="en-US" sz="4400" dirty="0">
              <a:solidFill>
                <a:schemeClr val="bg1"/>
              </a:solidFill>
              <a:latin typeface="+mj-lt"/>
            </a:endParaRPr>
          </a:p>
        </p:txBody>
      </p:sp>
      <p:sp>
        <p:nvSpPr>
          <p:cNvPr id="8" name="TextBox 7"/>
          <p:cNvSpPr txBox="1"/>
          <p:nvPr/>
        </p:nvSpPr>
        <p:spPr>
          <a:xfrm>
            <a:off x="6934200" y="2743200"/>
            <a:ext cx="2057400" cy="2677656"/>
          </a:xfrm>
          <a:prstGeom prst="rect">
            <a:avLst/>
          </a:prstGeom>
          <a:noFill/>
        </p:spPr>
        <p:txBody>
          <a:bodyPr wrap="square" rtlCol="0">
            <a:spAutoFit/>
          </a:bodyPr>
          <a:lstStyle/>
          <a:p>
            <a:r>
              <a:rPr lang="en-US" sz="2400" b="1" dirty="0" smtClean="0">
                <a:solidFill>
                  <a:srgbClr val="FF0000"/>
                </a:solidFill>
              </a:rPr>
              <a:t>T</a:t>
            </a:r>
            <a:r>
              <a:rPr lang="en-US" sz="2400" b="1" baseline="-25000" dirty="0" smtClean="0">
                <a:solidFill>
                  <a:srgbClr val="FF0000"/>
                </a:solidFill>
              </a:rPr>
              <a:t>0</a:t>
            </a:r>
            <a:r>
              <a:rPr lang="en-US" sz="2400" b="1" dirty="0" smtClean="0">
                <a:solidFill>
                  <a:srgbClr val="FF0000"/>
                </a:solidFill>
              </a:rPr>
              <a:t> and </a:t>
            </a:r>
            <a:r>
              <a:rPr lang="en-US" sz="2400" b="1" dirty="0" smtClean="0">
                <a:solidFill>
                  <a:srgbClr val="FF0000"/>
                </a:solidFill>
                <a:sym typeface="Symbol"/>
              </a:rPr>
              <a:t> and “properties of the circuit, that is, someone else’s problem.</a:t>
            </a:r>
            <a:r>
              <a:rPr lang="en-US" sz="2400" b="1" dirty="0" smtClean="0">
                <a:solidFill>
                  <a:srgbClr val="FF0000"/>
                </a:solidFill>
              </a:rPr>
              <a:t> </a:t>
            </a:r>
            <a:endParaRPr lang="en-US" sz="2400" b="1" dirty="0">
              <a:solidFill>
                <a:srgbClr val="FF0000"/>
              </a:solidFill>
            </a:endParaRPr>
          </a:p>
        </p:txBody>
      </p:sp>
    </p:spTree>
    <p:extLst>
      <p:ext uri="{BB962C8B-B14F-4D97-AF65-F5344CB8AC3E}">
        <p14:creationId xmlns="" xmlns:p14="http://schemas.microsoft.com/office/powerpoint/2010/main" val="1151633807"/>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98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5988"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5989"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5991" name="Rectangle 7"/>
          <p:cNvSpPr>
            <a:spLocks noChangeArrowheads="1"/>
          </p:cNvSpPr>
          <p:nvPr>
            <p:custDataLst>
              <p:tags r:id="rId4"/>
            </p:custDataLst>
          </p:nvPr>
        </p:nvSpPr>
        <p:spPr bwMode="auto">
          <a:xfrm>
            <a:off x="914400" y="1295400"/>
            <a:ext cx="83058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If </a:t>
            </a:r>
            <a:r>
              <a:rPr lang="en-US" sz="2600" dirty="0" smtClean="0">
                <a:latin typeface="Times New Roman" pitchFamily="18" charset="0"/>
                <a:cs typeface="Arial" charset="0"/>
              </a:rPr>
              <a:t>asynchronous </a:t>
            </a:r>
            <a:r>
              <a:rPr lang="en-US" sz="2600" dirty="0">
                <a:latin typeface="Times New Roman" pitchFamily="18" charset="0"/>
                <a:cs typeface="Arial" charset="0"/>
              </a:rPr>
              <a:t>input changes once per second, </a:t>
            </a:r>
            <a:r>
              <a:rPr lang="en-US" sz="2600" dirty="0" smtClean="0">
                <a:latin typeface="Times New Roman" pitchFamily="18" charset="0"/>
                <a:cs typeface="Arial" charset="0"/>
              </a:rPr>
              <a:t>probability </a:t>
            </a:r>
            <a:r>
              <a:rPr lang="en-US" sz="2600" dirty="0">
                <a:latin typeface="Times New Roman" pitchFamily="18" charset="0"/>
                <a:cs typeface="Arial" charset="0"/>
              </a:rPr>
              <a:t>of failure per second </a:t>
            </a:r>
            <a:r>
              <a:rPr lang="en-US" sz="2600" dirty="0" smtClean="0">
                <a:latin typeface="Times New Roman" pitchFamily="18" charset="0"/>
                <a:cs typeface="Arial" charset="0"/>
              </a:rPr>
              <a:t>is </a:t>
            </a:r>
            <a:r>
              <a:rPr lang="en-US" sz="2600" i="1" dirty="0" smtClean="0">
                <a:latin typeface="Times New Roman" pitchFamily="18" charset="0"/>
                <a:cs typeface="Arial" charset="0"/>
              </a:rPr>
              <a:t>P</a:t>
            </a:r>
            <a:r>
              <a:rPr lang="en-US" sz="2600" dirty="0" smtClean="0">
                <a:latin typeface="Times New Roman" pitchFamily="18" charset="0"/>
                <a:cs typeface="Arial" charset="0"/>
              </a:rPr>
              <a:t>(failure</a:t>
            </a:r>
            <a:r>
              <a:rPr lang="en-US" sz="2600" dirty="0">
                <a:latin typeface="Times New Roman" pitchFamily="18" charset="0"/>
                <a:cs typeface="Arial" charset="0"/>
              </a:rPr>
              <a:t>).</a:t>
            </a:r>
          </a:p>
          <a:p>
            <a:pPr marL="342900" indent="-342900">
              <a:spcBef>
                <a:spcPct val="20000"/>
              </a:spcBef>
              <a:buFontTx/>
              <a:buChar char="•"/>
            </a:pPr>
            <a:r>
              <a:rPr lang="en-US" sz="2600" dirty="0" smtClean="0">
                <a:latin typeface="Times New Roman" pitchFamily="18" charset="0"/>
                <a:cs typeface="Arial" charset="0"/>
              </a:rPr>
              <a:t>If input </a:t>
            </a:r>
            <a:r>
              <a:rPr lang="en-US" sz="2600" dirty="0">
                <a:latin typeface="Times New Roman" pitchFamily="18" charset="0"/>
                <a:cs typeface="Arial" charset="0"/>
              </a:rPr>
              <a:t>changes </a:t>
            </a:r>
            <a:r>
              <a:rPr lang="en-US" sz="2600" i="1" dirty="0">
                <a:latin typeface="Times New Roman" pitchFamily="18" charset="0"/>
                <a:cs typeface="Arial" charset="0"/>
              </a:rPr>
              <a:t>N</a:t>
            </a:r>
            <a:r>
              <a:rPr lang="en-US" sz="2600" dirty="0">
                <a:latin typeface="Times New Roman" pitchFamily="18" charset="0"/>
                <a:cs typeface="Arial" charset="0"/>
              </a:rPr>
              <a:t> times per second, </a:t>
            </a:r>
            <a:r>
              <a:rPr lang="en-US" sz="2600" dirty="0" smtClean="0">
                <a:latin typeface="Times New Roman" pitchFamily="18" charset="0"/>
                <a:cs typeface="Arial" charset="0"/>
              </a:rPr>
              <a:t>probability </a:t>
            </a:r>
            <a:r>
              <a:rPr lang="en-US" sz="2600" dirty="0">
                <a:latin typeface="Times New Roman" pitchFamily="18" charset="0"/>
                <a:cs typeface="Arial" charset="0"/>
              </a:rPr>
              <a:t>of failure per second </a:t>
            </a:r>
            <a:r>
              <a:rPr lang="en-US" sz="2600" dirty="0" smtClean="0">
                <a:latin typeface="Times New Roman" pitchFamily="18" charset="0"/>
                <a:cs typeface="Arial" charset="0"/>
              </a:rPr>
              <a:t>is</a:t>
            </a:r>
            <a:r>
              <a:rPr lang="en-US" sz="2600" dirty="0">
                <a:latin typeface="Times New Roman" pitchFamily="18" charset="0"/>
                <a:cs typeface="Arial" charset="0"/>
              </a:rPr>
              <a:t>:</a:t>
            </a:r>
          </a:p>
          <a:p>
            <a:pPr marL="342900" indent="-342900">
              <a:spcBef>
                <a:spcPct val="20000"/>
              </a:spcBef>
            </a:pPr>
            <a:r>
              <a:rPr lang="en-US" sz="2000" dirty="0">
                <a:solidFill>
                  <a:schemeClr val="accent1"/>
                </a:solidFill>
                <a:latin typeface="Times New Roman" pitchFamily="18" charset="0"/>
                <a:cs typeface="Arial" charset="0"/>
              </a:rPr>
              <a:t>         </a:t>
            </a:r>
            <a:r>
              <a:rPr lang="en-US" sz="3200" b="1" i="1" dirty="0">
                <a:solidFill>
                  <a:schemeClr val="accent1"/>
                </a:solidFill>
                <a:latin typeface="Times New Roman" pitchFamily="18" charset="0"/>
                <a:cs typeface="Arial" charset="0"/>
              </a:rPr>
              <a:t>P</a:t>
            </a:r>
            <a:r>
              <a:rPr lang="en-US" sz="3200" b="1" dirty="0">
                <a:solidFill>
                  <a:schemeClr val="accent1"/>
                </a:solidFill>
                <a:latin typeface="Times New Roman" pitchFamily="18" charset="0"/>
                <a:cs typeface="Arial" charset="0"/>
              </a:rPr>
              <a:t>(failure)/second = (</a:t>
            </a:r>
            <a:r>
              <a:rPr lang="en-US" sz="3200" b="1" i="1" dirty="0">
                <a:solidFill>
                  <a:schemeClr val="accent1"/>
                </a:solidFill>
                <a:latin typeface="Times New Roman" pitchFamily="18" charset="0"/>
                <a:cs typeface="Arial" charset="0"/>
              </a:rPr>
              <a:t>NT</a:t>
            </a:r>
            <a:r>
              <a:rPr lang="en-US" sz="3200" b="1" baseline="-25000" dirty="0">
                <a:solidFill>
                  <a:schemeClr val="accent1"/>
                </a:solidFill>
                <a:latin typeface="Times New Roman" pitchFamily="18" charset="0"/>
                <a:cs typeface="Arial" charset="0"/>
              </a:rPr>
              <a:t>0</a:t>
            </a:r>
            <a:r>
              <a:rPr lang="en-US" sz="3200" b="1" dirty="0">
                <a:solidFill>
                  <a:schemeClr val="accent1"/>
                </a:solidFill>
                <a:latin typeface="Times New Roman" pitchFamily="18" charset="0"/>
                <a:cs typeface="Arial" charset="0"/>
              </a:rPr>
              <a:t>/</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c</a:t>
            </a:r>
            <a:r>
              <a:rPr lang="en-US" sz="3200" b="1" dirty="0">
                <a:solidFill>
                  <a:schemeClr val="accent1"/>
                </a:solidFill>
                <a:latin typeface="Times New Roman" pitchFamily="18" charset="0"/>
                <a:cs typeface="Arial" charset="0"/>
              </a:rPr>
              <a:t>) e</a:t>
            </a:r>
            <a:r>
              <a:rPr lang="en-US" sz="3200" b="1" baseline="30000" dirty="0">
                <a:solidFill>
                  <a:schemeClr val="accent1"/>
                </a:solidFill>
                <a:latin typeface="Times New Roman" pitchFamily="18" charset="0"/>
                <a:cs typeface="Arial" charset="0"/>
              </a:rPr>
              <a:t>-</a:t>
            </a:r>
            <a:r>
              <a:rPr lang="en-US" sz="3200" b="1" i="1" baseline="30000" dirty="0">
                <a:solidFill>
                  <a:schemeClr val="accent1"/>
                </a:solidFill>
                <a:latin typeface="Times New Roman" pitchFamily="18" charset="0"/>
                <a:cs typeface="Arial" charset="0"/>
              </a:rPr>
              <a:t>(</a:t>
            </a:r>
            <a:r>
              <a:rPr lang="en-US" sz="3200" b="1" i="1" baseline="30000"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c</a:t>
            </a:r>
            <a:r>
              <a:rPr lang="en-US" sz="3200" b="1" i="1" baseline="-25000" dirty="0">
                <a:solidFill>
                  <a:schemeClr val="accent1"/>
                </a:solidFill>
                <a:latin typeface="Times New Roman" pitchFamily="18" charset="0"/>
                <a:cs typeface="Arial" charset="0"/>
              </a:rPr>
              <a:t> </a:t>
            </a:r>
            <a:r>
              <a:rPr lang="en-US" sz="3200" b="1" i="1" baseline="30000" dirty="0">
                <a:solidFill>
                  <a:schemeClr val="accent1"/>
                </a:solidFill>
                <a:latin typeface="Times New Roman" pitchFamily="18" charset="0"/>
                <a:cs typeface="Arial" charset="0"/>
              </a:rPr>
              <a:t>-  </a:t>
            </a:r>
            <a:r>
              <a:rPr lang="en-US" sz="3200" b="1" i="1" baseline="30000" dirty="0" err="1">
                <a:solidFill>
                  <a:schemeClr val="accent1"/>
                </a:solidFill>
                <a:latin typeface="Times New Roman" pitchFamily="18" charset="0"/>
                <a:cs typeface="Arial" charset="0"/>
              </a:rPr>
              <a:t>t</a:t>
            </a:r>
            <a:r>
              <a:rPr lang="en-US" sz="3200" b="1" baseline="-25000" dirty="0" err="1">
                <a:solidFill>
                  <a:schemeClr val="accent1"/>
                </a:solidFill>
                <a:latin typeface="Times New Roman" pitchFamily="18" charset="0"/>
                <a:cs typeface="Arial" charset="0"/>
              </a:rPr>
              <a:t>setup</a:t>
            </a:r>
            <a:r>
              <a:rPr lang="en-US" sz="3200" b="1" i="1" baseline="30000" dirty="0">
                <a:solidFill>
                  <a:schemeClr val="accent1"/>
                </a:solidFill>
                <a:latin typeface="Times New Roman" pitchFamily="18" charset="0"/>
                <a:cs typeface="Arial" charset="0"/>
              </a:rPr>
              <a:t>)</a:t>
            </a:r>
            <a:r>
              <a:rPr lang="en-US" sz="3200" b="1" baseline="30000" dirty="0">
                <a:solidFill>
                  <a:schemeClr val="accent1"/>
                </a:solidFill>
                <a:latin typeface="Times New Roman" pitchFamily="18" charset="0"/>
                <a:cs typeface="Arial" charset="0"/>
              </a:rPr>
              <a:t>/</a:t>
            </a:r>
            <a:r>
              <a:rPr lang="el-GR" sz="3200" b="1" baseline="30000" dirty="0">
                <a:solidFill>
                  <a:schemeClr val="accent1"/>
                </a:solidFill>
                <a:latin typeface="Times New Roman" pitchFamily="18" charset="0"/>
                <a:cs typeface="Times New Roman" pitchFamily="18" charset="0"/>
              </a:rPr>
              <a:t>τ</a:t>
            </a:r>
            <a:endParaRPr lang="en-US" sz="3200" b="1" baseline="30000" dirty="0">
              <a:solidFill>
                <a:schemeClr val="accent1"/>
              </a:solidFill>
              <a:latin typeface="Times New Roman" pitchFamily="18" charset="0"/>
              <a:cs typeface="Times New Roman" pitchFamily="18" charset="0"/>
            </a:endParaRPr>
          </a:p>
          <a:p>
            <a:pPr marL="342900" indent="-342900">
              <a:spcBef>
                <a:spcPct val="20000"/>
              </a:spcBef>
            </a:pPr>
            <a:endParaRPr lang="en-US" sz="2000" baseline="30000" dirty="0">
              <a:latin typeface="Times New Roman" pitchFamily="18" charset="0"/>
              <a:cs typeface="Times New Roman" pitchFamily="18" charset="0"/>
            </a:endParaRPr>
          </a:p>
          <a:p>
            <a:pPr marL="342900" indent="-342900">
              <a:spcBef>
                <a:spcPct val="20000"/>
              </a:spcBef>
              <a:buFontTx/>
              <a:buChar char="•"/>
            </a:pPr>
            <a:r>
              <a:rPr lang="en-US" sz="2600" dirty="0" smtClean="0">
                <a:latin typeface="Times New Roman" pitchFamily="18" charset="0"/>
                <a:cs typeface="Arial" charset="0"/>
              </a:rPr>
              <a:t>Synchronizer </a:t>
            </a:r>
            <a:r>
              <a:rPr lang="en-US" sz="2600" dirty="0">
                <a:latin typeface="Times New Roman" pitchFamily="18" charset="0"/>
                <a:cs typeface="Arial" charset="0"/>
              </a:rPr>
              <a:t>fails, on average, 1/[</a:t>
            </a:r>
            <a:r>
              <a:rPr lang="en-US" sz="2600" i="1" dirty="0">
                <a:latin typeface="Times New Roman" pitchFamily="18" charset="0"/>
                <a:cs typeface="Arial" charset="0"/>
              </a:rPr>
              <a:t>P</a:t>
            </a:r>
            <a:r>
              <a:rPr lang="en-US" sz="2600" dirty="0">
                <a:latin typeface="Times New Roman" pitchFamily="18" charset="0"/>
                <a:cs typeface="Arial" charset="0"/>
              </a:rPr>
              <a:t>(failure)/second]</a:t>
            </a:r>
          </a:p>
          <a:p>
            <a:pPr marL="342900" indent="-342900">
              <a:spcBef>
                <a:spcPct val="20000"/>
              </a:spcBef>
              <a:buFontTx/>
              <a:buChar char="•"/>
            </a:pPr>
            <a:r>
              <a:rPr lang="en-US" sz="2600" dirty="0" smtClean="0">
                <a:latin typeface="Times New Roman" pitchFamily="18" charset="0"/>
                <a:cs typeface="Arial" charset="0"/>
              </a:rPr>
              <a:t>Called </a:t>
            </a:r>
            <a:r>
              <a:rPr lang="en-US" sz="2600" b="1" i="1" dirty="0">
                <a:latin typeface="Times New Roman" pitchFamily="18" charset="0"/>
                <a:cs typeface="Arial" charset="0"/>
              </a:rPr>
              <a:t>mean time between failures</a:t>
            </a:r>
            <a:r>
              <a:rPr lang="en-US" sz="2600" dirty="0">
                <a:latin typeface="Times New Roman" pitchFamily="18" charset="0"/>
                <a:cs typeface="Arial" charset="0"/>
              </a:rPr>
              <a:t>, MTBF:</a:t>
            </a:r>
          </a:p>
          <a:p>
            <a:pPr marL="342900" indent="-342900">
              <a:spcBef>
                <a:spcPct val="20000"/>
              </a:spcBef>
              <a:buFontTx/>
              <a:buChar char="•"/>
            </a:pPr>
            <a:endParaRPr lang="en-US" sz="2000" dirty="0">
              <a:latin typeface="Times New Roman" pitchFamily="18" charset="0"/>
              <a:cs typeface="Arial" charset="0"/>
            </a:endParaRPr>
          </a:p>
          <a:p>
            <a:pPr marL="342900" indent="-342900">
              <a:spcBef>
                <a:spcPct val="20000"/>
              </a:spcBef>
            </a:pPr>
            <a:r>
              <a:rPr lang="en-US" b="1" dirty="0">
                <a:latin typeface="Times New Roman" pitchFamily="18" charset="0"/>
                <a:cs typeface="Arial" charset="0"/>
              </a:rPr>
              <a:t> </a:t>
            </a:r>
            <a:r>
              <a:rPr lang="en-US" sz="2800" b="1" dirty="0">
                <a:solidFill>
                  <a:schemeClr val="accent1"/>
                </a:solidFill>
                <a:latin typeface="Times New Roman" pitchFamily="18" charset="0"/>
                <a:cs typeface="Arial" charset="0"/>
              </a:rPr>
              <a:t>MTBF = 1/[</a:t>
            </a:r>
            <a:r>
              <a:rPr lang="en-US" sz="2800" b="1" i="1" dirty="0">
                <a:solidFill>
                  <a:schemeClr val="accent1"/>
                </a:solidFill>
                <a:latin typeface="Times New Roman" pitchFamily="18" charset="0"/>
                <a:cs typeface="Arial" charset="0"/>
              </a:rPr>
              <a:t>P</a:t>
            </a:r>
            <a:r>
              <a:rPr lang="en-US" sz="2800" b="1" dirty="0">
                <a:solidFill>
                  <a:schemeClr val="accent1"/>
                </a:solidFill>
                <a:latin typeface="Times New Roman" pitchFamily="18" charset="0"/>
                <a:cs typeface="Arial" charset="0"/>
              </a:rPr>
              <a:t>(failure)/second] = (</a:t>
            </a:r>
            <a:r>
              <a:rPr lang="en-US" sz="2800" b="1" i="1" dirty="0" err="1">
                <a:solidFill>
                  <a:schemeClr val="accent1"/>
                </a:solidFill>
                <a:latin typeface="Times New Roman" pitchFamily="18" charset="0"/>
                <a:cs typeface="Arial" charset="0"/>
              </a:rPr>
              <a:t>T</a:t>
            </a:r>
            <a:r>
              <a:rPr lang="en-US" sz="2800" b="1" i="1" baseline="-25000" dirty="0" err="1">
                <a:solidFill>
                  <a:schemeClr val="accent1"/>
                </a:solidFill>
                <a:latin typeface="Times New Roman" pitchFamily="18" charset="0"/>
                <a:cs typeface="Arial" charset="0"/>
              </a:rPr>
              <a:t>c</a:t>
            </a:r>
            <a:r>
              <a:rPr lang="en-US" sz="2800" b="1" dirty="0">
                <a:solidFill>
                  <a:schemeClr val="accent1"/>
                </a:solidFill>
                <a:latin typeface="Times New Roman" pitchFamily="18" charset="0"/>
                <a:cs typeface="Arial" charset="0"/>
              </a:rPr>
              <a:t>/</a:t>
            </a:r>
            <a:r>
              <a:rPr lang="en-US" sz="2800" b="1" i="1" dirty="0">
                <a:solidFill>
                  <a:schemeClr val="accent1"/>
                </a:solidFill>
                <a:latin typeface="Times New Roman" pitchFamily="18" charset="0"/>
                <a:cs typeface="Arial" charset="0"/>
              </a:rPr>
              <a:t>NT</a:t>
            </a:r>
            <a:r>
              <a:rPr lang="en-US" sz="2800" b="1" baseline="-25000" dirty="0">
                <a:solidFill>
                  <a:schemeClr val="accent1"/>
                </a:solidFill>
                <a:latin typeface="Times New Roman" pitchFamily="18" charset="0"/>
                <a:cs typeface="Arial" charset="0"/>
              </a:rPr>
              <a:t>0</a:t>
            </a:r>
            <a:r>
              <a:rPr lang="en-US" sz="2800" b="1" dirty="0">
                <a:solidFill>
                  <a:schemeClr val="accent1"/>
                </a:solidFill>
                <a:latin typeface="Times New Roman" pitchFamily="18" charset="0"/>
                <a:cs typeface="Arial" charset="0"/>
              </a:rPr>
              <a:t>) e</a:t>
            </a:r>
            <a:r>
              <a:rPr lang="en-US" sz="2800" b="1" i="1" baseline="30000" dirty="0">
                <a:solidFill>
                  <a:schemeClr val="accent1"/>
                </a:solidFill>
                <a:latin typeface="Times New Roman" pitchFamily="18" charset="0"/>
                <a:cs typeface="Arial" charset="0"/>
              </a:rPr>
              <a:t>(</a:t>
            </a:r>
            <a:r>
              <a:rPr lang="en-US" sz="2800" b="1" i="1" baseline="30000" dirty="0" err="1">
                <a:solidFill>
                  <a:schemeClr val="accent1"/>
                </a:solidFill>
                <a:latin typeface="Times New Roman" pitchFamily="18" charset="0"/>
                <a:cs typeface="Arial" charset="0"/>
              </a:rPr>
              <a:t>T</a:t>
            </a:r>
            <a:r>
              <a:rPr lang="en-US" sz="2800" b="1" i="1" baseline="-25000" dirty="0" err="1">
                <a:solidFill>
                  <a:schemeClr val="accent1"/>
                </a:solidFill>
                <a:latin typeface="Times New Roman" pitchFamily="18" charset="0"/>
                <a:cs typeface="Arial" charset="0"/>
              </a:rPr>
              <a:t>c</a:t>
            </a:r>
            <a:r>
              <a:rPr lang="en-US" sz="2800" b="1" i="1" baseline="-25000" dirty="0">
                <a:solidFill>
                  <a:schemeClr val="accent1"/>
                </a:solidFill>
                <a:latin typeface="Times New Roman" pitchFamily="18" charset="0"/>
                <a:cs typeface="Arial" charset="0"/>
              </a:rPr>
              <a:t> </a:t>
            </a:r>
            <a:r>
              <a:rPr lang="en-US" sz="2800" b="1" i="1" baseline="30000" dirty="0">
                <a:solidFill>
                  <a:schemeClr val="accent1"/>
                </a:solidFill>
                <a:latin typeface="Times New Roman" pitchFamily="18" charset="0"/>
                <a:cs typeface="Arial" charset="0"/>
              </a:rPr>
              <a:t>-  </a:t>
            </a:r>
            <a:r>
              <a:rPr lang="en-US" sz="2800" b="1" i="1" baseline="30000" dirty="0" err="1">
                <a:solidFill>
                  <a:schemeClr val="accent1"/>
                </a:solidFill>
                <a:latin typeface="Times New Roman" pitchFamily="18" charset="0"/>
                <a:cs typeface="Arial" charset="0"/>
              </a:rPr>
              <a:t>t</a:t>
            </a:r>
            <a:r>
              <a:rPr lang="en-US" sz="2800" b="1" baseline="-25000" dirty="0" err="1">
                <a:solidFill>
                  <a:schemeClr val="accent1"/>
                </a:solidFill>
                <a:latin typeface="Times New Roman" pitchFamily="18" charset="0"/>
                <a:cs typeface="Arial" charset="0"/>
              </a:rPr>
              <a:t>setup</a:t>
            </a:r>
            <a:r>
              <a:rPr lang="en-US" sz="2800" b="1" i="1" baseline="30000" dirty="0">
                <a:solidFill>
                  <a:schemeClr val="accent1"/>
                </a:solidFill>
                <a:latin typeface="Times New Roman" pitchFamily="18" charset="0"/>
                <a:cs typeface="Arial" charset="0"/>
              </a:rPr>
              <a:t>)</a:t>
            </a:r>
            <a:r>
              <a:rPr lang="en-US" sz="2800" b="1" baseline="30000" dirty="0">
                <a:solidFill>
                  <a:schemeClr val="accent1"/>
                </a:solidFill>
                <a:latin typeface="Times New Roman" pitchFamily="18" charset="0"/>
                <a:cs typeface="Arial" charset="0"/>
              </a:rPr>
              <a:t>/</a:t>
            </a:r>
            <a:r>
              <a:rPr lang="el-GR" sz="2800" b="1" baseline="30000" dirty="0">
                <a:solidFill>
                  <a:schemeClr val="accent1"/>
                </a:solidFill>
                <a:latin typeface="Times New Roman" pitchFamily="18" charset="0"/>
                <a:cs typeface="Times New Roman" pitchFamily="18" charset="0"/>
              </a:rPr>
              <a:t>τ</a:t>
            </a:r>
            <a:endParaRPr lang="en-US" sz="2800" b="1" baseline="30000" dirty="0">
              <a:solidFill>
                <a:schemeClr val="accent1"/>
              </a:solidFill>
              <a:latin typeface="Times New Roman" pitchFamily="18" charset="0"/>
              <a:cs typeface="Times New Roman" pitchFamily="18" charset="0"/>
            </a:endParaRPr>
          </a:p>
          <a:p>
            <a:pPr marL="342900" indent="-342900">
              <a:spcBef>
                <a:spcPct val="20000"/>
              </a:spcBef>
            </a:pPr>
            <a:endParaRPr lang="en-US" sz="2800" baseline="30000" dirty="0">
              <a:latin typeface="Times New Roman" pitchFamily="18" charset="0"/>
              <a:cs typeface="Times New Roman" pitchFamily="18" charset="0"/>
            </a:endParaRPr>
          </a:p>
        </p:txBody>
      </p:sp>
      <p:sp>
        <p:nvSpPr>
          <p:cNvPr id="1065993" name="Rectangle 9"/>
          <p:cNvSpPr>
            <a:spLocks noChangeArrowheads="1"/>
          </p:cNvSpPr>
          <p:nvPr>
            <p:custDataLst>
              <p:tags r:id="rId5"/>
            </p:custDataLst>
          </p:nvPr>
        </p:nvSpPr>
        <p:spPr bwMode="auto">
          <a:xfrm>
            <a:off x="940777" y="5029200"/>
            <a:ext cx="8050823" cy="838200"/>
          </a:xfrm>
          <a:prstGeom prst="rect">
            <a:avLst/>
          </a:prstGeom>
          <a:noFill/>
          <a:ln w="19050">
            <a:solidFill>
              <a:schemeClr val="accent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5994" name="Rectangle 10"/>
          <p:cNvSpPr>
            <a:spLocks noChangeArrowheads="1"/>
          </p:cNvSpPr>
          <p:nvPr>
            <p:custDataLst>
              <p:tags r:id="rId6"/>
            </p:custDataLst>
          </p:nvPr>
        </p:nvSpPr>
        <p:spPr bwMode="auto">
          <a:xfrm>
            <a:off x="1079988" y="3039208"/>
            <a:ext cx="7772400" cy="685800"/>
          </a:xfrm>
          <a:prstGeom prst="rect">
            <a:avLst/>
          </a:prstGeom>
          <a:noFill/>
          <a:ln w="19050">
            <a:solidFill>
              <a:schemeClr val="accent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615553"/>
          </a:xfrm>
          <a:prstGeom prst="rect">
            <a:avLst/>
          </a:prstGeom>
          <a:noFill/>
        </p:spPr>
        <p:txBody>
          <a:bodyPr wrap="square" rtlCol="0">
            <a:spAutoFit/>
          </a:bodyPr>
          <a:lstStyle/>
          <a:p>
            <a:r>
              <a:rPr lang="en-US" sz="3400" dirty="0" smtClean="0">
                <a:solidFill>
                  <a:schemeClr val="bg1"/>
                </a:solidFill>
                <a:latin typeface="+mj-lt"/>
              </a:rPr>
              <a:t>Synchronizer Mean Time Between Failures</a:t>
            </a:r>
            <a:endParaRPr lang="en-US" sz="3400" dirty="0">
              <a:solidFill>
                <a:schemeClr val="bg1"/>
              </a:solidFill>
              <a:latin typeface="+mj-lt"/>
            </a:endParaRPr>
          </a:p>
        </p:txBody>
      </p:sp>
      <p:sp>
        <p:nvSpPr>
          <p:cNvPr id="9" name="TextBox 8"/>
          <p:cNvSpPr txBox="1"/>
          <p:nvPr/>
        </p:nvSpPr>
        <p:spPr>
          <a:xfrm>
            <a:off x="1676400" y="6019800"/>
            <a:ext cx="3908249" cy="461665"/>
          </a:xfrm>
          <a:prstGeom prst="rect">
            <a:avLst/>
          </a:prstGeom>
          <a:noFill/>
        </p:spPr>
        <p:txBody>
          <a:bodyPr wrap="none" rtlCol="0">
            <a:spAutoFit/>
          </a:bodyPr>
          <a:lstStyle/>
          <a:p>
            <a:r>
              <a:rPr lang="en-US" sz="2400" b="1" dirty="0" smtClean="0">
                <a:solidFill>
                  <a:srgbClr val="FF0000"/>
                </a:solidFill>
              </a:rPr>
              <a:t>Let’s trust them on this one…</a:t>
            </a:r>
            <a:endParaRPr lang="en-US" sz="2400" b="1" dirty="0">
              <a:solidFill>
                <a:srgbClr val="FF0000"/>
              </a:solidFill>
            </a:endParaRPr>
          </a:p>
        </p:txBody>
      </p:sp>
    </p:spTree>
    <p:extLst>
      <p:ext uri="{BB962C8B-B14F-4D97-AF65-F5344CB8AC3E}">
        <p14:creationId xmlns="" xmlns:p14="http://schemas.microsoft.com/office/powerpoint/2010/main" val="3354980347"/>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085" name="Object 5"/>
          <p:cNvGraphicFramePr>
            <a:graphicFrameLocks noGrp="1" noChangeAspect="1"/>
          </p:cNvGraphicFramePr>
          <p:nvPr>
            <p:ph sz="half" idx="4294967295"/>
            <p:extLst>
              <p:ext uri="{D42A27DB-BD31-4B8C-83A1-F6EECF244321}">
                <p14:modId xmlns="" xmlns:p14="http://schemas.microsoft.com/office/powerpoint/2010/main" val="4228183612"/>
              </p:ext>
            </p:extLst>
          </p:nvPr>
        </p:nvGraphicFramePr>
        <p:xfrm>
          <a:off x="1752600" y="960437"/>
          <a:ext cx="5334000" cy="1506538"/>
        </p:xfrm>
        <a:graphic>
          <a:graphicData uri="http://schemas.openxmlformats.org/presentationml/2006/ole">
            <p:oleObj spid="_x0000_s195601" name="VISIO" r:id="rId7" imgW="2430780" imgH="684276" progId="">
              <p:embed/>
            </p:oleObj>
          </a:graphicData>
        </a:graphic>
      </p:graphicFrame>
      <p:sp>
        <p:nvSpPr>
          <p:cNvPr id="119808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98084"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98086" name="Rectangle 6"/>
          <p:cNvSpPr>
            <a:spLocks noChangeArrowheads="1"/>
          </p:cNvSpPr>
          <p:nvPr>
            <p:custDataLst>
              <p:tags r:id="rId4"/>
            </p:custDataLst>
          </p:nvPr>
        </p:nvSpPr>
        <p:spPr bwMode="auto">
          <a:xfrm>
            <a:off x="685800" y="2590800"/>
            <a:ext cx="8305800" cy="3124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000" dirty="0">
                <a:latin typeface="Times New Roman" pitchFamily="18" charset="0"/>
                <a:cs typeface="Arial" charset="0"/>
              </a:rPr>
              <a:t>Suppose:  	</a:t>
            </a:r>
            <a:r>
              <a:rPr lang="en-US" sz="2000" i="1" dirty="0" err="1">
                <a:latin typeface="Times New Roman" pitchFamily="18" charset="0"/>
                <a:cs typeface="Arial" charset="0"/>
              </a:rPr>
              <a:t>T</a:t>
            </a:r>
            <a:r>
              <a:rPr lang="en-US" sz="2000" i="1" baseline="-25000" dirty="0" err="1">
                <a:latin typeface="Times New Roman" pitchFamily="18" charset="0"/>
                <a:cs typeface="Arial" charset="0"/>
              </a:rPr>
              <a:t>c</a:t>
            </a:r>
            <a:r>
              <a:rPr lang="en-US" sz="2000" dirty="0">
                <a:latin typeface="Times New Roman" pitchFamily="18" charset="0"/>
                <a:cs typeface="Arial" charset="0"/>
              </a:rPr>
              <a:t>    = 1/500 MHz = 2 ns	</a:t>
            </a:r>
            <a:r>
              <a:rPr lang="el-GR" sz="2000" dirty="0">
                <a:latin typeface="Times New Roman" pitchFamily="18" charset="0"/>
                <a:cs typeface="Times New Roman" pitchFamily="18" charset="0"/>
              </a:rPr>
              <a:t>τ</a:t>
            </a:r>
            <a:r>
              <a:rPr lang="en-US" sz="2000" dirty="0">
                <a:latin typeface="Times New Roman" pitchFamily="18" charset="0"/>
                <a:cs typeface="Times New Roman" pitchFamily="18" charset="0"/>
              </a:rPr>
              <a:t>      = 200 </a:t>
            </a:r>
            <a:r>
              <a:rPr lang="en-US" sz="2000" dirty="0" err="1">
                <a:latin typeface="Times New Roman" pitchFamily="18" charset="0"/>
                <a:cs typeface="Times New Roman" pitchFamily="18" charset="0"/>
              </a:rPr>
              <a:t>ps</a:t>
            </a:r>
            <a:endParaRPr lang="el-GR" sz="2000" dirty="0">
              <a:latin typeface="Times New Roman" pitchFamily="18" charset="0"/>
              <a:cs typeface="Times New Roman" pitchFamily="18" charset="0"/>
            </a:endParaRPr>
          </a:p>
          <a:p>
            <a:pPr marL="342900" indent="-342900">
              <a:spcBef>
                <a:spcPct val="20000"/>
              </a:spcBef>
            </a:pPr>
            <a:r>
              <a:rPr lang="en-US" sz="2000" dirty="0">
                <a:latin typeface="Times New Roman" pitchFamily="18" charset="0"/>
                <a:cs typeface="Arial" charset="0"/>
              </a:rPr>
              <a:t>			</a:t>
            </a:r>
            <a:r>
              <a:rPr lang="en-US" sz="2000" i="1" dirty="0">
                <a:latin typeface="Times New Roman" pitchFamily="18" charset="0"/>
                <a:cs typeface="Arial" charset="0"/>
              </a:rPr>
              <a:t>T</a:t>
            </a:r>
            <a:r>
              <a:rPr lang="en-US" sz="2000" baseline="-25000" dirty="0">
                <a:latin typeface="Times New Roman" pitchFamily="18" charset="0"/>
                <a:cs typeface="Arial" charset="0"/>
              </a:rPr>
              <a:t>0</a:t>
            </a:r>
            <a:r>
              <a:rPr lang="en-US" sz="2000" dirty="0">
                <a:latin typeface="Times New Roman" pitchFamily="18" charset="0"/>
                <a:cs typeface="Arial" charset="0"/>
              </a:rPr>
              <a:t>    = 150 </a:t>
            </a:r>
            <a:r>
              <a:rPr lang="en-US" sz="2000" dirty="0" err="1">
                <a:latin typeface="Times New Roman" pitchFamily="18" charset="0"/>
                <a:cs typeface="Arial" charset="0"/>
              </a:rPr>
              <a:t>ps</a:t>
            </a:r>
            <a:r>
              <a:rPr lang="en-US" sz="2000" dirty="0">
                <a:latin typeface="Times New Roman" pitchFamily="18" charset="0"/>
                <a:cs typeface="Arial" charset="0"/>
              </a:rPr>
              <a:t>		</a:t>
            </a:r>
            <a:r>
              <a:rPr lang="en-US" sz="2000" i="1" dirty="0" err="1">
                <a:latin typeface="Times New Roman" pitchFamily="18" charset="0"/>
                <a:cs typeface="Arial" charset="0"/>
              </a:rPr>
              <a:t>t</a:t>
            </a:r>
            <a:r>
              <a:rPr lang="en-US" sz="2000" baseline="-25000" dirty="0" err="1">
                <a:latin typeface="Times New Roman" pitchFamily="18" charset="0"/>
                <a:cs typeface="Arial" charset="0"/>
              </a:rPr>
              <a:t>setup</a:t>
            </a:r>
            <a:r>
              <a:rPr lang="en-US" sz="2000" dirty="0">
                <a:latin typeface="Times New Roman" pitchFamily="18" charset="0"/>
                <a:cs typeface="Arial" charset="0"/>
              </a:rPr>
              <a:t> = 100 </a:t>
            </a:r>
            <a:r>
              <a:rPr lang="en-US" sz="2000" dirty="0" err="1">
                <a:latin typeface="Times New Roman" pitchFamily="18" charset="0"/>
                <a:cs typeface="Arial" charset="0"/>
              </a:rPr>
              <a:t>ps</a:t>
            </a:r>
            <a:endParaRPr lang="en-US" sz="2000" dirty="0">
              <a:latin typeface="Times New Roman" pitchFamily="18" charset="0"/>
              <a:cs typeface="Arial" charset="0"/>
            </a:endParaRPr>
          </a:p>
          <a:p>
            <a:pPr marL="342900" indent="-342900">
              <a:spcBef>
                <a:spcPct val="20000"/>
              </a:spcBef>
            </a:pPr>
            <a:r>
              <a:rPr lang="en-US" sz="2000" dirty="0">
                <a:latin typeface="Times New Roman" pitchFamily="18" charset="0"/>
                <a:cs typeface="Arial" charset="0"/>
              </a:rPr>
              <a:t>                             </a:t>
            </a:r>
            <a:r>
              <a:rPr lang="en-US" sz="2000" i="1" dirty="0">
                <a:latin typeface="Times New Roman" pitchFamily="18" charset="0"/>
                <a:cs typeface="Arial" charset="0"/>
              </a:rPr>
              <a:t>N</a:t>
            </a:r>
            <a:r>
              <a:rPr lang="en-US" sz="2000" dirty="0">
                <a:latin typeface="Times New Roman" pitchFamily="18" charset="0"/>
                <a:cs typeface="Arial" charset="0"/>
              </a:rPr>
              <a:t>     = 1 events per second</a:t>
            </a:r>
          </a:p>
          <a:p>
            <a:pPr marL="342900" indent="-342900">
              <a:spcBef>
                <a:spcPct val="20000"/>
              </a:spcBef>
              <a:buFontTx/>
              <a:buChar char="•"/>
            </a:pPr>
            <a:r>
              <a:rPr lang="en-US" sz="2000" dirty="0">
                <a:latin typeface="Times New Roman" pitchFamily="18" charset="0"/>
                <a:cs typeface="Arial" charset="0"/>
              </a:rPr>
              <a:t>What is the probability of failure? MTBF?</a:t>
            </a:r>
          </a:p>
          <a:p>
            <a:pPr marL="342900" indent="-342900">
              <a:spcBef>
                <a:spcPct val="20000"/>
              </a:spcBef>
            </a:pPr>
            <a:r>
              <a:rPr lang="en-US" sz="2000" dirty="0">
                <a:latin typeface="Times New Roman" pitchFamily="18" charset="0"/>
                <a:cs typeface="Arial" charset="0"/>
              </a:rPr>
              <a:t>                                   </a:t>
            </a:r>
            <a:r>
              <a:rPr lang="en-US" sz="2000" i="1" dirty="0">
                <a:latin typeface="Times New Roman" pitchFamily="18" charset="0"/>
                <a:cs typeface="Arial" charset="0"/>
              </a:rPr>
              <a:t>P</a:t>
            </a:r>
            <a:r>
              <a:rPr lang="en-US" sz="2000" dirty="0">
                <a:latin typeface="Times New Roman" pitchFamily="18" charset="0"/>
                <a:cs typeface="Arial" charset="0"/>
              </a:rPr>
              <a:t>(failure) = (150 ps/2 ns) e</a:t>
            </a:r>
            <a:r>
              <a:rPr lang="en-US" sz="2000" baseline="30000" dirty="0">
                <a:latin typeface="Times New Roman" pitchFamily="18" charset="0"/>
                <a:cs typeface="Arial" charset="0"/>
              </a:rPr>
              <a:t>-</a:t>
            </a:r>
            <a:r>
              <a:rPr lang="en-US" sz="2000" i="1" baseline="30000" dirty="0">
                <a:latin typeface="Times New Roman" pitchFamily="18" charset="0"/>
                <a:cs typeface="Arial" charset="0"/>
              </a:rPr>
              <a:t>(</a:t>
            </a:r>
            <a:r>
              <a:rPr lang="en-US" sz="2000" baseline="30000" dirty="0">
                <a:latin typeface="Times New Roman" pitchFamily="18" charset="0"/>
                <a:cs typeface="Arial" charset="0"/>
              </a:rPr>
              <a:t>1.9 ns</a:t>
            </a:r>
            <a:r>
              <a:rPr lang="en-US" sz="2000" i="1" baseline="30000" dirty="0">
                <a:latin typeface="Times New Roman" pitchFamily="18" charset="0"/>
                <a:cs typeface="Arial" charset="0"/>
              </a:rPr>
              <a:t>)</a:t>
            </a:r>
            <a:r>
              <a:rPr lang="en-US" sz="2000" baseline="30000" dirty="0">
                <a:latin typeface="Times New Roman" pitchFamily="18" charset="0"/>
                <a:cs typeface="Arial" charset="0"/>
              </a:rPr>
              <a:t>/</a:t>
            </a:r>
            <a:r>
              <a:rPr lang="en-US" sz="2000" baseline="30000" dirty="0">
                <a:latin typeface="Times New Roman" pitchFamily="18" charset="0"/>
                <a:cs typeface="Times New Roman" pitchFamily="18" charset="0"/>
              </a:rPr>
              <a:t>200 </a:t>
            </a:r>
            <a:r>
              <a:rPr lang="en-US" sz="2000" baseline="30000" dirty="0" err="1">
                <a:latin typeface="Times New Roman" pitchFamily="18" charset="0"/>
                <a:cs typeface="Times New Roman" pitchFamily="18" charset="0"/>
              </a:rPr>
              <a:t>ps</a:t>
            </a:r>
            <a:endParaRPr lang="en-US" sz="2000" dirty="0">
              <a:latin typeface="Times New Roman" pitchFamily="18" charset="0"/>
              <a:cs typeface="Times New Roman" pitchFamily="18" charset="0"/>
            </a:endParaRPr>
          </a:p>
          <a:p>
            <a:pPr marL="342900" indent="-342900">
              <a:spcBef>
                <a:spcPct val="20000"/>
              </a:spcBef>
            </a:pPr>
            <a:r>
              <a:rPr lang="en-US" sz="2000" baseline="30000"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b="1" dirty="0">
                <a:solidFill>
                  <a:schemeClr val="accent1"/>
                </a:solidFill>
                <a:latin typeface="Times New Roman" pitchFamily="18" charset="0"/>
                <a:cs typeface="Times New Roman" pitchFamily="18" charset="0"/>
              </a:rPr>
              <a:t>5.6 × 10</a:t>
            </a:r>
            <a:r>
              <a:rPr lang="en-US" sz="2000" b="1" baseline="30000" dirty="0">
                <a:solidFill>
                  <a:schemeClr val="accent1"/>
                </a:solidFill>
                <a:latin typeface="Times New Roman" pitchFamily="18" charset="0"/>
                <a:cs typeface="Times New Roman" pitchFamily="18" charset="0"/>
              </a:rPr>
              <a:t>-6</a:t>
            </a:r>
          </a:p>
          <a:p>
            <a:pPr marL="342900" indent="-342900">
              <a:spcBef>
                <a:spcPct val="20000"/>
              </a:spcBef>
            </a:pPr>
            <a:r>
              <a:rPr lang="en-US" sz="2000" baseline="30000" dirty="0">
                <a:latin typeface="Times New Roman" pitchFamily="18" charset="0"/>
                <a:cs typeface="Times New Roman" pitchFamily="18" charset="0"/>
              </a:rPr>
              <a:t>                                  </a:t>
            </a:r>
            <a:r>
              <a:rPr lang="en-US" sz="2000" i="1" dirty="0">
                <a:latin typeface="Times New Roman" pitchFamily="18" charset="0"/>
                <a:cs typeface="Arial" charset="0"/>
              </a:rPr>
              <a:t>P</a:t>
            </a:r>
            <a:r>
              <a:rPr lang="en-US" sz="2000" dirty="0">
                <a:latin typeface="Times New Roman" pitchFamily="18" charset="0"/>
                <a:cs typeface="Arial" charset="0"/>
              </a:rPr>
              <a:t>(failure)/second = 10 </a:t>
            </a:r>
            <a:r>
              <a:rPr lang="en-US" sz="2000" dirty="0">
                <a:latin typeface="Times New Roman" pitchFamily="18" charset="0"/>
                <a:cs typeface="Times New Roman" pitchFamily="18" charset="0"/>
              </a:rPr>
              <a:t>× </a:t>
            </a:r>
            <a:r>
              <a:rPr lang="en-US" sz="2000" dirty="0">
                <a:latin typeface="Times New Roman" pitchFamily="18" charset="0"/>
                <a:cs typeface="Arial" charset="0"/>
              </a:rPr>
              <a:t>(</a:t>
            </a:r>
            <a:r>
              <a:rPr lang="en-US" sz="2000" dirty="0">
                <a:latin typeface="Times New Roman" pitchFamily="18" charset="0"/>
                <a:cs typeface="Times New Roman" pitchFamily="18" charset="0"/>
              </a:rPr>
              <a:t>5.6 × 10</a:t>
            </a:r>
            <a:r>
              <a:rPr lang="en-US" sz="2000" baseline="30000" dirty="0">
                <a:latin typeface="Times New Roman" pitchFamily="18" charset="0"/>
                <a:cs typeface="Times New Roman" pitchFamily="18" charset="0"/>
              </a:rPr>
              <a:t>-6 </a:t>
            </a:r>
            <a:r>
              <a:rPr lang="en-US" sz="2000" dirty="0">
                <a:latin typeface="Times New Roman" pitchFamily="18" charset="0"/>
                <a:cs typeface="Arial" charset="0"/>
              </a:rPr>
              <a:t>)</a:t>
            </a:r>
            <a:endParaRPr lang="en-US" sz="2000" dirty="0">
              <a:latin typeface="Times New Roman" pitchFamily="18" charset="0"/>
              <a:cs typeface="Times New Roman" pitchFamily="18" charset="0"/>
            </a:endParaRPr>
          </a:p>
          <a:p>
            <a:pPr marL="342900" indent="-342900">
              <a:spcBef>
                <a:spcPct val="20000"/>
              </a:spcBef>
            </a:pPr>
            <a:r>
              <a:rPr lang="en-US" sz="2000" baseline="30000" dirty="0">
                <a:latin typeface="Times New Roman" pitchFamily="18" charset="0"/>
                <a:cs typeface="Times New Roman" pitchFamily="18" charset="0"/>
              </a:rPr>
              <a:t>                                                                               </a:t>
            </a:r>
            <a:r>
              <a:rPr lang="en-US" sz="2000" dirty="0">
                <a:latin typeface="Times New Roman" pitchFamily="18" charset="0"/>
                <a:cs typeface="Times New Roman" pitchFamily="18" charset="0"/>
              </a:rPr>
              <a:t>= 5.6 × 10</a:t>
            </a:r>
            <a:r>
              <a:rPr lang="en-US" sz="2000" baseline="30000" dirty="0">
                <a:latin typeface="Times New Roman" pitchFamily="18" charset="0"/>
                <a:cs typeface="Times New Roman" pitchFamily="18" charset="0"/>
              </a:rPr>
              <a:t>-5</a:t>
            </a:r>
            <a:r>
              <a:rPr lang="en-US" sz="2000" dirty="0">
                <a:latin typeface="Times New Roman" pitchFamily="18" charset="0"/>
                <a:cs typeface="Times New Roman" pitchFamily="18" charset="0"/>
              </a:rPr>
              <a:t> / second</a:t>
            </a:r>
            <a:endParaRPr lang="en-US" sz="2000" baseline="30000" dirty="0">
              <a:latin typeface="Times New Roman" pitchFamily="18" charset="0"/>
              <a:cs typeface="Times New Roman" pitchFamily="18" charset="0"/>
            </a:endParaRPr>
          </a:p>
          <a:p>
            <a:pPr marL="342900" indent="-342900">
              <a:spcBef>
                <a:spcPct val="20000"/>
              </a:spcBef>
            </a:pPr>
            <a:r>
              <a:rPr lang="en-US" sz="2000" baseline="30000" dirty="0">
                <a:latin typeface="Times New Roman" pitchFamily="18" charset="0"/>
                <a:cs typeface="Times New Roman" pitchFamily="18" charset="0"/>
              </a:rPr>
              <a:t>      			            </a:t>
            </a:r>
            <a:r>
              <a:rPr lang="en-US" sz="2000" dirty="0">
                <a:latin typeface="Times New Roman" pitchFamily="18" charset="0"/>
                <a:cs typeface="Arial" charset="0"/>
              </a:rPr>
              <a:t>MTBF    = 1/[P(failure)/second] ≈ </a:t>
            </a:r>
            <a:r>
              <a:rPr lang="en-US" sz="2000" b="1" dirty="0">
                <a:solidFill>
                  <a:schemeClr val="accent1"/>
                </a:solidFill>
                <a:latin typeface="Times New Roman" pitchFamily="18" charset="0"/>
                <a:cs typeface="Arial" charset="0"/>
              </a:rPr>
              <a:t>5 hours</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Example Synchronizer</a:t>
            </a:r>
            <a:endParaRPr lang="en-US" sz="4400" dirty="0">
              <a:solidFill>
                <a:schemeClr val="bg1"/>
              </a:solidFill>
              <a:latin typeface="+mj-lt"/>
            </a:endParaRPr>
          </a:p>
        </p:txBody>
      </p:sp>
    </p:spTree>
    <p:extLst>
      <p:ext uri="{BB962C8B-B14F-4D97-AF65-F5344CB8AC3E}">
        <p14:creationId xmlns="" xmlns:p14="http://schemas.microsoft.com/office/powerpoint/2010/main" val="95360744"/>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53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46532"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6534" name="Rectangle 6"/>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6536" name="Rectangle 8"/>
          <p:cNvSpPr>
            <a:spLocks noChangeArrowheads="1"/>
          </p:cNvSpPr>
          <p:nvPr>
            <p:custDataLst>
              <p:tags r:id="rId4"/>
            </p:custDataLst>
          </p:nvPr>
        </p:nvSpPr>
        <p:spPr bwMode="auto">
          <a:xfrm>
            <a:off x="861646" y="1295400"/>
            <a:ext cx="83058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Two types of parallelism:</a:t>
            </a:r>
          </a:p>
          <a:p>
            <a:pPr marL="742950" lvl="1" indent="-285750">
              <a:spcBef>
                <a:spcPct val="20000"/>
              </a:spcBef>
              <a:buFontTx/>
              <a:buChar char="–"/>
            </a:pPr>
            <a:r>
              <a:rPr lang="en-US" sz="2600" b="1" dirty="0">
                <a:solidFill>
                  <a:schemeClr val="accent1"/>
                </a:solidFill>
                <a:latin typeface="Times New Roman" pitchFamily="18" charset="0"/>
                <a:cs typeface="Arial" charset="0"/>
              </a:rPr>
              <a:t>Spatial parallelism</a:t>
            </a:r>
          </a:p>
          <a:p>
            <a:pPr marL="1143000" lvl="2" indent="-228600">
              <a:spcBef>
                <a:spcPct val="20000"/>
              </a:spcBef>
              <a:buFontTx/>
              <a:buChar char="•"/>
            </a:pPr>
            <a:r>
              <a:rPr lang="en-US" sz="2600" dirty="0">
                <a:latin typeface="Times New Roman" pitchFamily="18" charset="0"/>
                <a:cs typeface="Arial" charset="0"/>
              </a:rPr>
              <a:t>duplicate hardware performs multiple tasks at once</a:t>
            </a:r>
          </a:p>
          <a:p>
            <a:pPr marL="742950" lvl="1" indent="-285750">
              <a:spcBef>
                <a:spcPct val="20000"/>
              </a:spcBef>
              <a:buFontTx/>
              <a:buChar char="–"/>
            </a:pPr>
            <a:r>
              <a:rPr lang="en-US" sz="2600" b="1" dirty="0">
                <a:solidFill>
                  <a:schemeClr val="accent1"/>
                </a:solidFill>
                <a:latin typeface="Times New Roman" pitchFamily="18" charset="0"/>
                <a:cs typeface="Arial" charset="0"/>
              </a:rPr>
              <a:t>Temporal parallelism</a:t>
            </a:r>
          </a:p>
          <a:p>
            <a:pPr marL="1143000" lvl="2" indent="-228600">
              <a:spcBef>
                <a:spcPct val="20000"/>
              </a:spcBef>
              <a:buFontTx/>
              <a:buChar char="•"/>
            </a:pPr>
            <a:r>
              <a:rPr lang="en-US" sz="2600" dirty="0">
                <a:latin typeface="Times New Roman" pitchFamily="18" charset="0"/>
                <a:cs typeface="Arial" charset="0"/>
              </a:rPr>
              <a:t>task is broken into multiple stages</a:t>
            </a:r>
          </a:p>
          <a:p>
            <a:pPr marL="1143000" lvl="2" indent="-228600">
              <a:spcBef>
                <a:spcPct val="20000"/>
              </a:spcBef>
              <a:buFontTx/>
              <a:buChar char="•"/>
            </a:pPr>
            <a:r>
              <a:rPr lang="en-US" sz="2600" dirty="0">
                <a:latin typeface="Times New Roman" pitchFamily="18" charset="0"/>
                <a:cs typeface="Arial" charset="0"/>
              </a:rPr>
              <a:t>also called pipelining</a:t>
            </a:r>
          </a:p>
          <a:p>
            <a:pPr marL="1143000" lvl="2" indent="-228600">
              <a:spcBef>
                <a:spcPct val="20000"/>
              </a:spcBef>
              <a:buFontTx/>
              <a:buChar char="•"/>
            </a:pPr>
            <a:r>
              <a:rPr lang="en-US" sz="2600" dirty="0">
                <a:latin typeface="Times New Roman" pitchFamily="18" charset="0"/>
                <a:cs typeface="Arial" charset="0"/>
              </a:rPr>
              <a:t>for example, an assembly line</a:t>
            </a:r>
            <a:endParaRPr lang="en-US" sz="2600" baseline="30000" dirty="0">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a:t>
            </a:r>
            <a:endParaRPr lang="en-US" sz="4400" dirty="0">
              <a:solidFill>
                <a:schemeClr val="bg1"/>
              </a:solidFill>
              <a:latin typeface="+mj-lt"/>
            </a:endParaRPr>
          </a:p>
        </p:txBody>
      </p:sp>
    </p:spTree>
    <p:extLst>
      <p:ext uri="{BB962C8B-B14F-4D97-AF65-F5344CB8AC3E}">
        <p14:creationId xmlns="" xmlns:p14="http://schemas.microsoft.com/office/powerpoint/2010/main" val="618467690"/>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265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222660"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22661"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22662" name="Rectangle 6"/>
          <p:cNvSpPr>
            <a:spLocks noChangeArrowheads="1"/>
          </p:cNvSpPr>
          <p:nvPr>
            <p:custDataLst>
              <p:tags r:id="rId4"/>
            </p:custDataLst>
          </p:nvPr>
        </p:nvSpPr>
        <p:spPr bwMode="auto">
          <a:xfrm>
            <a:off x="952500" y="1295400"/>
            <a:ext cx="79629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smtClean="0">
                <a:solidFill>
                  <a:schemeClr val="accent1"/>
                </a:solidFill>
                <a:latin typeface="Times New Roman" pitchFamily="18" charset="0"/>
                <a:cs typeface="Arial" charset="0"/>
              </a:rPr>
              <a:t>Token</a:t>
            </a:r>
            <a:r>
              <a:rPr lang="en-US" sz="3200" b="1" dirty="0">
                <a:solidFill>
                  <a:schemeClr val="accent1"/>
                </a:solidFill>
                <a:latin typeface="Times New Roman" pitchFamily="18" charset="0"/>
                <a:cs typeface="Arial" charset="0"/>
              </a:rPr>
              <a:t>:</a:t>
            </a:r>
            <a:r>
              <a:rPr lang="en-US" sz="3200" dirty="0">
                <a:solidFill>
                  <a:schemeClr val="accent1"/>
                </a:solidFill>
                <a:latin typeface="Times New Roman" pitchFamily="18" charset="0"/>
                <a:cs typeface="Arial" charset="0"/>
              </a:rPr>
              <a:t> </a:t>
            </a:r>
            <a:r>
              <a:rPr lang="en-US" sz="3200" dirty="0" smtClean="0">
                <a:latin typeface="Times New Roman" pitchFamily="18" charset="0"/>
                <a:cs typeface="Arial" charset="0"/>
              </a:rPr>
              <a:t>Group of </a:t>
            </a:r>
            <a:r>
              <a:rPr lang="en-US" sz="3200" dirty="0">
                <a:latin typeface="Times New Roman" pitchFamily="18" charset="0"/>
                <a:cs typeface="Arial" charset="0"/>
              </a:rPr>
              <a:t>inputs processed to produce </a:t>
            </a:r>
            <a:r>
              <a:rPr lang="en-US" sz="3200" dirty="0" smtClean="0">
                <a:latin typeface="Times New Roman" pitchFamily="18" charset="0"/>
                <a:cs typeface="Arial" charset="0"/>
              </a:rPr>
              <a:t>group </a:t>
            </a:r>
            <a:r>
              <a:rPr lang="en-US" sz="3200" dirty="0">
                <a:latin typeface="Times New Roman" pitchFamily="18" charset="0"/>
                <a:cs typeface="Arial" charset="0"/>
              </a:rPr>
              <a:t>of </a:t>
            </a:r>
            <a:r>
              <a:rPr lang="en-US" sz="3200" dirty="0" smtClean="0">
                <a:latin typeface="Times New Roman" pitchFamily="18" charset="0"/>
                <a:cs typeface="Arial" charset="0"/>
              </a:rPr>
              <a:t>outputs</a:t>
            </a:r>
          </a:p>
          <a:p>
            <a:pPr marL="342900" indent="-342900">
              <a:spcBef>
                <a:spcPct val="20000"/>
              </a:spcBef>
              <a:buFontTx/>
              <a:buChar char="•"/>
            </a:pPr>
            <a:r>
              <a:rPr lang="en-US" sz="3200" b="1" dirty="0" smtClean="0">
                <a:solidFill>
                  <a:schemeClr val="accent1"/>
                </a:solidFill>
                <a:latin typeface="Times New Roman" pitchFamily="18" charset="0"/>
                <a:cs typeface="Arial" charset="0"/>
              </a:rPr>
              <a:t>Latency</a:t>
            </a:r>
            <a:r>
              <a:rPr lang="en-US" sz="3200" b="1" dirty="0">
                <a:solidFill>
                  <a:schemeClr val="accent1"/>
                </a:solidFill>
                <a:latin typeface="Times New Roman" pitchFamily="18" charset="0"/>
                <a:cs typeface="Arial" charset="0"/>
              </a:rPr>
              <a:t>:</a:t>
            </a:r>
            <a:r>
              <a:rPr lang="en-US" sz="3200" dirty="0">
                <a:solidFill>
                  <a:schemeClr val="accent1"/>
                </a:solidFill>
                <a:latin typeface="Times New Roman" pitchFamily="18" charset="0"/>
                <a:cs typeface="Arial" charset="0"/>
              </a:rPr>
              <a:t> </a:t>
            </a:r>
            <a:r>
              <a:rPr lang="en-US" sz="3200" dirty="0">
                <a:latin typeface="Times New Roman" pitchFamily="18" charset="0"/>
                <a:cs typeface="Arial" charset="0"/>
              </a:rPr>
              <a:t>Time for one token to pass from start to </a:t>
            </a:r>
            <a:r>
              <a:rPr lang="en-US" sz="3200" dirty="0" smtClean="0">
                <a:latin typeface="Times New Roman" pitchFamily="18" charset="0"/>
                <a:cs typeface="Arial" charset="0"/>
              </a:rPr>
              <a:t>end</a:t>
            </a:r>
          </a:p>
          <a:p>
            <a:pPr marL="342900" indent="-342900">
              <a:spcBef>
                <a:spcPct val="20000"/>
              </a:spcBef>
              <a:buFontTx/>
              <a:buChar char="•"/>
            </a:pPr>
            <a:r>
              <a:rPr lang="en-US" sz="3200" b="1" dirty="0" smtClean="0">
                <a:solidFill>
                  <a:schemeClr val="accent1"/>
                </a:solidFill>
                <a:latin typeface="Times New Roman" pitchFamily="18" charset="0"/>
                <a:cs typeface="Arial" charset="0"/>
              </a:rPr>
              <a:t>Throughput</a:t>
            </a:r>
            <a:r>
              <a:rPr lang="en-US" sz="3200" b="1" dirty="0">
                <a:solidFill>
                  <a:schemeClr val="accent1"/>
                </a:solidFill>
                <a:latin typeface="Times New Roman" pitchFamily="18" charset="0"/>
                <a:cs typeface="Arial" charset="0"/>
              </a:rPr>
              <a:t>:</a:t>
            </a:r>
            <a:r>
              <a:rPr lang="en-US" sz="3200" dirty="0">
                <a:solidFill>
                  <a:schemeClr val="accent1"/>
                </a:solidFill>
                <a:latin typeface="Times New Roman" pitchFamily="18" charset="0"/>
                <a:cs typeface="Arial" charset="0"/>
              </a:rPr>
              <a:t> </a:t>
            </a:r>
            <a:r>
              <a:rPr lang="en-US" sz="3200" dirty="0" smtClean="0">
                <a:latin typeface="Times New Roman" pitchFamily="18" charset="0"/>
                <a:cs typeface="Arial" charset="0"/>
              </a:rPr>
              <a:t>Number </a:t>
            </a:r>
            <a:r>
              <a:rPr lang="en-US" sz="3200" dirty="0">
                <a:latin typeface="Times New Roman" pitchFamily="18" charset="0"/>
                <a:cs typeface="Arial" charset="0"/>
              </a:rPr>
              <a:t>of tokens </a:t>
            </a:r>
            <a:r>
              <a:rPr lang="en-US" sz="3200" dirty="0" smtClean="0">
                <a:latin typeface="Times New Roman" pitchFamily="18" charset="0"/>
                <a:cs typeface="Arial" charset="0"/>
              </a:rPr>
              <a:t>produced </a:t>
            </a:r>
            <a:r>
              <a:rPr lang="en-US" sz="3200" dirty="0">
                <a:latin typeface="Times New Roman" pitchFamily="18" charset="0"/>
                <a:cs typeface="Arial" charset="0"/>
              </a:rPr>
              <a:t>per unit </a:t>
            </a:r>
            <a:r>
              <a:rPr lang="en-US" sz="3200" dirty="0" smtClean="0">
                <a:latin typeface="Times New Roman" pitchFamily="18" charset="0"/>
                <a:cs typeface="Arial" charset="0"/>
              </a:rPr>
              <a:t>time</a:t>
            </a:r>
          </a:p>
          <a:p>
            <a:pPr marL="342900" indent="-342900">
              <a:spcBef>
                <a:spcPct val="20000"/>
              </a:spcBef>
              <a:buFontTx/>
              <a:buChar char="•"/>
            </a:pPr>
            <a:endParaRPr lang="en-US" sz="3200" dirty="0">
              <a:latin typeface="Times New Roman" pitchFamily="18" charset="0"/>
              <a:cs typeface="Arial" charset="0"/>
            </a:endParaRPr>
          </a:p>
          <a:p>
            <a:pPr>
              <a:spcBef>
                <a:spcPct val="20000"/>
              </a:spcBef>
            </a:pPr>
            <a:r>
              <a:rPr lang="en-US" sz="3200" dirty="0" smtClean="0">
                <a:latin typeface="Times New Roman" pitchFamily="18" charset="0"/>
                <a:cs typeface="Arial" charset="0"/>
              </a:rPr>
              <a:t>         </a:t>
            </a:r>
            <a:r>
              <a:rPr lang="en-US" sz="3200" b="1" dirty="0" smtClean="0">
                <a:latin typeface="Times New Roman" pitchFamily="18" charset="0"/>
                <a:cs typeface="Arial" charset="0"/>
              </a:rPr>
              <a:t>Parallelism </a:t>
            </a:r>
            <a:r>
              <a:rPr lang="en-US" sz="3200" b="1" dirty="0">
                <a:latin typeface="Times New Roman" pitchFamily="18" charset="0"/>
                <a:cs typeface="Arial" charset="0"/>
              </a:rPr>
              <a:t>increases </a:t>
            </a:r>
            <a:r>
              <a:rPr lang="en-US" sz="3200" b="1" dirty="0" smtClean="0">
                <a:latin typeface="Times New Roman" pitchFamily="18" charset="0"/>
                <a:cs typeface="Arial" charset="0"/>
              </a:rPr>
              <a:t>throughput</a:t>
            </a:r>
            <a:endParaRPr lang="en-US" sz="3200" b="1"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 Definitions</a:t>
            </a:r>
            <a:endParaRPr lang="en-US" sz="4400" dirty="0">
              <a:solidFill>
                <a:schemeClr val="bg1"/>
              </a:solidFill>
              <a:latin typeface="+mj-lt"/>
            </a:endParaRPr>
          </a:p>
        </p:txBody>
      </p:sp>
    </p:spTree>
    <p:extLst>
      <p:ext uri="{BB962C8B-B14F-4D97-AF65-F5344CB8AC3E}">
        <p14:creationId xmlns="" xmlns:p14="http://schemas.microsoft.com/office/powerpoint/2010/main" val="2248274728"/>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13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200132"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0133"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0134" name="Rectangle 6"/>
          <p:cNvSpPr>
            <a:spLocks noChangeArrowheads="1"/>
          </p:cNvSpPr>
          <p:nvPr>
            <p:custDataLst>
              <p:tags r:id="rId4"/>
            </p:custDataLst>
          </p:nvPr>
        </p:nvSpPr>
        <p:spPr bwMode="auto">
          <a:xfrm>
            <a:off x="914400" y="1295400"/>
            <a:ext cx="80010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Ben </a:t>
            </a:r>
            <a:r>
              <a:rPr lang="en-US" sz="2400" dirty="0" err="1">
                <a:latin typeface="Times New Roman" pitchFamily="18" charset="0"/>
                <a:cs typeface="Arial" charset="0"/>
              </a:rPr>
              <a:t>Bitdiddle</a:t>
            </a:r>
            <a:r>
              <a:rPr lang="en-US" sz="2400" dirty="0">
                <a:latin typeface="Times New Roman" pitchFamily="18" charset="0"/>
                <a:cs typeface="Arial" charset="0"/>
              </a:rPr>
              <a:t> </a:t>
            </a:r>
            <a:r>
              <a:rPr lang="en-US" sz="2400" dirty="0" smtClean="0">
                <a:latin typeface="Times New Roman" pitchFamily="18" charset="0"/>
                <a:cs typeface="Arial" charset="0"/>
              </a:rPr>
              <a:t>bakes cookies to </a:t>
            </a:r>
            <a:r>
              <a:rPr lang="en-US" sz="2400" dirty="0">
                <a:latin typeface="Times New Roman" pitchFamily="18" charset="0"/>
                <a:cs typeface="Arial" charset="0"/>
              </a:rPr>
              <a:t>celebrate </a:t>
            </a:r>
            <a:r>
              <a:rPr lang="en-US" sz="2400" dirty="0" smtClean="0">
                <a:latin typeface="Times New Roman" pitchFamily="18" charset="0"/>
                <a:cs typeface="Arial" charset="0"/>
              </a:rPr>
              <a:t>traffic </a:t>
            </a:r>
            <a:r>
              <a:rPr lang="en-US" sz="2400" dirty="0">
                <a:latin typeface="Times New Roman" pitchFamily="18" charset="0"/>
                <a:cs typeface="Arial" charset="0"/>
              </a:rPr>
              <a:t>light </a:t>
            </a:r>
            <a:r>
              <a:rPr lang="en-US" sz="2400" dirty="0" smtClean="0">
                <a:latin typeface="Times New Roman" pitchFamily="18" charset="0"/>
                <a:cs typeface="Arial" charset="0"/>
              </a:rPr>
              <a:t>controller installation </a:t>
            </a:r>
          </a:p>
          <a:p>
            <a:pPr marL="342900" indent="-342900">
              <a:spcBef>
                <a:spcPct val="20000"/>
              </a:spcBef>
              <a:buFontTx/>
              <a:buChar char="•"/>
            </a:pPr>
            <a:r>
              <a:rPr lang="en-US" sz="2400" dirty="0" smtClean="0">
                <a:latin typeface="Times New Roman" pitchFamily="18" charset="0"/>
                <a:cs typeface="Arial" charset="0"/>
              </a:rPr>
              <a:t>5 </a:t>
            </a:r>
            <a:r>
              <a:rPr lang="en-US" sz="2400" dirty="0">
                <a:latin typeface="Times New Roman" pitchFamily="18" charset="0"/>
                <a:cs typeface="Arial" charset="0"/>
              </a:rPr>
              <a:t>minutes to roll </a:t>
            </a:r>
            <a:r>
              <a:rPr lang="en-US" sz="2400" dirty="0" smtClean="0">
                <a:latin typeface="Times New Roman" pitchFamily="18" charset="0"/>
                <a:cs typeface="Arial" charset="0"/>
              </a:rPr>
              <a:t>cookies</a:t>
            </a:r>
          </a:p>
          <a:p>
            <a:pPr marL="342900" indent="-342900">
              <a:spcBef>
                <a:spcPct val="20000"/>
              </a:spcBef>
              <a:buFontTx/>
              <a:buChar char="•"/>
            </a:pPr>
            <a:r>
              <a:rPr lang="en-US" sz="2400" dirty="0" smtClean="0">
                <a:latin typeface="Times New Roman" pitchFamily="18" charset="0"/>
                <a:cs typeface="Arial" charset="0"/>
              </a:rPr>
              <a:t>15 </a:t>
            </a:r>
            <a:r>
              <a:rPr lang="en-US" sz="2400" dirty="0">
                <a:latin typeface="Times New Roman" pitchFamily="18" charset="0"/>
                <a:cs typeface="Arial" charset="0"/>
              </a:rPr>
              <a:t>minutes to </a:t>
            </a:r>
            <a:r>
              <a:rPr lang="en-US" sz="2400" dirty="0" smtClean="0">
                <a:latin typeface="Times New Roman" pitchFamily="18" charset="0"/>
                <a:cs typeface="Arial" charset="0"/>
              </a:rPr>
              <a:t>bake</a:t>
            </a:r>
          </a:p>
          <a:p>
            <a:pPr marL="342900" indent="-342900">
              <a:spcBef>
                <a:spcPct val="20000"/>
              </a:spcBef>
              <a:buFontTx/>
              <a:buChar char="•"/>
            </a:pPr>
            <a:r>
              <a:rPr lang="en-US" sz="2400" dirty="0" smtClean="0">
                <a:latin typeface="Times New Roman" pitchFamily="18" charset="0"/>
                <a:cs typeface="Arial" charset="0"/>
              </a:rPr>
              <a:t>What </a:t>
            </a:r>
            <a:r>
              <a:rPr lang="en-US" sz="2400" dirty="0">
                <a:latin typeface="Times New Roman" pitchFamily="18" charset="0"/>
                <a:cs typeface="Arial" charset="0"/>
              </a:rPr>
              <a:t>is the latency and throughput </a:t>
            </a:r>
            <a:r>
              <a:rPr lang="en-US" sz="2400" dirty="0" smtClean="0">
                <a:latin typeface="Times New Roman" pitchFamily="18" charset="0"/>
                <a:cs typeface="Arial" charset="0"/>
              </a:rPr>
              <a:t>without </a:t>
            </a:r>
            <a:r>
              <a:rPr lang="en-US" sz="2400" dirty="0">
                <a:latin typeface="Times New Roman" pitchFamily="18" charset="0"/>
                <a:cs typeface="Arial" charset="0"/>
              </a:rPr>
              <a:t>parallelism?</a:t>
            </a: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pPr>
            <a:r>
              <a:rPr lang="en-US" sz="2400" baseline="30000" dirty="0">
                <a:latin typeface="Times New Roman" pitchFamily="18" charset="0"/>
                <a:cs typeface="Times New Roman" pitchFamily="18" charset="0"/>
              </a:rPr>
              <a:t>		</a:t>
            </a:r>
            <a:endParaRPr lang="en-US" sz="2400" b="1" dirty="0">
              <a:solidFill>
                <a:schemeClr val="accent1"/>
              </a:solidFill>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 Example</a:t>
            </a:r>
            <a:endParaRPr lang="en-US" sz="4400" dirty="0">
              <a:solidFill>
                <a:schemeClr val="bg1"/>
              </a:solidFill>
              <a:latin typeface="+mj-lt"/>
            </a:endParaRPr>
          </a:p>
        </p:txBody>
      </p:sp>
    </p:spTree>
    <p:extLst>
      <p:ext uri="{BB962C8B-B14F-4D97-AF65-F5344CB8AC3E}">
        <p14:creationId xmlns="" xmlns:p14="http://schemas.microsoft.com/office/powerpoint/2010/main" val="3176426528"/>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13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200132"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0133"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0134" name="Rectangle 6"/>
          <p:cNvSpPr>
            <a:spLocks noChangeArrowheads="1"/>
          </p:cNvSpPr>
          <p:nvPr>
            <p:custDataLst>
              <p:tags r:id="rId4"/>
            </p:custDataLst>
          </p:nvPr>
        </p:nvSpPr>
        <p:spPr bwMode="auto">
          <a:xfrm>
            <a:off x="914400" y="1295400"/>
            <a:ext cx="80010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Ben </a:t>
            </a:r>
            <a:r>
              <a:rPr lang="en-US" sz="2400" dirty="0" err="1">
                <a:latin typeface="Times New Roman" pitchFamily="18" charset="0"/>
                <a:cs typeface="Arial" charset="0"/>
              </a:rPr>
              <a:t>Bitdiddle</a:t>
            </a:r>
            <a:r>
              <a:rPr lang="en-US" sz="2400" dirty="0">
                <a:latin typeface="Times New Roman" pitchFamily="18" charset="0"/>
                <a:cs typeface="Arial" charset="0"/>
              </a:rPr>
              <a:t> </a:t>
            </a:r>
            <a:r>
              <a:rPr lang="en-US" sz="2400" dirty="0" smtClean="0">
                <a:latin typeface="Times New Roman" pitchFamily="18" charset="0"/>
                <a:cs typeface="Arial" charset="0"/>
              </a:rPr>
              <a:t>bakes cookies to </a:t>
            </a:r>
            <a:r>
              <a:rPr lang="en-US" sz="2400" dirty="0">
                <a:latin typeface="Times New Roman" pitchFamily="18" charset="0"/>
                <a:cs typeface="Arial" charset="0"/>
              </a:rPr>
              <a:t>celebrate </a:t>
            </a:r>
            <a:r>
              <a:rPr lang="en-US" sz="2400" dirty="0" smtClean="0">
                <a:latin typeface="Times New Roman" pitchFamily="18" charset="0"/>
                <a:cs typeface="Arial" charset="0"/>
              </a:rPr>
              <a:t>traffic </a:t>
            </a:r>
            <a:r>
              <a:rPr lang="en-US" sz="2400" dirty="0">
                <a:latin typeface="Times New Roman" pitchFamily="18" charset="0"/>
                <a:cs typeface="Arial" charset="0"/>
              </a:rPr>
              <a:t>light </a:t>
            </a:r>
            <a:r>
              <a:rPr lang="en-US" sz="2400" dirty="0" smtClean="0">
                <a:latin typeface="Times New Roman" pitchFamily="18" charset="0"/>
                <a:cs typeface="Arial" charset="0"/>
              </a:rPr>
              <a:t>controller installation </a:t>
            </a:r>
          </a:p>
          <a:p>
            <a:pPr marL="342900" indent="-342900">
              <a:spcBef>
                <a:spcPct val="20000"/>
              </a:spcBef>
              <a:buFontTx/>
              <a:buChar char="•"/>
            </a:pPr>
            <a:r>
              <a:rPr lang="en-US" sz="2400" dirty="0" smtClean="0">
                <a:latin typeface="Times New Roman" pitchFamily="18" charset="0"/>
                <a:cs typeface="Arial" charset="0"/>
              </a:rPr>
              <a:t>5 </a:t>
            </a:r>
            <a:r>
              <a:rPr lang="en-US" sz="2400" dirty="0">
                <a:latin typeface="Times New Roman" pitchFamily="18" charset="0"/>
                <a:cs typeface="Arial" charset="0"/>
              </a:rPr>
              <a:t>minutes to roll </a:t>
            </a:r>
            <a:r>
              <a:rPr lang="en-US" sz="2400" dirty="0" smtClean="0">
                <a:latin typeface="Times New Roman" pitchFamily="18" charset="0"/>
                <a:cs typeface="Arial" charset="0"/>
              </a:rPr>
              <a:t>cookies</a:t>
            </a:r>
          </a:p>
          <a:p>
            <a:pPr marL="342900" indent="-342900">
              <a:spcBef>
                <a:spcPct val="20000"/>
              </a:spcBef>
              <a:buFontTx/>
              <a:buChar char="•"/>
            </a:pPr>
            <a:r>
              <a:rPr lang="en-US" sz="2400" dirty="0" smtClean="0">
                <a:latin typeface="Times New Roman" pitchFamily="18" charset="0"/>
                <a:cs typeface="Arial" charset="0"/>
              </a:rPr>
              <a:t>15 </a:t>
            </a:r>
            <a:r>
              <a:rPr lang="en-US" sz="2400" dirty="0">
                <a:latin typeface="Times New Roman" pitchFamily="18" charset="0"/>
                <a:cs typeface="Arial" charset="0"/>
              </a:rPr>
              <a:t>minutes to </a:t>
            </a:r>
            <a:r>
              <a:rPr lang="en-US" sz="2400" dirty="0" smtClean="0">
                <a:latin typeface="Times New Roman" pitchFamily="18" charset="0"/>
                <a:cs typeface="Arial" charset="0"/>
              </a:rPr>
              <a:t>bake</a:t>
            </a:r>
          </a:p>
          <a:p>
            <a:pPr marL="342900" indent="-342900">
              <a:spcBef>
                <a:spcPct val="20000"/>
              </a:spcBef>
              <a:buFontTx/>
              <a:buChar char="•"/>
            </a:pPr>
            <a:r>
              <a:rPr lang="en-US" sz="2400" dirty="0" smtClean="0">
                <a:latin typeface="Times New Roman" pitchFamily="18" charset="0"/>
                <a:cs typeface="Arial" charset="0"/>
              </a:rPr>
              <a:t>What </a:t>
            </a:r>
            <a:r>
              <a:rPr lang="en-US" sz="2400" dirty="0">
                <a:latin typeface="Times New Roman" pitchFamily="18" charset="0"/>
                <a:cs typeface="Arial" charset="0"/>
              </a:rPr>
              <a:t>is the latency and throughput </a:t>
            </a:r>
            <a:r>
              <a:rPr lang="en-US" sz="2400" dirty="0" smtClean="0">
                <a:latin typeface="Times New Roman" pitchFamily="18" charset="0"/>
                <a:cs typeface="Arial" charset="0"/>
              </a:rPr>
              <a:t>without </a:t>
            </a:r>
            <a:r>
              <a:rPr lang="en-US" sz="2400" dirty="0">
                <a:latin typeface="Times New Roman" pitchFamily="18" charset="0"/>
                <a:cs typeface="Arial" charset="0"/>
              </a:rPr>
              <a:t>parallelism?</a:t>
            </a: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pPr>
            <a:r>
              <a:rPr lang="en-US" sz="2400" baseline="30000" dirty="0">
                <a:latin typeface="Times New Roman" pitchFamily="18" charset="0"/>
                <a:cs typeface="Times New Roman" pitchFamily="18" charset="0"/>
              </a:rPr>
              <a:t>		</a:t>
            </a:r>
            <a:r>
              <a:rPr lang="en-US" sz="2400" b="1" dirty="0">
                <a:latin typeface="Times New Roman" pitchFamily="18" charset="0"/>
                <a:cs typeface="Arial" charset="0"/>
              </a:rPr>
              <a:t>Latency</a:t>
            </a:r>
            <a:r>
              <a:rPr lang="en-US" sz="2400" dirty="0">
                <a:latin typeface="Times New Roman" pitchFamily="18" charset="0"/>
                <a:cs typeface="Arial" charset="0"/>
              </a:rPr>
              <a:t> = 5 + 15 = 20 minutes = </a:t>
            </a:r>
            <a:r>
              <a:rPr lang="en-US" sz="2400" b="1" dirty="0">
                <a:solidFill>
                  <a:schemeClr val="accent1"/>
                </a:solidFill>
                <a:latin typeface="Times New Roman" pitchFamily="18" charset="0"/>
                <a:cs typeface="Arial" charset="0"/>
              </a:rPr>
              <a:t>1/3 hour</a:t>
            </a:r>
          </a:p>
          <a:p>
            <a:pPr marL="342900" indent="-342900">
              <a:spcBef>
                <a:spcPct val="20000"/>
              </a:spcBef>
            </a:pPr>
            <a:r>
              <a:rPr lang="en-US" sz="2400" dirty="0">
                <a:latin typeface="Times New Roman" pitchFamily="18" charset="0"/>
                <a:cs typeface="Arial" charset="0"/>
              </a:rPr>
              <a:t>            </a:t>
            </a:r>
            <a:r>
              <a:rPr lang="en-US" sz="2400" b="1" dirty="0">
                <a:latin typeface="Times New Roman" pitchFamily="18" charset="0"/>
                <a:cs typeface="Arial" charset="0"/>
              </a:rPr>
              <a:t>Throughput</a:t>
            </a:r>
            <a:r>
              <a:rPr lang="en-US" sz="2400" dirty="0">
                <a:latin typeface="Times New Roman" pitchFamily="18" charset="0"/>
                <a:cs typeface="Arial" charset="0"/>
              </a:rPr>
              <a:t> = 1 tray/ 1/3 hour = </a:t>
            </a:r>
            <a:r>
              <a:rPr lang="en-US" sz="2400" b="1" dirty="0">
                <a:solidFill>
                  <a:schemeClr val="accent1"/>
                </a:solidFill>
                <a:latin typeface="Times New Roman" pitchFamily="18" charset="0"/>
                <a:cs typeface="Arial" charset="0"/>
              </a:rPr>
              <a:t>3 trays/hour</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 Example</a:t>
            </a:r>
            <a:endParaRPr lang="en-US" sz="4400" dirty="0">
              <a:solidFill>
                <a:schemeClr val="bg1"/>
              </a:solidFill>
              <a:latin typeface="+mj-lt"/>
            </a:endParaRPr>
          </a:p>
        </p:txBody>
      </p:sp>
    </p:spTree>
    <p:extLst>
      <p:ext uri="{BB962C8B-B14F-4D97-AF65-F5344CB8AC3E}">
        <p14:creationId xmlns="" xmlns:p14="http://schemas.microsoft.com/office/powerpoint/2010/main" val="1227589637"/>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03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8036"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8037"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8038" name="Rectangle 6"/>
          <p:cNvSpPr>
            <a:spLocks noChangeArrowheads="1"/>
          </p:cNvSpPr>
          <p:nvPr>
            <p:custDataLst>
              <p:tags r:id="rId4"/>
            </p:custDataLst>
          </p:nvPr>
        </p:nvSpPr>
        <p:spPr bwMode="auto">
          <a:xfrm>
            <a:off x="952500" y="1295400"/>
            <a:ext cx="76581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What is the latency and throughput if Ben uses parallelism?</a:t>
            </a:r>
          </a:p>
          <a:p>
            <a:pPr marL="742950" lvl="1" indent="-285750">
              <a:spcBef>
                <a:spcPct val="20000"/>
              </a:spcBef>
              <a:buFontTx/>
              <a:buChar char="–"/>
            </a:pPr>
            <a:r>
              <a:rPr lang="en-US" sz="2600" b="1" dirty="0">
                <a:solidFill>
                  <a:schemeClr val="accent1"/>
                </a:solidFill>
                <a:latin typeface="Times New Roman" pitchFamily="18" charset="0"/>
                <a:cs typeface="Arial" charset="0"/>
              </a:rPr>
              <a:t>Spatial parallelism:</a:t>
            </a:r>
            <a:r>
              <a:rPr lang="en-US" sz="2600" dirty="0">
                <a:solidFill>
                  <a:schemeClr val="accent1"/>
                </a:solidFill>
                <a:latin typeface="Times New Roman" pitchFamily="18" charset="0"/>
                <a:cs typeface="Arial" charset="0"/>
              </a:rPr>
              <a:t> </a:t>
            </a:r>
            <a:r>
              <a:rPr lang="en-US" sz="2600" dirty="0">
                <a:latin typeface="Times New Roman" pitchFamily="18" charset="0"/>
                <a:cs typeface="Arial" charset="0"/>
              </a:rPr>
              <a:t>Ben asks </a:t>
            </a:r>
            <a:r>
              <a:rPr lang="en-US" sz="2600" dirty="0" err="1">
                <a:latin typeface="Times New Roman" pitchFamily="18" charset="0"/>
                <a:cs typeface="Arial" charset="0"/>
              </a:rPr>
              <a:t>Allysa</a:t>
            </a:r>
            <a:r>
              <a:rPr lang="en-US" sz="2600" dirty="0">
                <a:latin typeface="Times New Roman" pitchFamily="18" charset="0"/>
                <a:cs typeface="Arial" charset="0"/>
              </a:rPr>
              <a:t> P. Hacker to help, using her own oven</a:t>
            </a:r>
          </a:p>
          <a:p>
            <a:pPr marL="742950" lvl="1" indent="-285750">
              <a:spcBef>
                <a:spcPct val="20000"/>
              </a:spcBef>
              <a:buFontTx/>
              <a:buChar char="–"/>
            </a:pPr>
            <a:r>
              <a:rPr lang="en-US" sz="2600" b="1" dirty="0">
                <a:solidFill>
                  <a:schemeClr val="accent1"/>
                </a:solidFill>
                <a:latin typeface="Times New Roman" pitchFamily="18" charset="0"/>
                <a:cs typeface="Arial" charset="0"/>
              </a:rPr>
              <a:t>Temporal parallelism:</a:t>
            </a:r>
            <a:r>
              <a:rPr lang="en-US" sz="2600" dirty="0">
                <a:solidFill>
                  <a:schemeClr val="accent1"/>
                </a:solidFill>
                <a:latin typeface="Times New Roman" pitchFamily="18" charset="0"/>
                <a:cs typeface="Arial" charset="0"/>
              </a:rPr>
              <a:t> </a:t>
            </a:r>
            <a:endParaRPr lang="en-US" sz="2600" dirty="0" smtClean="0">
              <a:solidFill>
                <a:schemeClr val="accent1"/>
              </a:solidFill>
              <a:latin typeface="Times New Roman" pitchFamily="18" charset="0"/>
              <a:cs typeface="Arial" charset="0"/>
            </a:endParaRPr>
          </a:p>
          <a:p>
            <a:pPr marL="1371600" lvl="2" indent="-457200">
              <a:spcBef>
                <a:spcPct val="20000"/>
              </a:spcBef>
              <a:buFont typeface="Arial" pitchFamily="34" charset="0"/>
              <a:buChar char="•"/>
            </a:pPr>
            <a:r>
              <a:rPr lang="en-US" sz="2600" dirty="0" smtClean="0">
                <a:latin typeface="Times New Roman" pitchFamily="18" charset="0"/>
                <a:cs typeface="Arial" charset="0"/>
              </a:rPr>
              <a:t>two </a:t>
            </a:r>
            <a:r>
              <a:rPr lang="en-US" sz="2600" dirty="0">
                <a:latin typeface="Times New Roman" pitchFamily="18" charset="0"/>
                <a:cs typeface="Arial" charset="0"/>
              </a:rPr>
              <a:t>stages: </a:t>
            </a:r>
            <a:r>
              <a:rPr lang="en-US" sz="2600" dirty="0" smtClean="0">
                <a:latin typeface="Times New Roman" pitchFamily="18" charset="0"/>
                <a:cs typeface="Arial" charset="0"/>
              </a:rPr>
              <a:t>rolling </a:t>
            </a:r>
            <a:r>
              <a:rPr lang="en-US" sz="2600" dirty="0">
                <a:latin typeface="Times New Roman" pitchFamily="18" charset="0"/>
                <a:cs typeface="Arial" charset="0"/>
              </a:rPr>
              <a:t>and </a:t>
            </a:r>
            <a:r>
              <a:rPr lang="en-US" sz="2600" dirty="0" smtClean="0">
                <a:latin typeface="Times New Roman" pitchFamily="18" charset="0"/>
                <a:cs typeface="Arial" charset="0"/>
              </a:rPr>
              <a:t>baking </a:t>
            </a:r>
          </a:p>
          <a:p>
            <a:pPr marL="1371600" lvl="2" indent="-457200">
              <a:spcBef>
                <a:spcPct val="20000"/>
              </a:spcBef>
              <a:buFont typeface="Arial" pitchFamily="34" charset="0"/>
              <a:buChar char="•"/>
            </a:pPr>
            <a:r>
              <a:rPr lang="en-US" sz="2600" dirty="0" smtClean="0">
                <a:latin typeface="Times New Roman" pitchFamily="18" charset="0"/>
                <a:cs typeface="Arial" charset="0"/>
              </a:rPr>
              <a:t>He </a:t>
            </a:r>
            <a:r>
              <a:rPr lang="en-US" sz="2600" dirty="0">
                <a:latin typeface="Times New Roman" pitchFamily="18" charset="0"/>
                <a:cs typeface="Arial" charset="0"/>
              </a:rPr>
              <a:t>uses two </a:t>
            </a:r>
            <a:r>
              <a:rPr lang="en-US" sz="2600" dirty="0" smtClean="0">
                <a:latin typeface="Times New Roman" pitchFamily="18" charset="0"/>
                <a:cs typeface="Arial" charset="0"/>
              </a:rPr>
              <a:t>trays  </a:t>
            </a:r>
          </a:p>
          <a:p>
            <a:pPr marL="1371600" lvl="2" indent="-457200">
              <a:spcBef>
                <a:spcPct val="20000"/>
              </a:spcBef>
              <a:buFont typeface="Arial" pitchFamily="34" charset="0"/>
              <a:buChar char="•"/>
            </a:pPr>
            <a:r>
              <a:rPr lang="en-US" sz="2600" dirty="0" smtClean="0">
                <a:latin typeface="Times New Roman" pitchFamily="18" charset="0"/>
                <a:cs typeface="Arial" charset="0"/>
              </a:rPr>
              <a:t>While first </a:t>
            </a:r>
            <a:r>
              <a:rPr lang="en-US" sz="2600" dirty="0">
                <a:latin typeface="Times New Roman" pitchFamily="18" charset="0"/>
                <a:cs typeface="Arial" charset="0"/>
              </a:rPr>
              <a:t>batch is </a:t>
            </a:r>
            <a:r>
              <a:rPr lang="en-US" sz="2600" dirty="0" smtClean="0">
                <a:latin typeface="Times New Roman" pitchFamily="18" charset="0"/>
                <a:cs typeface="Arial" charset="0"/>
              </a:rPr>
              <a:t>baking, </a:t>
            </a:r>
            <a:r>
              <a:rPr lang="en-US" sz="2600" dirty="0">
                <a:latin typeface="Times New Roman" pitchFamily="18" charset="0"/>
                <a:cs typeface="Arial" charset="0"/>
              </a:rPr>
              <a:t>he rolls the second batch, </a:t>
            </a:r>
            <a:r>
              <a:rPr lang="en-US" sz="2600" dirty="0" smtClean="0">
                <a:latin typeface="Times New Roman" pitchFamily="18" charset="0"/>
                <a:cs typeface="Arial" charset="0"/>
              </a:rPr>
              <a:t>etc.</a:t>
            </a:r>
            <a:endParaRPr lang="en-US" sz="2600" dirty="0">
              <a:latin typeface="Times New Roman" pitchFamily="18" charset="0"/>
              <a:cs typeface="Arial" charset="0"/>
            </a:endParaRPr>
          </a:p>
          <a:p>
            <a:pPr marL="342900" indent="-342900">
              <a:spcBef>
                <a:spcPct val="20000"/>
              </a:spcBef>
            </a:pPr>
            <a:endParaRPr lang="en-US" sz="32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 Example</a:t>
            </a:r>
            <a:endParaRPr lang="en-US" sz="4400" dirty="0">
              <a:solidFill>
                <a:schemeClr val="bg1"/>
              </a:solidFill>
              <a:latin typeface="+mj-lt"/>
            </a:endParaRPr>
          </a:p>
        </p:txBody>
      </p:sp>
    </p:spTree>
    <p:extLst>
      <p:ext uri="{BB962C8B-B14F-4D97-AF65-F5344CB8AC3E}">
        <p14:creationId xmlns="" xmlns:p14="http://schemas.microsoft.com/office/powerpoint/2010/main" val="1459528467"/>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70084"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70085" name="Rectangle 5"/>
          <p:cNvSpPr>
            <a:spLocks noChangeArrowheads="1"/>
          </p:cNvSpPr>
          <p:nvPr>
            <p:custDataLst>
              <p:tags r:id="rId4"/>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70086" name="Rectangle 6"/>
          <p:cNvSpPr>
            <a:spLocks noChangeArrowheads="1"/>
          </p:cNvSpPr>
          <p:nvPr>
            <p:custDataLst>
              <p:tags r:id="rId5"/>
            </p:custDataLst>
          </p:nvPr>
        </p:nvSpPr>
        <p:spPr bwMode="auto">
          <a:xfrm>
            <a:off x="381000" y="4343400"/>
            <a:ext cx="8305800"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baseline="30000" dirty="0">
                <a:latin typeface="Times New Roman" pitchFamily="18" charset="0"/>
                <a:cs typeface="Times New Roman" pitchFamily="18" charset="0"/>
              </a:rPr>
              <a:t>		</a:t>
            </a:r>
            <a:r>
              <a:rPr lang="en-US" sz="2400" b="1" dirty="0">
                <a:latin typeface="Times New Roman" pitchFamily="18" charset="0"/>
                <a:cs typeface="Arial" charset="0"/>
              </a:rPr>
              <a:t>Latency</a:t>
            </a:r>
            <a:r>
              <a:rPr lang="en-US" sz="2400" dirty="0">
                <a:latin typeface="Times New Roman" pitchFamily="18" charset="0"/>
                <a:cs typeface="Arial" charset="0"/>
              </a:rPr>
              <a:t> = 5 + 15 = 20 minutes = </a:t>
            </a:r>
            <a:r>
              <a:rPr lang="en-US" sz="2400" b="1" dirty="0">
                <a:solidFill>
                  <a:schemeClr val="accent1"/>
                </a:solidFill>
                <a:latin typeface="Times New Roman" pitchFamily="18" charset="0"/>
                <a:cs typeface="Arial" charset="0"/>
              </a:rPr>
              <a:t>1/3 hour</a:t>
            </a:r>
          </a:p>
          <a:p>
            <a:pPr marL="342900" indent="-342900">
              <a:spcBef>
                <a:spcPct val="20000"/>
              </a:spcBef>
            </a:pPr>
            <a:r>
              <a:rPr lang="en-US" sz="2400" dirty="0">
                <a:latin typeface="Times New Roman" pitchFamily="18" charset="0"/>
                <a:cs typeface="Arial" charset="0"/>
              </a:rPr>
              <a:t>            </a:t>
            </a:r>
            <a:r>
              <a:rPr lang="en-US" sz="2400" b="1" dirty="0">
                <a:latin typeface="Times New Roman" pitchFamily="18" charset="0"/>
                <a:cs typeface="Arial" charset="0"/>
              </a:rPr>
              <a:t>Throughput</a:t>
            </a:r>
            <a:r>
              <a:rPr lang="en-US" sz="2400" dirty="0">
                <a:latin typeface="Times New Roman" pitchFamily="18" charset="0"/>
                <a:cs typeface="Arial" charset="0"/>
              </a:rPr>
              <a:t> = 2 trays/ 1/3 hour = </a:t>
            </a:r>
            <a:r>
              <a:rPr lang="en-US" sz="2400" b="1" dirty="0">
                <a:solidFill>
                  <a:schemeClr val="accent1"/>
                </a:solidFill>
                <a:latin typeface="Times New Roman" pitchFamily="18" charset="0"/>
                <a:cs typeface="Arial" charset="0"/>
              </a:rPr>
              <a:t>6 trays/hour</a:t>
            </a: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Spatial Parallelism</a:t>
            </a:r>
            <a:endParaRPr lang="en-US" sz="4400" dirty="0">
              <a:solidFill>
                <a:schemeClr val="bg1"/>
              </a:solidFill>
              <a:latin typeface="+mj-lt"/>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1684887919"/>
              </p:ext>
            </p:extLst>
          </p:nvPr>
        </p:nvGraphicFramePr>
        <p:xfrm>
          <a:off x="685800" y="1262063"/>
          <a:ext cx="8458200" cy="2632075"/>
        </p:xfrm>
        <a:graphic>
          <a:graphicData uri="http://schemas.openxmlformats.org/presentationml/2006/ole">
            <p:oleObj spid="_x0000_s219143" name="VISIO" r:id="rId8" imgW="5784076" imgH="1799796" progId="">
              <p:embed/>
            </p:oleObj>
          </a:graphicData>
        </a:graphic>
      </p:graphicFrame>
    </p:spTree>
    <p:extLst>
      <p:ext uri="{BB962C8B-B14F-4D97-AF65-F5344CB8AC3E}">
        <p14:creationId xmlns="" xmlns:p14="http://schemas.microsoft.com/office/powerpoint/2010/main" val="2412592379"/>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04231" name="Object 7"/>
          <p:cNvGraphicFramePr>
            <a:graphicFrameLocks noGrp="1" noChangeAspect="1"/>
          </p:cNvGraphicFramePr>
          <p:nvPr>
            <p:ph idx="4294967295"/>
            <p:extLst>
              <p:ext uri="{D42A27DB-BD31-4B8C-83A1-F6EECF244321}">
                <p14:modId xmlns="" xmlns:p14="http://schemas.microsoft.com/office/powerpoint/2010/main" val="3739081484"/>
              </p:ext>
            </p:extLst>
          </p:nvPr>
        </p:nvGraphicFramePr>
        <p:xfrm>
          <a:off x="685800" y="1419632"/>
          <a:ext cx="8458200" cy="2298293"/>
        </p:xfrm>
        <a:graphic>
          <a:graphicData uri="http://schemas.openxmlformats.org/presentationml/2006/ole">
            <p:oleObj spid="_x0000_s220167" name="VISIO" r:id="rId8" imgW="5784076" imgH="1570814" progId="">
              <p:embed/>
            </p:oleObj>
          </a:graphicData>
        </a:graphic>
      </p:graphicFrame>
      <p:sp>
        <p:nvSpPr>
          <p:cNvPr id="120422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204228"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4229" name="Rectangle 5"/>
          <p:cNvSpPr>
            <a:spLocks noChangeArrowheads="1"/>
          </p:cNvSpPr>
          <p:nvPr>
            <p:custDataLst>
              <p:tags r:id="rId4"/>
            </p:custDataLst>
          </p:nvPr>
        </p:nvSpPr>
        <p:spPr bwMode="auto">
          <a:xfrm>
            <a:off x="0" y="30765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4230" name="Rectangle 6"/>
          <p:cNvSpPr>
            <a:spLocks noChangeArrowheads="1"/>
          </p:cNvSpPr>
          <p:nvPr>
            <p:custDataLst>
              <p:tags r:id="rId5"/>
            </p:custDataLst>
          </p:nvPr>
        </p:nvSpPr>
        <p:spPr bwMode="auto">
          <a:xfrm>
            <a:off x="914400" y="4038600"/>
            <a:ext cx="8305800" cy="76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baseline="30000" dirty="0">
                <a:latin typeface="Times New Roman" pitchFamily="18" charset="0"/>
                <a:cs typeface="Times New Roman" pitchFamily="18" charset="0"/>
              </a:rPr>
              <a:t>	</a:t>
            </a:r>
            <a:r>
              <a:rPr lang="en-US" sz="2400" b="1" dirty="0">
                <a:latin typeface="Times New Roman" pitchFamily="18" charset="0"/>
                <a:cs typeface="Arial" charset="0"/>
              </a:rPr>
              <a:t>Latency</a:t>
            </a:r>
            <a:r>
              <a:rPr lang="en-US" sz="2400" dirty="0">
                <a:latin typeface="Times New Roman" pitchFamily="18" charset="0"/>
                <a:cs typeface="Arial" charset="0"/>
              </a:rPr>
              <a:t> = 5 + 15 = 20 minutes = </a:t>
            </a:r>
            <a:r>
              <a:rPr lang="en-US" sz="2400" b="1" dirty="0">
                <a:solidFill>
                  <a:schemeClr val="accent1"/>
                </a:solidFill>
                <a:latin typeface="Times New Roman" pitchFamily="18" charset="0"/>
                <a:cs typeface="Arial" charset="0"/>
              </a:rPr>
              <a:t>1/3 hour</a:t>
            </a:r>
          </a:p>
          <a:p>
            <a:pPr marL="342900" indent="-342900">
              <a:spcBef>
                <a:spcPct val="20000"/>
              </a:spcBef>
            </a:pPr>
            <a:r>
              <a:rPr lang="en-US" sz="2400" dirty="0">
                <a:latin typeface="Times New Roman" pitchFamily="18" charset="0"/>
                <a:cs typeface="Arial" charset="0"/>
              </a:rPr>
              <a:t>	</a:t>
            </a:r>
            <a:r>
              <a:rPr lang="en-US" sz="2400" b="1" dirty="0">
                <a:latin typeface="Times New Roman" pitchFamily="18" charset="0"/>
                <a:cs typeface="Arial" charset="0"/>
              </a:rPr>
              <a:t>Throughput</a:t>
            </a:r>
            <a:r>
              <a:rPr lang="en-US" sz="2400" dirty="0">
                <a:latin typeface="Times New Roman" pitchFamily="18" charset="0"/>
                <a:cs typeface="Arial" charset="0"/>
              </a:rPr>
              <a:t> = 1 trays/ 1/4 hour = </a:t>
            </a:r>
            <a:r>
              <a:rPr lang="en-US" sz="2400" b="1" dirty="0">
                <a:solidFill>
                  <a:schemeClr val="accent1"/>
                </a:solidFill>
                <a:latin typeface="Times New Roman" pitchFamily="18" charset="0"/>
                <a:cs typeface="Arial" charset="0"/>
              </a:rPr>
              <a:t>4 trays/hour</a:t>
            </a:r>
          </a:p>
          <a:p>
            <a:pPr marL="342900" indent="-342900">
              <a:spcBef>
                <a:spcPct val="20000"/>
              </a:spcBef>
            </a:pPr>
            <a:endParaRPr lang="en-US" sz="2400" dirty="0">
              <a:solidFill>
                <a:schemeClr val="accent2"/>
              </a:solidFill>
              <a:latin typeface="Times New Roman" pitchFamily="18" charset="0"/>
              <a:cs typeface="Arial" charset="0"/>
            </a:endParaRPr>
          </a:p>
          <a:p>
            <a:pPr marL="342900" indent="-342900">
              <a:spcBef>
                <a:spcPct val="20000"/>
              </a:spcBef>
            </a:pPr>
            <a:r>
              <a:rPr lang="en-US" sz="2400" dirty="0">
                <a:solidFill>
                  <a:schemeClr val="accent2"/>
                </a:solidFill>
                <a:latin typeface="Times New Roman" pitchFamily="18" charset="0"/>
                <a:cs typeface="Arial" charset="0"/>
              </a:rPr>
              <a:t>	</a:t>
            </a:r>
            <a:r>
              <a:rPr lang="en-US" sz="2400" dirty="0">
                <a:latin typeface="Times New Roman" pitchFamily="18" charset="0"/>
                <a:cs typeface="Arial" charset="0"/>
              </a:rPr>
              <a:t>Using both techniques, the throughput would be </a:t>
            </a:r>
            <a:r>
              <a:rPr lang="en-US" sz="2400" b="1" dirty="0">
                <a:latin typeface="Times New Roman" pitchFamily="18" charset="0"/>
                <a:cs typeface="Arial" charset="0"/>
              </a:rPr>
              <a:t>8 trays/hour</a:t>
            </a: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Temporal Parallelism</a:t>
            </a:r>
            <a:endParaRPr lang="en-US" sz="4400" dirty="0">
              <a:solidFill>
                <a:schemeClr val="bg1"/>
              </a:solidFill>
              <a:latin typeface="+mj-lt"/>
            </a:endParaRPr>
          </a:p>
        </p:txBody>
      </p:sp>
    </p:spTree>
    <p:extLst>
      <p:ext uri="{BB962C8B-B14F-4D97-AF65-F5344CB8AC3E}">
        <p14:creationId xmlns="" xmlns:p14="http://schemas.microsoft.com/office/powerpoint/2010/main" val="14442714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10564</TotalTime>
  <Words>2646</Words>
  <Application>Microsoft Office PowerPoint</Application>
  <PresentationFormat>On-screen Show (4:3)</PresentationFormat>
  <Paragraphs>677</Paragraphs>
  <Slides>65</Slides>
  <Notes>64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67" baseType="lpstr">
      <vt:lpstr>Office Theme</vt:lpstr>
      <vt:lpstr>VISIO</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vector>
  </TitlesOfParts>
  <Company>Harvey Mudd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sharris</dc:creator>
  <cp:lastModifiedBy>Dean Brock</cp:lastModifiedBy>
  <cp:revision>86</cp:revision>
  <dcterms:created xsi:type="dcterms:W3CDTF">2012-08-07T04:56:47Z</dcterms:created>
  <dcterms:modified xsi:type="dcterms:W3CDTF">2014-01-21T13:20:18Z</dcterms:modified>
</cp:coreProperties>
</file>