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notesSlides/notesSlide27.xml" ContentType="application/vnd.openxmlformats-officedocument.presentationml.notesSlide+xml"/>
  <Override PartName="/ppt/tags/tag9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tags/tag85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41.xml" ContentType="application/vnd.openxmlformats-officedocument.presentationml.notesSlide+xml"/>
  <Override PartName="/ppt/tags/tag52.xml" ContentType="application/vnd.openxmlformats-officedocument.presentationml.tags+xml"/>
  <Override PartName="/ppt/notesSlides/notesSlide30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notesSlides/notesSlide39.xml" ContentType="application/vnd.openxmlformats-officedocument.presentationml.notesSlide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tags/tag39.xml" ContentType="application/vnd.openxmlformats-officedocument.presentationml.tags+xml"/>
  <Override PartName="/ppt/notesSlides/notesSlide17.xml" ContentType="application/vnd.openxmlformats-officedocument.presentationml.notesSlide+xml"/>
  <Override PartName="/ppt/tags/tag68.xml" ContentType="application/vnd.openxmlformats-officedocument.presentationml.tags+xml"/>
  <Override PartName="/ppt/notesSlides/notesSlide28.xml" ContentType="application/vnd.openxmlformats-officedocument.presentationml.notesSlide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notesSlides/notesSlide24.xml" ContentType="application/vnd.openxmlformats-officedocument.presentationml.notesSlide+xml"/>
  <Override PartName="/ppt/tags/tag75.xml" ContentType="application/vnd.openxmlformats-officedocument.presentationml.tags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42.xml" ContentType="application/vnd.openxmlformats-officedocument.presentationml.notesSlide+xml"/>
  <Default Extension="vml" ContentType="application/vnd.openxmlformats-officedocument.vmlDrawing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53.xml" ContentType="application/vnd.openxmlformats-officedocument.presentationml.tags+xml"/>
  <Override PartName="/ppt/notesSlides/notesSlide20.xml" ContentType="application/vnd.openxmlformats-officedocument.presentationml.notesSlide+xml"/>
  <Override PartName="/ppt/tags/tag71.xml" ContentType="application/vnd.openxmlformats-officedocument.presentationml.tags+xml"/>
  <Override PartName="/ppt/notesSlides/notesSlide31.xml" ContentType="application/vnd.openxmlformats-officedocument.presentationml.notesSlide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notesSlides/notesSlide18.xml" ContentType="application/vnd.openxmlformats-officedocument.presentationml.notesSlide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notesSlides/notesSlide25.xml" ContentType="application/vnd.openxmlformats-officedocument.presentationml.notesSlide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notesSlides/notesSlide14.xml" ContentType="application/vnd.openxmlformats-officedocument.presentationml.notesSlide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notesSlides/notesSlide32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notesSlides/notesSlide21.xml" ContentType="application/vnd.openxmlformats-officedocument.presentationml.notesSlide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tags/tag99.xml" ContentType="application/vnd.openxmlformats-officedocument.presentationml.tag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66.xml" ContentType="application/vnd.openxmlformats-officedocument.presentationml.tags+xml"/>
  <Override PartName="/ppt/notesSlides/notesSlide26.xml" ContentType="application/vnd.openxmlformats-officedocument.presentationml.notesSlide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notesSlides/notesSlide22.xml" ContentType="application/vnd.openxmlformats-officedocument.presentationml.notesSlide+xml"/>
  <Override PartName="/ppt/tags/tag73.xml" ContentType="application/vnd.openxmlformats-officedocument.presentationml.tags+xml"/>
  <Override PartName="/ppt/notesSlides/notesSlide33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notesSlides/notesSlide23.xml" ContentType="application/vnd.openxmlformats-officedocument.presentationml.notesSlide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8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61" r:id="rId3"/>
    <p:sldId id="362" r:id="rId4"/>
    <p:sldId id="363" r:id="rId5"/>
    <p:sldId id="364" r:id="rId6"/>
    <p:sldId id="365" r:id="rId7"/>
    <p:sldId id="366" r:id="rId8"/>
    <p:sldId id="367" r:id="rId9"/>
    <p:sldId id="443" r:id="rId10"/>
    <p:sldId id="371" r:id="rId11"/>
    <p:sldId id="373" r:id="rId12"/>
    <p:sldId id="375" r:id="rId13"/>
    <p:sldId id="376" r:id="rId14"/>
    <p:sldId id="377" r:id="rId15"/>
    <p:sldId id="379" r:id="rId16"/>
    <p:sldId id="381" r:id="rId17"/>
    <p:sldId id="383" r:id="rId18"/>
    <p:sldId id="385" r:id="rId19"/>
    <p:sldId id="387" r:id="rId20"/>
    <p:sldId id="389" r:id="rId21"/>
    <p:sldId id="450" r:id="rId22"/>
    <p:sldId id="398" r:id="rId23"/>
    <p:sldId id="403" r:id="rId24"/>
    <p:sldId id="404" r:id="rId25"/>
    <p:sldId id="405" r:id="rId26"/>
    <p:sldId id="410" r:id="rId27"/>
    <p:sldId id="411" r:id="rId28"/>
    <p:sldId id="412" r:id="rId29"/>
    <p:sldId id="413" r:id="rId30"/>
    <p:sldId id="414" r:id="rId31"/>
    <p:sldId id="415" r:id="rId32"/>
    <p:sldId id="417" r:id="rId33"/>
    <p:sldId id="418" r:id="rId34"/>
    <p:sldId id="420" r:id="rId35"/>
    <p:sldId id="455" r:id="rId36"/>
    <p:sldId id="429" r:id="rId37"/>
    <p:sldId id="430" r:id="rId38"/>
    <p:sldId id="433" r:id="rId39"/>
    <p:sldId id="434" r:id="rId40"/>
    <p:sldId id="435" r:id="rId41"/>
    <p:sldId id="436" r:id="rId42"/>
    <p:sldId id="437" r:id="rId43"/>
    <p:sldId id="438" r:id="rId44"/>
    <p:sldId id="439" r:id="rId45"/>
    <p:sldId id="440" r:id="rId46"/>
    <p:sldId id="441" r:id="rId47"/>
    <p:sldId id="442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A6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78046" autoAdjust="0"/>
  </p:normalViewPr>
  <p:slideViewPr>
    <p:cSldViewPr>
      <p:cViewPr varScale="1">
        <p:scale>
          <a:sx n="54" d="100"/>
          <a:sy n="54" d="100"/>
        </p:scale>
        <p:origin x="-2155" y="-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pPr/>
              <a:t>1/5/2014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1AAD16-29C4-4B0D-9509-B54CCCEEDE43}" type="slidenum">
              <a:rPr lang="en-US"/>
              <a:pPr/>
              <a:t>2</a:t>
            </a:fld>
            <a:endParaRPr lang="en-US"/>
          </a:p>
        </p:txBody>
      </p:sp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9F5EE0-56FA-4BE8-8AFE-4060AAC94837}" type="slidenum">
              <a:rPr lang="en-US"/>
              <a:pPr/>
              <a:t>3</a:t>
            </a:fld>
            <a:endParaRPr lang="en-US"/>
          </a:p>
        </p:txBody>
      </p:sp>
      <p:sp>
        <p:nvSpPr>
          <p:cNvPr id="96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D37E0B-3DAB-475B-8FC7-B1D69D97DB55}" type="slidenum">
              <a:rPr lang="en-US"/>
              <a:pPr/>
              <a:t>4</a:t>
            </a:fld>
            <a:endParaRPr lang="en-US"/>
          </a:p>
        </p:txBody>
      </p:sp>
      <p:sp>
        <p:nvSpPr>
          <p:cNvPr id="96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3D87C6-1B3F-4CCB-ACC2-0B5CA304ECE9}" type="slidenum">
              <a:rPr lang="en-US"/>
              <a:pPr/>
              <a:t>5</a:t>
            </a:fld>
            <a:endParaRPr lang="en-US"/>
          </a:p>
        </p:txBody>
      </p:sp>
      <p:sp>
        <p:nvSpPr>
          <p:cNvPr id="96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5EC506-4CB4-4D2F-AA5C-3B96B8A4D501}" type="slidenum">
              <a:rPr lang="en-US"/>
              <a:pPr/>
              <a:t>6</a:t>
            </a:fld>
            <a:endParaRPr lang="en-US"/>
          </a:p>
        </p:txBody>
      </p:sp>
      <p:sp>
        <p:nvSpPr>
          <p:cNvPr id="96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9D5204-050E-4BB4-9CAD-069BB89B7376}" type="slidenum">
              <a:rPr lang="en-US"/>
              <a:pPr/>
              <a:t>7</a:t>
            </a:fld>
            <a:endParaRPr lang="en-US"/>
          </a:p>
        </p:txBody>
      </p:sp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75B791-7938-4EF5-B09A-81FCA0ECAB92}" type="slidenum">
              <a:rPr lang="en-US"/>
              <a:pPr/>
              <a:t>8</a:t>
            </a:fld>
            <a:endParaRPr lang="en-US"/>
          </a:p>
        </p:txBody>
      </p:sp>
      <p:sp>
        <p:nvSpPr>
          <p:cNvPr id="111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2990E3-3D55-410D-A227-5F474A298FBB}" type="slidenum">
              <a:rPr lang="en-US"/>
              <a:pPr/>
              <a:t>9</a:t>
            </a:fld>
            <a:endParaRPr lang="en-US"/>
          </a:p>
        </p:txBody>
      </p:sp>
      <p:sp>
        <p:nvSpPr>
          <p:cNvPr id="102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17FECA-8382-46E7-8BB7-9AD0B36C0195}" type="slidenum">
              <a:rPr lang="en-US"/>
              <a:pPr/>
              <a:t>10</a:t>
            </a:fld>
            <a:endParaRPr lang="en-US"/>
          </a:p>
        </p:txBody>
      </p:sp>
      <p:sp>
        <p:nvSpPr>
          <p:cNvPr id="96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3C8260-E6FC-4FC9-9129-393CDEFF3025}" type="slidenum">
              <a:rPr lang="en-US"/>
              <a:pPr/>
              <a:t>11</a:t>
            </a:fld>
            <a:endParaRPr lang="en-US"/>
          </a:p>
        </p:txBody>
      </p:sp>
      <p:sp>
        <p:nvSpPr>
          <p:cNvPr id="102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A031BD-F81F-4889-9B4B-8220F6CC56E3}" type="slidenum">
              <a:rPr lang="en-US"/>
              <a:pPr/>
              <a:t>12</a:t>
            </a:fld>
            <a:endParaRPr lang="en-US"/>
          </a:p>
        </p:txBody>
      </p:sp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20F679-6A4D-4609-BE32-9BD48A7FABB3}" type="slidenum">
              <a:rPr lang="en-US"/>
              <a:pPr/>
              <a:t>13</a:t>
            </a:fld>
            <a:endParaRPr lang="en-US"/>
          </a:p>
        </p:txBody>
      </p:sp>
      <p:sp>
        <p:nvSpPr>
          <p:cNvPr id="97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C6CD8-E8E2-45E0-8BB1-A2E08383FDE6}" type="slidenum">
              <a:rPr lang="en-US"/>
              <a:pPr/>
              <a:t>14</a:t>
            </a:fld>
            <a:endParaRPr lang="en-US"/>
          </a:p>
        </p:txBody>
      </p:sp>
      <p:sp>
        <p:nvSpPr>
          <p:cNvPr id="97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878C3B-3C10-463C-90F4-47086DE2C62A}" type="slidenum">
              <a:rPr lang="en-US"/>
              <a:pPr/>
              <a:t>15</a:t>
            </a:fld>
            <a:endParaRPr lang="en-US"/>
          </a:p>
        </p:txBody>
      </p:sp>
      <p:sp>
        <p:nvSpPr>
          <p:cNvPr id="1028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36891A-AFE6-4A33-85FD-C38964C21F99}" type="slidenum">
              <a:rPr lang="en-US"/>
              <a:pPr/>
              <a:t>16</a:t>
            </a:fld>
            <a:endParaRPr lang="en-US"/>
          </a:p>
        </p:txBody>
      </p:sp>
      <p:sp>
        <p:nvSpPr>
          <p:cNvPr id="103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2F9A22-37A2-4620-9F9D-88AF73FCF4CD}" type="slidenum">
              <a:rPr lang="en-US"/>
              <a:pPr/>
              <a:t>17</a:t>
            </a:fld>
            <a:endParaRPr lang="en-US"/>
          </a:p>
        </p:txBody>
      </p:sp>
      <p:sp>
        <p:nvSpPr>
          <p:cNvPr id="104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10F9D-3A68-4B10-9B41-9893A9FD386B}" type="slidenum">
              <a:rPr lang="en-US"/>
              <a:pPr/>
              <a:t>18</a:t>
            </a:fld>
            <a:endParaRPr lang="en-US"/>
          </a:p>
        </p:txBody>
      </p:sp>
      <p:sp>
        <p:nvSpPr>
          <p:cNvPr id="104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5935C4-55E1-46AE-B7A8-3527592A7AC7}" type="slidenum">
              <a:rPr lang="en-US"/>
              <a:pPr/>
              <a:t>19</a:t>
            </a:fld>
            <a:endParaRPr lang="en-US"/>
          </a:p>
        </p:txBody>
      </p:sp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C77EE-D763-4A76-845B-5F2BC173BDBB}" type="slidenum">
              <a:rPr lang="en-US"/>
              <a:pPr/>
              <a:t>20</a:t>
            </a:fld>
            <a:endParaRPr lang="en-US"/>
          </a:p>
        </p:txBody>
      </p:sp>
      <p:sp>
        <p:nvSpPr>
          <p:cNvPr id="97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5BA7D-21A9-470D-80A1-A68F80B05348}" type="slidenum">
              <a:rPr lang="en-US"/>
              <a:pPr/>
              <a:t>21</a:t>
            </a:fld>
            <a:endParaRPr lang="en-US"/>
          </a:p>
        </p:txBody>
      </p:sp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CE26E5-1FF9-4B6E-ABC4-48A24A646364}" type="slidenum">
              <a:rPr lang="en-US"/>
              <a:pPr/>
              <a:t>22</a:t>
            </a:fld>
            <a:endParaRPr lang="en-US"/>
          </a:p>
        </p:txBody>
      </p:sp>
      <p:sp>
        <p:nvSpPr>
          <p:cNvPr id="98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3261A8-65ED-410E-973A-345C4130B197}" type="slidenum">
              <a:rPr lang="en-US"/>
              <a:pPr/>
              <a:t>23</a:t>
            </a:fld>
            <a:endParaRPr lang="en-US"/>
          </a:p>
        </p:txBody>
      </p:sp>
      <p:sp>
        <p:nvSpPr>
          <p:cNvPr id="98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AED704-C661-4772-A638-AF47A6F1FAD0}" type="slidenum">
              <a:rPr lang="en-US"/>
              <a:pPr/>
              <a:t>24</a:t>
            </a:fld>
            <a:endParaRPr lang="en-US"/>
          </a:p>
        </p:txBody>
      </p:sp>
      <p:sp>
        <p:nvSpPr>
          <p:cNvPr id="99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D89123-87E4-4C2B-81D5-9EEE6DF63E2D}" type="slidenum">
              <a:rPr lang="en-US"/>
              <a:pPr/>
              <a:t>25</a:t>
            </a:fld>
            <a:endParaRPr lang="en-US"/>
          </a:p>
        </p:txBody>
      </p:sp>
      <p:sp>
        <p:nvSpPr>
          <p:cNvPr id="99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7A5650-B954-431F-BC9D-AF5C892F4EA4}" type="slidenum">
              <a:rPr lang="en-US"/>
              <a:pPr/>
              <a:t>26</a:t>
            </a:fld>
            <a:endParaRPr lang="en-US"/>
          </a:p>
        </p:txBody>
      </p:sp>
      <p:sp>
        <p:nvSpPr>
          <p:cNvPr id="99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24B1C5-B02C-4267-9730-3C06857664A8}" type="slidenum">
              <a:rPr lang="en-US"/>
              <a:pPr/>
              <a:t>27</a:t>
            </a:fld>
            <a:endParaRPr lang="en-US"/>
          </a:p>
        </p:txBody>
      </p:sp>
      <p:sp>
        <p:nvSpPr>
          <p:cNvPr id="99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300E77-0698-40BD-8209-D26986EB6F56}" type="slidenum">
              <a:rPr lang="en-US"/>
              <a:pPr/>
              <a:t>28</a:t>
            </a:fld>
            <a:endParaRPr lang="en-US"/>
          </a:p>
        </p:txBody>
      </p:sp>
      <p:sp>
        <p:nvSpPr>
          <p:cNvPr id="105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D0D880-5E42-413F-8304-55CEB24A0ADC}" type="slidenum">
              <a:rPr lang="en-US"/>
              <a:pPr/>
              <a:t>29</a:t>
            </a:fld>
            <a:endParaRPr lang="en-US"/>
          </a:p>
        </p:txBody>
      </p:sp>
      <p:sp>
        <p:nvSpPr>
          <p:cNvPr id="99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1BF315-DAD1-4AEC-AFA4-5AD972D61A28}" type="slidenum">
              <a:rPr lang="en-US"/>
              <a:pPr/>
              <a:t>30</a:t>
            </a:fld>
            <a:endParaRPr lang="en-US"/>
          </a:p>
        </p:txBody>
      </p:sp>
      <p:sp>
        <p:nvSpPr>
          <p:cNvPr id="99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194518-ED2A-4FE1-9A2F-282A916F9132}" type="slidenum">
              <a:rPr lang="en-US"/>
              <a:pPr/>
              <a:t>31</a:t>
            </a:fld>
            <a:endParaRPr lang="en-US"/>
          </a:p>
        </p:txBody>
      </p:sp>
      <p:sp>
        <p:nvSpPr>
          <p:cNvPr id="107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7C3BA6-32FA-4004-987D-6B1385B80AD8}" type="slidenum">
              <a:rPr lang="en-US"/>
              <a:pPr/>
              <a:t>32</a:t>
            </a:fld>
            <a:endParaRPr lang="en-US"/>
          </a:p>
        </p:txBody>
      </p:sp>
      <p:sp>
        <p:nvSpPr>
          <p:cNvPr id="100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BA3D7-4C80-4787-A38D-282410CAE6F1}" type="slidenum">
              <a:rPr lang="en-US"/>
              <a:pPr/>
              <a:t>33</a:t>
            </a:fld>
            <a:endParaRPr lang="en-US"/>
          </a:p>
        </p:txBody>
      </p:sp>
      <p:sp>
        <p:nvSpPr>
          <p:cNvPr id="100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C0D040-7A13-4572-BBEB-899D3F78339D}" type="slidenum">
              <a:rPr lang="en-US"/>
              <a:pPr/>
              <a:t>34</a:t>
            </a:fld>
            <a:endParaRPr lang="en-US"/>
          </a:p>
        </p:txBody>
      </p:sp>
      <p:sp>
        <p:nvSpPr>
          <p:cNvPr id="107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8471D6-9FAA-4144-972A-6465665D2280}" type="slidenum">
              <a:rPr lang="en-US"/>
              <a:pPr/>
              <a:t>35</a:t>
            </a:fld>
            <a:endParaRPr lang="en-US"/>
          </a:p>
        </p:txBody>
      </p:sp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985811-86C3-430D-A2C0-E389873C63E0}" type="slidenum">
              <a:rPr lang="en-US"/>
              <a:pPr/>
              <a:t>36</a:t>
            </a:fld>
            <a:endParaRPr lang="en-US"/>
          </a:p>
        </p:txBody>
      </p:sp>
      <p:sp>
        <p:nvSpPr>
          <p:cNvPr id="100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F9EDCC-B73F-4303-9888-A34FB7DF2A0D}" type="slidenum">
              <a:rPr lang="en-US"/>
              <a:pPr/>
              <a:t>37</a:t>
            </a:fld>
            <a:endParaRPr lang="en-US"/>
          </a:p>
        </p:txBody>
      </p:sp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02706F-ED4F-4262-84D0-62C0EEC2865D}" type="slidenum">
              <a:rPr lang="en-US"/>
              <a:pPr/>
              <a:t>38</a:t>
            </a:fld>
            <a:endParaRPr lang="en-US"/>
          </a:p>
        </p:txBody>
      </p:sp>
      <p:sp>
        <p:nvSpPr>
          <p:cNvPr id="101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05186-FCC2-4A2D-A400-07B1D3379528}" type="slidenum">
              <a:rPr lang="en-US"/>
              <a:pPr/>
              <a:t>39</a:t>
            </a:fld>
            <a:endParaRPr lang="en-US"/>
          </a:p>
        </p:txBody>
      </p:sp>
      <p:sp>
        <p:nvSpPr>
          <p:cNvPr id="101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B0DA16-AD53-4042-9247-495EB0C84AF1}" type="slidenum">
              <a:rPr lang="en-US"/>
              <a:pPr/>
              <a:t>40</a:t>
            </a:fld>
            <a:endParaRPr lang="en-US"/>
          </a:p>
        </p:txBody>
      </p:sp>
      <p:sp>
        <p:nvSpPr>
          <p:cNvPr id="101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3252E0-C543-453A-A3CD-7D3E22E429E1}" type="slidenum">
              <a:rPr lang="en-US"/>
              <a:pPr/>
              <a:t>41</a:t>
            </a:fld>
            <a:endParaRPr lang="en-US"/>
          </a:p>
        </p:txBody>
      </p:sp>
      <p:sp>
        <p:nvSpPr>
          <p:cNvPr id="101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1116A2-289C-46C5-9D36-D6AE93CCD44C}" type="slidenum">
              <a:rPr lang="en-US"/>
              <a:pPr/>
              <a:t>42</a:t>
            </a:fld>
            <a:endParaRPr lang="en-US"/>
          </a:p>
        </p:txBody>
      </p:sp>
      <p:sp>
        <p:nvSpPr>
          <p:cNvPr id="101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D9EDBB-1C0D-423E-BD1A-31C54EAD9EC4}" type="slidenum">
              <a:rPr lang="en-US"/>
              <a:pPr/>
              <a:t>43</a:t>
            </a:fld>
            <a:endParaRPr lang="en-US"/>
          </a:p>
        </p:txBody>
      </p:sp>
      <p:sp>
        <p:nvSpPr>
          <p:cNvPr id="101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3F9E32-A147-4A89-84FC-CDED79CE5E5A}" type="slidenum">
              <a:rPr lang="en-US"/>
              <a:pPr/>
              <a:t>44</a:t>
            </a:fld>
            <a:endParaRPr lang="en-US"/>
          </a:p>
        </p:txBody>
      </p:sp>
      <p:sp>
        <p:nvSpPr>
          <p:cNvPr id="101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2EA0A7-C596-4378-9E3B-264C02717B05}" type="slidenum">
              <a:rPr lang="en-US"/>
              <a:pPr/>
              <a:t>45</a:t>
            </a:fld>
            <a:endParaRPr lang="en-US"/>
          </a:p>
        </p:txBody>
      </p:sp>
      <p:sp>
        <p:nvSpPr>
          <p:cNvPr id="101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157202-96F5-4EC5-94AB-A335E1449AAB}" type="slidenum">
              <a:rPr lang="en-US"/>
              <a:pPr/>
              <a:t>46</a:t>
            </a:fld>
            <a:endParaRPr lang="en-US"/>
          </a:p>
        </p:txBody>
      </p:sp>
      <p:sp>
        <p:nvSpPr>
          <p:cNvPr id="101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CFF6C5-8D54-44FA-ADEE-D1E2AA125DCC}" type="slidenum">
              <a:rPr lang="en-US"/>
              <a:pPr/>
              <a:t>47</a:t>
            </a:fld>
            <a:endParaRPr lang="en-US"/>
          </a:p>
        </p:txBody>
      </p:sp>
      <p:sp>
        <p:nvSpPr>
          <p:cNvPr id="1019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9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rot="16200000">
            <a:off x="-2829909" y="2924559"/>
            <a:ext cx="63061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Combinational Logic Design</a:t>
            </a:r>
            <a:endParaRPr lang="en-US" sz="36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2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2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829909" y="2924559"/>
            <a:ext cx="630615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Combinational Logic Design</a:t>
            </a:r>
            <a:endParaRPr lang="en-US" sz="36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13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56772E6B-5AA2-4C5F-A7F8-95F9D4354597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26823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3D7F715D-3209-482A-ABCD-4F9C0036FCD6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51399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DD0BCF35-A1C1-47C4-BF2B-8B9B8D4EBCAE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024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C0FBBB96-A630-4B05-BA47-6FDCC80A2530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466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B8D13B05-696B-43F3-A133-03DEFFF24850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30700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2007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2-&lt;</a:t>
            </a:r>
            <a:fld id="{ABE97F21-FF4B-4B80-811E-C7802C99A8A5}" type="slidenum">
              <a:rPr lang="en-US"/>
              <a:pPr/>
              <a:t>‹#›</a:t>
            </a:fld>
            <a:r>
              <a:rPr lang="en-US"/>
              <a:t>&gt;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751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pPr/>
              <a:t>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10" Type="http://schemas.openxmlformats.org/officeDocument/2006/relationships/tags" Target="../tags/tag16.xml"/><Relationship Id="rId19" Type="http://schemas.openxmlformats.org/officeDocument/2006/relationships/notesSlide" Target="../notesSlides/notesSlide7.xml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vmlDrawing" Target="../drawings/vmlDrawing6.v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9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30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9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oleObject" Target="../embeddings/oleObject8.bin"/><Relationship Id="rId2" Type="http://schemas.openxmlformats.org/officeDocument/2006/relationships/tags" Target="../tags/tag33.xml"/><Relationship Id="rId1" Type="http://schemas.openxmlformats.org/officeDocument/2006/relationships/vmlDrawing" Target="../drawings/vmlDrawing8.v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oleObject" Target="../embeddings/oleObject10.bin"/><Relationship Id="rId2" Type="http://schemas.openxmlformats.org/officeDocument/2006/relationships/tags" Target="../tags/tag36.xml"/><Relationship Id="rId1" Type="http://schemas.openxmlformats.org/officeDocument/2006/relationships/vmlDrawing" Target="../drawings/vmlDrawing9.vml"/><Relationship Id="rId6" Type="http://schemas.openxmlformats.org/officeDocument/2006/relationships/tags" Target="../tags/tag40.xml"/><Relationship Id="rId11" Type="http://schemas.openxmlformats.org/officeDocument/2006/relationships/oleObject" Target="../embeddings/oleObject9.bin"/><Relationship Id="rId5" Type="http://schemas.openxmlformats.org/officeDocument/2006/relationships/tags" Target="../tags/tag39.xml"/><Relationship Id="rId10" Type="http://schemas.openxmlformats.org/officeDocument/2006/relationships/notesSlide" Target="../notesSlides/notesSlide11.xml"/><Relationship Id="rId4" Type="http://schemas.openxmlformats.org/officeDocument/2006/relationships/tags" Target="../tags/tag38.xml"/><Relationship Id="rId9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1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2" Type="http://schemas.openxmlformats.org/officeDocument/2006/relationships/tags" Target="../tags/tag62.xml"/><Relationship Id="rId1" Type="http://schemas.openxmlformats.org/officeDocument/2006/relationships/vmlDrawing" Target="../drawings/vmlDrawing11.vml"/><Relationship Id="rId6" Type="http://schemas.openxmlformats.org/officeDocument/2006/relationships/tags" Target="../tags/tag66.xml"/><Relationship Id="rId11" Type="http://schemas.openxmlformats.org/officeDocument/2006/relationships/oleObject" Target="../embeddings/oleObject12.bin"/><Relationship Id="rId5" Type="http://schemas.openxmlformats.org/officeDocument/2006/relationships/tags" Target="../tags/tag65.xml"/><Relationship Id="rId10" Type="http://schemas.openxmlformats.org/officeDocument/2006/relationships/notesSlide" Target="../notesSlides/notesSlide22.xml"/><Relationship Id="rId4" Type="http://schemas.openxmlformats.org/officeDocument/2006/relationships/tags" Target="../tags/tag64.xml"/><Relationship Id="rId9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3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17.bin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tags" Target="../tags/tag77.xml"/><Relationship Id="rId7" Type="http://schemas.openxmlformats.org/officeDocument/2006/relationships/oleObject" Target="../embeddings/oleObject18.bin"/><Relationship Id="rId2" Type="http://schemas.openxmlformats.org/officeDocument/2006/relationships/tags" Target="../tags/tag76.xml"/><Relationship Id="rId1" Type="http://schemas.openxmlformats.org/officeDocument/2006/relationships/vmlDrawing" Target="../drawings/vmlDrawing17.vml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notesSlide" Target="../notesSlides/notesSlide31.xml"/><Relationship Id="rId5" Type="http://schemas.openxmlformats.org/officeDocument/2006/relationships/tags" Target="../tags/tag8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5.bin"/><Relationship Id="rId4" Type="http://schemas.openxmlformats.org/officeDocument/2006/relationships/oleObject" Target="../embeddings/oleObject24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9.xml"/><Relationship Id="rId1" Type="http://schemas.openxmlformats.org/officeDocument/2006/relationships/vmlDrawing" Target="../drawings/vmlDrawing21.vml"/><Relationship Id="rId5" Type="http://schemas.openxmlformats.org/officeDocument/2006/relationships/oleObject" Target="../embeddings/oleObject26.bin"/><Relationship Id="rId4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0.xml"/><Relationship Id="rId1" Type="http://schemas.openxmlformats.org/officeDocument/2006/relationships/vmlDrawing" Target="../drawings/vmlDrawing22.vml"/><Relationship Id="rId5" Type="http://schemas.openxmlformats.org/officeDocument/2006/relationships/oleObject" Target="../embeddings/oleObject27.bin"/><Relationship Id="rId4" Type="http://schemas.openxmlformats.org/officeDocument/2006/relationships/notesSlide" Target="../notesSlides/notesSlide3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1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28.bin"/><Relationship Id="rId4" Type="http://schemas.openxmlformats.org/officeDocument/2006/relationships/notesSlide" Target="../notesSlides/notes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29.bin"/><Relationship Id="rId4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25.vml"/><Relationship Id="rId5" Type="http://schemas.openxmlformats.org/officeDocument/2006/relationships/oleObject" Target="../embeddings/oleObject30.bin"/><Relationship Id="rId4" Type="http://schemas.openxmlformats.org/officeDocument/2006/relationships/notesSlide" Target="../notesSlides/notesSlide3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4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31.bin"/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4" Type="http://schemas.openxmlformats.org/officeDocument/2006/relationships/notesSlide" Target="../notesSlides/notesSlide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32.bin"/><Relationship Id="rId5" Type="http://schemas.openxmlformats.org/officeDocument/2006/relationships/notesSlide" Target="../notesSlides/notesSlide43.xml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3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notesSlide" Target="../notesSlides/notesSlide4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44196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</a:t>
            </a:r>
            <a:r>
              <a:rPr lang="en-US" b="1" dirty="0" smtClean="0">
                <a:solidFill>
                  <a:srgbClr val="FF0000"/>
                </a:solidFill>
              </a:rPr>
              <a:t>320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739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Introduction</a:t>
            </a:r>
          </a:p>
          <a:p>
            <a:r>
              <a:rPr lang="en-US" b="1" dirty="0" smtClean="0"/>
              <a:t>Boolean Equations</a:t>
            </a:r>
          </a:p>
          <a:p>
            <a:r>
              <a:rPr lang="en-US" b="1" dirty="0" smtClean="0"/>
              <a:t>Boolean Algebra</a:t>
            </a:r>
          </a:p>
          <a:p>
            <a:r>
              <a:rPr lang="en-US" b="1" dirty="0" smtClean="0"/>
              <a:t>From Logic to Gates</a:t>
            </a:r>
          </a:p>
          <a:p>
            <a:r>
              <a:rPr lang="en-US" b="1" dirty="0" smtClean="0"/>
              <a:t>Multilevel Combinational Logic</a:t>
            </a:r>
          </a:p>
          <a:p>
            <a:r>
              <a:rPr lang="en-US" b="1" dirty="0" smtClean="0"/>
              <a:t>X’s and Z’s, Oh My</a:t>
            </a:r>
          </a:p>
          <a:p>
            <a:r>
              <a:rPr lang="en-US" b="1" dirty="0" err="1" smtClean="0"/>
              <a:t>Karnaugh</a:t>
            </a:r>
            <a:r>
              <a:rPr lang="en-US" b="1" dirty="0" smtClean="0"/>
              <a:t> Maps</a:t>
            </a:r>
          </a:p>
          <a:p>
            <a:r>
              <a:rPr lang="en-US" b="1" dirty="0" smtClean="0"/>
              <a:t>Combinational Building Blocks</a:t>
            </a:r>
          </a:p>
          <a:p>
            <a:r>
              <a:rPr lang="en-US" b="1" dirty="0" smtClean="0"/>
              <a:t>Timing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2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8491" y="1143000"/>
            <a:ext cx="173210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81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200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 smtClean="0"/>
              <a:t>A logic circuit is composed of:</a:t>
            </a:r>
          </a:p>
          <a:p>
            <a:r>
              <a:rPr lang="en-US" sz="2400" dirty="0" smtClean="0"/>
              <a:t>Inputs</a:t>
            </a:r>
          </a:p>
          <a:p>
            <a:r>
              <a:rPr lang="en-US" sz="2400" dirty="0" smtClean="0"/>
              <a:t>Outputs</a:t>
            </a:r>
          </a:p>
          <a:p>
            <a:r>
              <a:rPr lang="en-US" sz="2400" dirty="0" smtClean="0"/>
              <a:t>Functional specification</a:t>
            </a:r>
          </a:p>
          <a:p>
            <a:r>
              <a:rPr lang="en-US" sz="2400" dirty="0" smtClean="0"/>
              <a:t>Timing specification</a:t>
            </a:r>
            <a:endParaRPr lang="en-US" sz="2400" dirty="0"/>
          </a:p>
        </p:txBody>
      </p:sp>
      <p:graphicFrame>
        <p:nvGraphicFramePr>
          <p:cNvPr id="75776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901001834"/>
              </p:ext>
            </p:extLst>
          </p:nvPr>
        </p:nvGraphicFramePr>
        <p:xfrm>
          <a:off x="1371600" y="3886200"/>
          <a:ext cx="6585172" cy="1752600"/>
        </p:xfrm>
        <a:graphic>
          <a:graphicData uri="http://schemas.openxmlformats.org/presentationml/2006/ole">
            <p:oleObj spid="_x0000_s53270" name="VISIO" r:id="rId5" imgW="1889862" imgH="50376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Introduction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939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9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90600" y="1219200"/>
            <a:ext cx="7620000" cy="4953000"/>
          </a:xfrm>
        </p:spPr>
        <p:txBody>
          <a:bodyPr/>
          <a:lstStyle/>
          <a:p>
            <a:r>
              <a:rPr lang="en-US" dirty="0" smtClean="0"/>
              <a:t>Nodes</a:t>
            </a:r>
          </a:p>
          <a:p>
            <a:pPr lvl="1"/>
            <a:r>
              <a:rPr lang="en-US" sz="2400" dirty="0" smtClean="0"/>
              <a:t>Inputs: </a:t>
            </a:r>
            <a:r>
              <a:rPr lang="en-US" sz="2400" i="1" dirty="0" smtClean="0"/>
              <a:t>A</a:t>
            </a:r>
            <a:r>
              <a:rPr lang="en-US" sz="2400" dirty="0" smtClean="0"/>
              <a:t>, </a:t>
            </a:r>
            <a:r>
              <a:rPr lang="en-US" sz="2400" i="1" dirty="0" smtClean="0"/>
              <a:t>B</a:t>
            </a:r>
            <a:r>
              <a:rPr lang="en-US" sz="2400" dirty="0" smtClean="0"/>
              <a:t>, </a:t>
            </a:r>
            <a:r>
              <a:rPr lang="en-US" sz="2400" i="1" dirty="0" smtClean="0"/>
              <a:t>C</a:t>
            </a:r>
          </a:p>
          <a:p>
            <a:pPr lvl="1"/>
            <a:r>
              <a:rPr lang="en-US" sz="2400" dirty="0" smtClean="0"/>
              <a:t>Outputs: </a:t>
            </a:r>
            <a:r>
              <a:rPr lang="en-US" sz="2400" i="1" dirty="0" smtClean="0"/>
              <a:t>Y</a:t>
            </a:r>
            <a:r>
              <a:rPr lang="en-US" sz="2400" dirty="0" smtClean="0"/>
              <a:t>, </a:t>
            </a:r>
            <a:r>
              <a:rPr lang="en-US" sz="2400" i="1" dirty="0" smtClean="0"/>
              <a:t>Z</a:t>
            </a:r>
          </a:p>
          <a:p>
            <a:pPr lvl="1"/>
            <a:r>
              <a:rPr lang="en-US" sz="2400" dirty="0" smtClean="0"/>
              <a:t>Internal: n1</a:t>
            </a:r>
          </a:p>
          <a:p>
            <a:r>
              <a:rPr lang="en-US" dirty="0" smtClean="0"/>
              <a:t>Circuit elements</a:t>
            </a:r>
          </a:p>
          <a:p>
            <a:pPr lvl="1"/>
            <a:r>
              <a:rPr lang="en-US" sz="2400" dirty="0" smtClean="0"/>
              <a:t>E1, E2, E3</a:t>
            </a:r>
          </a:p>
          <a:p>
            <a:pPr lvl="1"/>
            <a:r>
              <a:rPr lang="en-US" sz="2400" dirty="0" smtClean="0"/>
              <a:t>Each a circuit</a:t>
            </a:r>
            <a:endParaRPr lang="en-US" sz="2400" dirty="0"/>
          </a:p>
        </p:txBody>
      </p:sp>
      <p:graphicFrame>
        <p:nvGraphicFramePr>
          <p:cNvPr id="859141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5902572"/>
              </p:ext>
            </p:extLst>
          </p:nvPr>
        </p:nvGraphicFramePr>
        <p:xfrm>
          <a:off x="4267200" y="1981200"/>
          <a:ext cx="4495800" cy="1914525"/>
        </p:xfrm>
        <a:graphic>
          <a:graphicData uri="http://schemas.openxmlformats.org/presentationml/2006/ole">
            <p:oleObj spid="_x0000_s54293" name="VISIO" r:id="rId5" imgW="1990614" imgH="847232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Circuits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729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3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95400"/>
            <a:ext cx="7620000" cy="4953000"/>
          </a:xfrm>
        </p:spPr>
        <p:txBody>
          <a:bodyPr/>
          <a:lstStyle/>
          <a:p>
            <a:r>
              <a:rPr lang="en-US" b="1" dirty="0" smtClean="0"/>
              <a:t>Combinational Logic</a:t>
            </a:r>
          </a:p>
          <a:p>
            <a:pPr lvl="1"/>
            <a:r>
              <a:rPr lang="en-US" sz="2400" dirty="0" err="1" smtClean="0"/>
              <a:t>Memoryless</a:t>
            </a:r>
            <a:endParaRPr lang="en-US" sz="2400" dirty="0" smtClean="0"/>
          </a:p>
          <a:p>
            <a:pPr lvl="1"/>
            <a:r>
              <a:rPr lang="en-US" sz="2400" dirty="0" smtClean="0"/>
              <a:t>Outputs determined by current values of inputs</a:t>
            </a:r>
          </a:p>
          <a:p>
            <a:r>
              <a:rPr lang="en-US" b="1" dirty="0" smtClean="0"/>
              <a:t>Sequential Logic</a:t>
            </a:r>
          </a:p>
          <a:p>
            <a:pPr lvl="1"/>
            <a:r>
              <a:rPr lang="en-US" sz="2400" dirty="0" smtClean="0"/>
              <a:t>Has memory</a:t>
            </a:r>
          </a:p>
          <a:p>
            <a:pPr lvl="1"/>
            <a:r>
              <a:rPr lang="en-US" sz="2400" dirty="0" smtClean="0"/>
              <a:t>Outputs determined by previous and current values of inputs</a:t>
            </a:r>
            <a:endParaRPr lang="en-US" sz="2400" dirty="0"/>
          </a:p>
        </p:txBody>
      </p:sp>
      <p:graphicFrame>
        <p:nvGraphicFramePr>
          <p:cNvPr id="86016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754024568"/>
              </p:ext>
            </p:extLst>
          </p:nvPr>
        </p:nvGraphicFramePr>
        <p:xfrm>
          <a:off x="2461419" y="4495800"/>
          <a:ext cx="5287962" cy="1408112"/>
        </p:xfrm>
        <a:graphic>
          <a:graphicData uri="http://schemas.openxmlformats.org/presentationml/2006/ole">
            <p:oleObj spid="_x0000_s55317" name="VISIO" r:id="rId5" imgW="1889862" imgH="50376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Types of Logic Circuits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065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696200" cy="4953000"/>
          </a:xfrm>
        </p:spPr>
        <p:txBody>
          <a:bodyPr/>
          <a:lstStyle/>
          <a:p>
            <a:r>
              <a:rPr lang="en-US" dirty="0" smtClean="0"/>
              <a:t>Every element is combinational</a:t>
            </a:r>
          </a:p>
          <a:p>
            <a:r>
              <a:rPr lang="en-US" dirty="0" smtClean="0"/>
              <a:t>Every node is either an input or connects to </a:t>
            </a:r>
            <a:r>
              <a:rPr lang="en-US" i="1" dirty="0" smtClean="0"/>
              <a:t>exactly one </a:t>
            </a:r>
            <a:r>
              <a:rPr lang="en-US" dirty="0" smtClean="0"/>
              <a:t>output</a:t>
            </a:r>
          </a:p>
          <a:p>
            <a:r>
              <a:rPr lang="en-US" dirty="0" smtClean="0"/>
              <a:t>The circuit contains no cyclic paths</a:t>
            </a:r>
          </a:p>
          <a:p>
            <a:r>
              <a:rPr lang="en-US" b="1" dirty="0" smtClean="0"/>
              <a:t>Example:</a:t>
            </a:r>
          </a:p>
          <a:p>
            <a:pPr>
              <a:spcAft>
                <a:spcPts val="800"/>
              </a:spcAft>
              <a:buFontTx/>
              <a:buNone/>
            </a:pPr>
            <a:endParaRPr lang="en-US" sz="2400" dirty="0">
              <a:solidFill>
                <a:schemeClr val="accent2"/>
              </a:solidFill>
            </a:endParaRPr>
          </a:p>
        </p:txBody>
      </p:sp>
      <p:graphicFrame>
        <p:nvGraphicFramePr>
          <p:cNvPr id="766980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629818513"/>
              </p:ext>
            </p:extLst>
          </p:nvPr>
        </p:nvGraphicFramePr>
        <p:xfrm>
          <a:off x="3468687" y="4038600"/>
          <a:ext cx="3084513" cy="2028825"/>
        </p:xfrm>
        <a:graphic>
          <a:graphicData uri="http://schemas.openxmlformats.org/presentationml/2006/ole">
            <p:oleObj spid="_x0000_s56341" name="VISIO" r:id="rId5" imgW="835020" imgH="549556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90600" y="68759"/>
            <a:ext cx="8229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Rules of Combinational Composition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751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772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Functional specification of outputs in terms of inputs</a:t>
            </a:r>
          </a:p>
          <a:p>
            <a:r>
              <a:rPr lang="en-US" b="1" dirty="0" smtClean="0"/>
              <a:t>Example:    </a:t>
            </a:r>
            <a:r>
              <a:rPr lang="en-US" sz="2800" i="1" dirty="0" smtClean="0"/>
              <a:t>S</a:t>
            </a:r>
            <a:r>
              <a:rPr lang="en-US" sz="2800" dirty="0" smtClean="0"/>
              <a:t>     = F(</a:t>
            </a:r>
            <a:r>
              <a:rPr lang="en-US" sz="2800" i="1" dirty="0" smtClean="0"/>
              <a:t>A</a:t>
            </a:r>
            <a:r>
              <a:rPr lang="en-US" sz="2800" dirty="0" smtClean="0"/>
              <a:t>, </a:t>
            </a:r>
            <a:r>
              <a:rPr lang="en-US" sz="2800" i="1" dirty="0" smtClean="0"/>
              <a:t>B</a:t>
            </a:r>
            <a:r>
              <a:rPr lang="en-US" sz="2800" dirty="0" smtClean="0"/>
              <a:t>, </a:t>
            </a:r>
            <a:r>
              <a:rPr lang="en-US" sz="2800" i="1" dirty="0" err="1" smtClean="0"/>
              <a:t>C</a:t>
            </a:r>
            <a:r>
              <a:rPr lang="en-US" sz="2800" baseline="-25000" dirty="0" err="1" smtClean="0"/>
              <a:t>in</a:t>
            </a:r>
            <a:r>
              <a:rPr lang="en-US" sz="2800" dirty="0" smtClean="0"/>
              <a:t>)</a:t>
            </a:r>
          </a:p>
          <a:p>
            <a:pPr>
              <a:buFontTx/>
              <a:buNone/>
            </a:pPr>
            <a:r>
              <a:rPr lang="en-US" sz="2800" i="1" dirty="0" smtClean="0"/>
              <a:t>                  	     </a:t>
            </a:r>
            <a:r>
              <a:rPr lang="en-US" sz="2800" i="1" dirty="0" err="1" smtClean="0"/>
              <a:t>C</a:t>
            </a:r>
            <a:r>
              <a:rPr lang="en-US" sz="2800" baseline="-25000" dirty="0" err="1" smtClean="0"/>
              <a:t>out</a:t>
            </a:r>
            <a:r>
              <a:rPr lang="en-US" sz="2800" dirty="0" smtClean="0"/>
              <a:t> = F(</a:t>
            </a:r>
            <a:r>
              <a:rPr lang="en-US" sz="2800" i="1" dirty="0" smtClean="0"/>
              <a:t>A</a:t>
            </a:r>
            <a:r>
              <a:rPr lang="en-US" sz="2800" dirty="0" smtClean="0"/>
              <a:t>, </a:t>
            </a:r>
            <a:r>
              <a:rPr lang="en-US" sz="2800" i="1" dirty="0" smtClean="0"/>
              <a:t>B</a:t>
            </a:r>
            <a:r>
              <a:rPr lang="en-US" sz="2800" dirty="0" smtClean="0"/>
              <a:t>, </a:t>
            </a:r>
            <a:r>
              <a:rPr lang="en-US" sz="2800" i="1" dirty="0" err="1" smtClean="0"/>
              <a:t>C</a:t>
            </a:r>
            <a:r>
              <a:rPr lang="en-US" sz="2800" baseline="-25000" dirty="0" err="1" smtClean="0"/>
              <a:t>in</a:t>
            </a:r>
            <a:r>
              <a:rPr lang="en-US" sz="2800" dirty="0" smtClean="0"/>
              <a:t>) </a:t>
            </a:r>
            <a:endParaRPr lang="en-US" sz="2800" dirty="0"/>
          </a:p>
        </p:txBody>
      </p:sp>
      <p:graphicFrame>
        <p:nvGraphicFramePr>
          <p:cNvPr id="88883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652702607"/>
              </p:ext>
            </p:extLst>
          </p:nvPr>
        </p:nvGraphicFramePr>
        <p:xfrm>
          <a:off x="2362200" y="3276600"/>
          <a:ext cx="4755116" cy="3067050"/>
        </p:xfrm>
        <a:graphic>
          <a:graphicData uri="http://schemas.openxmlformats.org/presentationml/2006/ole">
            <p:oleObj spid="_x0000_s57365" name="VISIO" r:id="rId5" imgW="1247187" imgH="806015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Boolean Equations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61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762000" y="1371600"/>
            <a:ext cx="7772400" cy="4953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Complement: variable with a bar over it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Literal: variable or its complement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err="1" smtClean="0"/>
              <a:t>Implicant</a:t>
            </a:r>
            <a:r>
              <a:rPr lang="en-US" dirty="0" smtClean="0"/>
              <a:t>: product of literals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ABC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BC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Minterm</a:t>
            </a:r>
            <a:r>
              <a:rPr lang="en-US" dirty="0" smtClean="0"/>
              <a:t>: product that includes all input variables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ABC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ABC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ABC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Maxterm</a:t>
            </a:r>
            <a:r>
              <a:rPr lang="en-US" dirty="0" smtClean="0"/>
              <a:t>: sum that includes all input variables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   </a:t>
            </a:r>
            <a:r>
              <a:rPr lang="en-US" b="1" i="1" dirty="0" smtClean="0">
                <a:solidFill>
                  <a:schemeClr val="accent1"/>
                </a:solidFill>
              </a:rPr>
              <a:t>(A+B+C)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(A+B+C)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(A+B+C)</a:t>
            </a:r>
            <a:endParaRPr lang="en-US" b="1" i="1" dirty="0">
              <a:solidFill>
                <a:schemeClr val="accent1"/>
              </a:solidFill>
            </a:endParaRPr>
          </a:p>
        </p:txBody>
      </p:sp>
      <p:sp>
        <p:nvSpPr>
          <p:cNvPr id="1111044" name="Line 4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057400" y="18288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45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219200" y="18288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46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600200" y="18288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47" name="Line 7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3200400" y="27432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48" name="Line 8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600200" y="27432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49" name="Line 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362200" y="27432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0" name="Line 10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676400" y="36576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1" name="Line 1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057400" y="36576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2" name="Line 12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1676400" y="49530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3" name="Line 13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2286000" y="49530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4" name="Line 14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2514600" y="49530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5" name="Line 15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1752600" y="58674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6" name="Line 16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2819400" y="58674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7" name="Line 17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>
            <a:off x="3581400" y="58674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8" name="Line 18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>
            <a:off x="4267200" y="58674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059" name="Line 19"/>
          <p:cNvSpPr>
            <a:spLocks noChangeShapeType="1"/>
          </p:cNvSpPr>
          <p:nvPr>
            <p:custDataLst>
              <p:tags r:id="rId17"/>
            </p:custDataLst>
          </p:nvPr>
        </p:nvSpPr>
        <p:spPr bwMode="auto">
          <a:xfrm>
            <a:off x="4648200" y="5867400"/>
            <a:ext cx="1524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Some Definitions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116326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979" name="Rectangle 3" hidden="1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smtClean="0"/>
              <a:t>Sum-of-Products Form</a:t>
            </a:r>
            <a:endParaRPr lang="en-US"/>
          </a:p>
        </p:txBody>
      </p:sp>
      <p:sp>
        <p:nvSpPr>
          <p:cNvPr id="1022978" name="Rectangle 2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02298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438400" y="60198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i="1" dirty="0">
                <a:latin typeface="Times New Roman" pitchFamily="18" charset="0"/>
                <a:cs typeface="Arial" charset="0"/>
              </a:rPr>
              <a:t>Y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 = F(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A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B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) 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= AB + AB = </a:t>
            </a:r>
            <a:r>
              <a:rPr lang="el-GR" sz="2400" b="1" dirty="0" smtClean="0">
                <a:latin typeface="Times New Roman" pitchFamily="18" charset="0"/>
                <a:cs typeface="Arial" charset="0"/>
              </a:rPr>
              <a:t>Σ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(1, 3)</a:t>
            </a:r>
            <a:endParaRPr lang="en-US" sz="2400" b="1" i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Sum-of-Products (SOP) Form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All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equations </a:t>
            </a:r>
            <a:r>
              <a:rPr lang="en-US" sz="2400" dirty="0">
                <a:latin typeface="Times New Roman" pitchFamily="18" charset="0"/>
                <a:cs typeface="Arial" charset="0"/>
              </a:rPr>
              <a:t>can be written in SOP form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Each row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has </a:t>
            </a:r>
            <a:r>
              <a:rPr lang="en-US" sz="2400" dirty="0">
                <a:latin typeface="Times New Roman" pitchFamily="18" charset="0"/>
                <a:cs typeface="Arial" charset="0"/>
              </a:rPr>
              <a:t>a </a:t>
            </a:r>
            <a:r>
              <a:rPr lang="en-US" sz="2400" b="1" dirty="0" err="1">
                <a:latin typeface="Times New Roman" pitchFamily="18" charset="0"/>
                <a:cs typeface="Arial" charset="0"/>
              </a:rPr>
              <a:t>minterm</a:t>
            </a:r>
            <a:endParaRPr lang="en-US" sz="2400" b="1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A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minterm</a:t>
            </a:r>
            <a:r>
              <a:rPr lang="en-US" sz="2400" dirty="0">
                <a:latin typeface="Times New Roman" pitchFamily="18" charset="0"/>
                <a:cs typeface="Arial" charset="0"/>
              </a:rPr>
              <a:t> is a product (AND) of literals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Each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minterm</a:t>
            </a:r>
            <a:r>
              <a:rPr lang="en-US" sz="2400" dirty="0">
                <a:latin typeface="Times New Roman" pitchFamily="18" charset="0"/>
                <a:cs typeface="Arial" charset="0"/>
              </a:rPr>
              <a:t> is TRUE for that row (and only that row)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Form function by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ORing</a:t>
            </a: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Arial" charset="0"/>
              </a:rPr>
              <a:t>minterms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where </a:t>
            </a:r>
            <a:r>
              <a:rPr lang="en-US" sz="2400" dirty="0">
                <a:latin typeface="Times New Roman" pitchFamily="18" charset="0"/>
                <a:cs typeface="Arial" charset="0"/>
              </a:rPr>
              <a:t>the output is TRUE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Thus, a sum (OR) of products (AND terms)</a:t>
            </a:r>
          </a:p>
        </p:txBody>
      </p:sp>
      <p:sp>
        <p:nvSpPr>
          <p:cNvPr id="12" name="Line 6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4267200" y="6096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65854369"/>
              </p:ext>
            </p:extLst>
          </p:nvPr>
        </p:nvGraphicFramePr>
        <p:xfrm>
          <a:off x="2514600" y="3962400"/>
          <a:ext cx="4332288" cy="1981200"/>
        </p:xfrm>
        <a:graphic>
          <a:graphicData uri="http://schemas.openxmlformats.org/presentationml/2006/ole">
            <p:oleObj spid="_x0000_s114706" name="VISIO" r:id="rId9" imgW="1766520" imgH="80856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934200" y="3962400"/>
            <a:ext cx="17422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Often called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b="1" dirty="0" smtClean="0">
                <a:solidFill>
                  <a:srgbClr val="FF0000"/>
                </a:solidFill>
              </a:rPr>
              <a:t>anonical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</a:t>
            </a:r>
            <a:r>
              <a:rPr lang="en-US" dirty="0" smtClean="0">
                <a:solidFill>
                  <a:srgbClr val="FF0000"/>
                </a:solidFill>
              </a:rPr>
              <a:t>um-of-products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10536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 hidden="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9395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28800" y="60960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i="1" dirty="0">
                <a:latin typeface="Times New Roman" pitchFamily="18" charset="0"/>
                <a:cs typeface="Arial" charset="0"/>
              </a:rPr>
              <a:t>Y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 = F(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A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, 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B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) = (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A + B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)(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A + B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)</a:t>
            </a:r>
            <a:r>
              <a:rPr lang="en-US" sz="2400" b="1" i="1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= </a:t>
            </a:r>
            <a:r>
              <a:rPr lang="el-GR" sz="2400" b="1" dirty="0" smtClean="0">
                <a:latin typeface="Times New Roman" pitchFamily="18" charset="0"/>
                <a:cs typeface="Arial" charset="0"/>
              </a:rPr>
              <a:t>Π</a:t>
            </a:r>
            <a:r>
              <a:rPr lang="en-US" sz="2400" b="1" dirty="0" smtClean="0">
                <a:latin typeface="Times New Roman" pitchFamily="18" charset="0"/>
                <a:cs typeface="Arial" charset="0"/>
              </a:rPr>
              <a:t>(0, 2)</a:t>
            </a:r>
            <a:endParaRPr lang="en-US" sz="2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93958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5334000" y="617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3959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7772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All Boolean equations can be written in POS form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Each row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has </a:t>
            </a:r>
            <a:r>
              <a:rPr lang="en-US" sz="2400" dirty="0">
                <a:latin typeface="Times New Roman" pitchFamily="18" charset="0"/>
                <a:cs typeface="Arial" charset="0"/>
              </a:rPr>
              <a:t>a </a:t>
            </a:r>
            <a:r>
              <a:rPr lang="en-US" sz="2400" b="1" dirty="0" err="1">
                <a:latin typeface="Times New Roman" pitchFamily="18" charset="0"/>
                <a:cs typeface="Arial" charset="0"/>
              </a:rPr>
              <a:t>maxterm</a:t>
            </a:r>
            <a:endParaRPr lang="en-US" sz="2400" b="1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A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maxterm</a:t>
            </a:r>
            <a:r>
              <a:rPr lang="en-US" sz="2400" dirty="0">
                <a:latin typeface="Times New Roman" pitchFamily="18" charset="0"/>
                <a:cs typeface="Arial" charset="0"/>
              </a:rPr>
              <a:t> is a sum (OR) of literals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Each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maxterm</a:t>
            </a:r>
            <a:r>
              <a:rPr lang="en-US" sz="2400" dirty="0">
                <a:latin typeface="Times New Roman" pitchFamily="18" charset="0"/>
                <a:cs typeface="Arial" charset="0"/>
              </a:rPr>
              <a:t> is FALSE for that row (and only that row)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Form </a:t>
            </a:r>
            <a:r>
              <a:rPr lang="en-US" sz="2400" dirty="0">
                <a:latin typeface="Times New Roman" pitchFamily="18" charset="0"/>
                <a:cs typeface="Arial" charset="0"/>
              </a:rPr>
              <a:t>function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by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ANDing</a:t>
            </a:r>
            <a:r>
              <a:rPr lang="en-US" sz="2400" dirty="0">
                <a:latin typeface="Times New Roman" pitchFamily="18" charset="0"/>
                <a:cs typeface="Arial" charset="0"/>
              </a:rPr>
              <a:t> the </a:t>
            </a:r>
            <a:r>
              <a:rPr lang="en-US" sz="2400" dirty="0" err="1">
                <a:latin typeface="Times New Roman" pitchFamily="18" charset="0"/>
                <a:cs typeface="Arial" charset="0"/>
              </a:rPr>
              <a:t>maxterms</a:t>
            </a:r>
            <a:r>
              <a:rPr lang="en-US" sz="2400" dirty="0">
                <a:latin typeface="Times New Roman" pitchFamily="18" charset="0"/>
                <a:cs typeface="Arial" charset="0"/>
              </a:rPr>
              <a:t> for which the output is FALSE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Times New Roman" pitchFamily="18" charset="0"/>
                <a:cs typeface="Arial" charset="0"/>
              </a:rPr>
              <a:t>Thus, a product (AND) of sums (OR terms)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Product-of-Sums (POS) Form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16018451"/>
              </p:ext>
            </p:extLst>
          </p:nvPr>
        </p:nvGraphicFramePr>
        <p:xfrm>
          <a:off x="1981200" y="4102336"/>
          <a:ext cx="4724400" cy="2222264"/>
        </p:xfrm>
        <a:graphic>
          <a:graphicData uri="http://schemas.openxmlformats.org/presentationml/2006/ole">
            <p:oleObj spid="_x0000_s61462" name="VISIO" r:id="rId8" imgW="1794960" imgH="844560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76429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2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924800" cy="4953000"/>
          </a:xfrm>
        </p:spPr>
        <p:txBody>
          <a:bodyPr/>
          <a:lstStyle/>
          <a:p>
            <a:r>
              <a:rPr lang="en-US" dirty="0" smtClean="0"/>
              <a:t>You are going to the cafeteria for lunch</a:t>
            </a:r>
          </a:p>
          <a:p>
            <a:pPr lvl="1"/>
            <a:r>
              <a:rPr lang="en-US" dirty="0" smtClean="0"/>
              <a:t>You won’t eat lunch (E) </a:t>
            </a:r>
          </a:p>
          <a:p>
            <a:pPr lvl="1"/>
            <a:r>
              <a:rPr lang="en-US" dirty="0" smtClean="0"/>
              <a:t>If it’s not open (O) or</a:t>
            </a:r>
          </a:p>
          <a:p>
            <a:pPr lvl="1"/>
            <a:r>
              <a:rPr lang="en-US" dirty="0" smtClean="0"/>
              <a:t>If they only serve corndogs (C)</a:t>
            </a:r>
          </a:p>
          <a:p>
            <a:r>
              <a:rPr lang="en-US" dirty="0" smtClean="0"/>
              <a:t>Write a truth table for determining if you will eat lunch (E).</a:t>
            </a:r>
            <a:endParaRPr lang="en-US" dirty="0"/>
          </a:p>
        </p:txBody>
      </p:sp>
      <p:graphicFrame>
        <p:nvGraphicFramePr>
          <p:cNvPr id="102503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458662208"/>
              </p:ext>
            </p:extLst>
          </p:nvPr>
        </p:nvGraphicFramePr>
        <p:xfrm>
          <a:off x="4876800" y="3962400"/>
          <a:ext cx="2446337" cy="2514600"/>
        </p:xfrm>
        <a:graphic>
          <a:graphicData uri="http://schemas.openxmlformats.org/presentationml/2006/ole">
            <p:oleObj spid="_x0000_s63509" name="VISIO" r:id="rId7" imgW="732741" imgH="752586" progId="">
              <p:embed/>
            </p:oleObj>
          </a:graphicData>
        </a:graphic>
      </p:graphicFrame>
      <p:sp>
        <p:nvSpPr>
          <p:cNvPr id="1025028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505200" y="2209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029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114800" y="1752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Boolean Equations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1" y="4648200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the sort of thing done in symbolic logic course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276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61" name="Rectangle 17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3810000" cy="4953000"/>
          </a:xfrm>
          <a:noFill/>
          <a:ln/>
        </p:spPr>
        <p:txBody>
          <a:bodyPr/>
          <a:lstStyle/>
          <a:p>
            <a:r>
              <a:rPr lang="en-US" sz="2400" dirty="0" smtClean="0"/>
              <a:t>SOP – sum-of-products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POS – product-of-sums</a:t>
            </a:r>
            <a:endParaRPr lang="en-US" sz="2400" dirty="0"/>
          </a:p>
        </p:txBody>
      </p:sp>
      <p:graphicFrame>
        <p:nvGraphicFramePr>
          <p:cNvPr id="1106962" name="Object 18"/>
          <p:cNvGraphicFramePr>
            <a:graphicFrameLocks noChangeAspect="1"/>
          </p:cNvGraphicFramePr>
          <p:nvPr/>
        </p:nvGraphicFramePr>
        <p:xfrm>
          <a:off x="1524000" y="4267200"/>
          <a:ext cx="3386138" cy="1990725"/>
        </p:xfrm>
        <a:graphic>
          <a:graphicData uri="http://schemas.openxmlformats.org/presentationml/2006/ole">
            <p:oleObj spid="_x0000_s65578" name="VISIO" r:id="rId11" imgW="1287159" imgH="757689" progId="">
              <p:embed/>
            </p:oleObj>
          </a:graphicData>
        </a:graphic>
      </p:graphicFrame>
      <p:graphicFrame>
        <p:nvGraphicFramePr>
          <p:cNvPr id="1106963" name="Object 19"/>
          <p:cNvGraphicFramePr>
            <a:graphicFrameLocks noChangeAspect="1"/>
          </p:cNvGraphicFramePr>
          <p:nvPr/>
        </p:nvGraphicFramePr>
        <p:xfrm>
          <a:off x="1447800" y="1600200"/>
          <a:ext cx="3657600" cy="2149475"/>
        </p:xfrm>
        <a:graphic>
          <a:graphicData uri="http://schemas.openxmlformats.org/presentationml/2006/ole">
            <p:oleObj spid="_x0000_s65579" name="VISIO" r:id="rId12" imgW="1281684" imgH="752856" progId="">
              <p:embed/>
            </p:oleObj>
          </a:graphicData>
        </a:graphic>
      </p:graphicFrame>
      <p:sp>
        <p:nvSpPr>
          <p:cNvPr id="1106964" name="Rectangle 20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29200" y="4876800"/>
            <a:ext cx="388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i="1" dirty="0">
                <a:latin typeface="Times New Roman" pitchFamily="18" charset="0"/>
                <a:cs typeface="Arial" charset="0"/>
              </a:rPr>
              <a:t>Y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(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O + C</a:t>
            </a:r>
            <a:r>
              <a:rPr lang="en-US" sz="2400" dirty="0">
                <a:latin typeface="Times New Roman" pitchFamily="18" charset="0"/>
                <a:cs typeface="Arial" charset="0"/>
              </a:rPr>
              <a:t>)(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O + C</a:t>
            </a:r>
            <a:r>
              <a:rPr lang="en-US" sz="2400" dirty="0">
                <a:latin typeface="Times New Roman" pitchFamily="18" charset="0"/>
                <a:cs typeface="Arial" charset="0"/>
              </a:rPr>
              <a:t>)(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O + C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 = </a:t>
            </a:r>
            <a:r>
              <a:rPr lang="el-GR" sz="2400" dirty="0" smtClean="0">
                <a:latin typeface="Times New Roman" pitchFamily="18" charset="0"/>
                <a:cs typeface="Arial" charset="0"/>
              </a:rPr>
              <a:t>Π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(0, 1, 3)</a:t>
            </a:r>
            <a:endParaRPr lang="en-US" sz="24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06965" name="Line 21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7381875" y="4951412"/>
            <a:ext cx="1619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66" name="Line 22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7762875" y="4951412"/>
            <a:ext cx="1619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67" name="Line 23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8372475" y="4951412"/>
            <a:ext cx="161925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968" name="Rectangle 2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105400" y="24384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i="1" dirty="0">
                <a:latin typeface="Times New Roman" pitchFamily="18" charset="0"/>
                <a:cs typeface="Arial" charset="0"/>
              </a:rPr>
              <a:t>Y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</a:t>
            </a:r>
            <a:r>
              <a:rPr lang="en-US" sz="2400" i="1" dirty="0" smtClean="0">
                <a:latin typeface="Times New Roman" pitchFamily="18" charset="0"/>
                <a:cs typeface="Arial" charset="0"/>
              </a:rPr>
              <a:t>OC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i="1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Arial" charset="0"/>
              </a:rPr>
              <a:t>  = </a:t>
            </a:r>
            <a:r>
              <a:rPr lang="el-GR" sz="2400" dirty="0" smtClean="0">
                <a:latin typeface="Times New Roman" pitchFamily="18" charset="0"/>
                <a:cs typeface="Arial" charset="0"/>
              </a:rPr>
              <a:t>Σ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(2)</a:t>
            </a:r>
            <a:endParaRPr lang="en-US" sz="2400" i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1106969" name="Line 25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69342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SOP &amp; POS Form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1739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3" name="Rectangle 5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219200"/>
            <a:ext cx="79248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Axioms and theorems to </a:t>
            </a:r>
            <a:r>
              <a:rPr lang="en-US" b="1" dirty="0" smtClean="0"/>
              <a:t>simplify</a:t>
            </a:r>
            <a:r>
              <a:rPr lang="en-US" dirty="0" smtClean="0"/>
              <a:t> Boolean equations</a:t>
            </a:r>
          </a:p>
          <a:p>
            <a:r>
              <a:rPr lang="en-US" dirty="0" smtClean="0"/>
              <a:t>Like regular algebra, but simpler: variables have only two values (1 or 0)</a:t>
            </a:r>
          </a:p>
          <a:p>
            <a:r>
              <a:rPr lang="en-US" b="1" dirty="0" smtClean="0"/>
              <a:t>Duality</a:t>
            </a:r>
            <a:r>
              <a:rPr lang="en-US" dirty="0" smtClean="0"/>
              <a:t> in axioms and theorems:</a:t>
            </a:r>
          </a:p>
          <a:p>
            <a:pPr lvl="1"/>
            <a:r>
              <a:rPr lang="en-US" sz="2600" dirty="0" smtClean="0"/>
              <a:t>ANDs and ORs, 0’s and 1’s interchanged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Boolean Algebra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4419600"/>
            <a:ext cx="35228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This is a really big deal</a:t>
            </a:r>
          </a:p>
        </p:txBody>
      </p:sp>
    </p:spTree>
    <p:extLst>
      <p:ext uri="{BB962C8B-B14F-4D97-AF65-F5344CB8AC3E}">
        <p14:creationId xmlns:p14="http://schemas.microsoft.com/office/powerpoint/2010/main" xmlns="" val="22365826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176" name="Picture 8"/>
          <p:cNvPicPr>
            <a:picLocks noGrp="1" noChangeAspect="1" noChangeArrowheads="1"/>
          </p:cNvPicPr>
          <p:nvPr>
            <p:ph sz="half" idx="4294967295"/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219200" y="3733800"/>
            <a:ext cx="6629400" cy="22955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03174" name="Picture 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705600" cy="232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Boolean Axioms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3019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7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   1 = 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+ 0 = B</a:t>
            </a:r>
          </a:p>
        </p:txBody>
      </p:sp>
      <p:sp>
        <p:nvSpPr>
          <p:cNvPr id="1027078" name="Oval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52600" y="144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T1: Identity Theorem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5765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316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   0 = 0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+ 1 = 1</a:t>
            </a:r>
          </a:p>
        </p:txBody>
      </p:sp>
      <p:sp>
        <p:nvSpPr>
          <p:cNvPr id="1037317" name="Oval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52600" y="144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T2: Null Element Theorem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3200400"/>
            <a:ext cx="27495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annihilation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62671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4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   </a:t>
            </a:r>
            <a:r>
              <a:rPr lang="en-US" sz="3200" dirty="0" err="1">
                <a:latin typeface="Times New Roman" pitchFamily="18" charset="0"/>
                <a:cs typeface="Arial" charset="0"/>
              </a:rPr>
              <a:t>B</a:t>
            </a:r>
            <a:r>
              <a:rPr lang="en-US" sz="3200" dirty="0">
                <a:latin typeface="Times New Roman" pitchFamily="18" charset="0"/>
                <a:cs typeface="Arial" charset="0"/>
              </a:rPr>
              <a:t> = B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+ B = B</a:t>
            </a:r>
          </a:p>
        </p:txBody>
      </p:sp>
      <p:sp>
        <p:nvSpPr>
          <p:cNvPr id="1039365" name="Oval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752600" y="144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T3: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Idempotency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Theorem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4376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12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= B</a:t>
            </a:r>
          </a:p>
        </p:txBody>
      </p:sp>
      <p:sp>
        <p:nvSpPr>
          <p:cNvPr id="1041414" name="Line 6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2954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1415" name="Line 7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295400" y="1219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T4: Identity Theorem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3048000"/>
            <a:ext cx="2575898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en-US" b="1" dirty="0" smtClean="0">
                <a:solidFill>
                  <a:srgbClr val="FF0000"/>
                </a:solidFill>
              </a:rPr>
              <a:t>hey meant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Involution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7915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60" name="Line 4"/>
          <p:cNvSpPr>
            <a:spLocks noChangeShapeType="1"/>
          </p:cNvSpPr>
          <p:nvPr>
            <p:custDataLst>
              <p:tags r:id="rId1"/>
            </p:custDataLst>
          </p:nvPr>
        </p:nvSpPr>
        <p:spPr bwMode="auto">
          <a:xfrm>
            <a:off x="2057400" y="1295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3461" name="Line 5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057400" y="1905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3463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   </a:t>
            </a:r>
            <a:r>
              <a:rPr lang="en-US" sz="3200" dirty="0" err="1">
                <a:latin typeface="Times New Roman" pitchFamily="18" charset="0"/>
                <a:cs typeface="Arial" charset="0"/>
              </a:rPr>
              <a:t>B</a:t>
            </a:r>
            <a:r>
              <a:rPr lang="en-US" sz="3200" dirty="0">
                <a:latin typeface="Times New Roman" pitchFamily="18" charset="0"/>
                <a:cs typeface="Arial" charset="0"/>
              </a:rPr>
              <a:t> = 0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 + B = 1</a:t>
            </a:r>
          </a:p>
        </p:txBody>
      </p:sp>
      <p:sp>
        <p:nvSpPr>
          <p:cNvPr id="1043464" name="Oval 8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52600" y="144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T5: Complement Theorem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1" y="2971800"/>
            <a:ext cx="6477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In ordinary mathematics,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Minus is an inverse for addition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Reciprocal is an inverse for multiplication</a:t>
            </a:r>
          </a:p>
          <a:p>
            <a:pPr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FF0000"/>
                </a:solidFill>
              </a:rPr>
              <a:t>In Boolean algebra the complement is the inverse for both AND </a:t>
            </a:r>
            <a:r>
              <a:rPr lang="en-US" sz="3200" dirty="0" err="1" smtClean="0">
                <a:solidFill>
                  <a:srgbClr val="FF0000"/>
                </a:solidFill>
              </a:rPr>
              <a:t>and</a:t>
            </a:r>
            <a:r>
              <a:rPr lang="en-US" sz="3200" dirty="0" smtClean="0">
                <a:solidFill>
                  <a:srgbClr val="FF0000"/>
                </a:solidFill>
              </a:rPr>
              <a:t> OR</a:t>
            </a:r>
          </a:p>
        </p:txBody>
      </p:sp>
    </p:spTree>
    <p:extLst>
      <p:ext uri="{BB962C8B-B14F-4D97-AF65-F5344CB8AC3E}">
        <p14:creationId xmlns:p14="http://schemas.microsoft.com/office/powerpoint/2010/main" xmlns="" val="18691213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501" name="Picture 5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8305800" cy="311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Boolean Theorems of Several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Vars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4495800"/>
            <a:ext cx="639764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In set theory, make the following replacements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+ with union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* with intersection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complementation with set complementation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 That gives you many Boolean algebras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11789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713131"/>
            <a:ext cx="8229600" cy="4525963"/>
          </a:xfrm>
        </p:spPr>
        <p:txBody>
          <a:bodyPr/>
          <a:lstStyle/>
          <a:p>
            <a:r>
              <a:rPr lang="en-US" i="1" dirty="0" smtClean="0">
                <a:solidFill>
                  <a:schemeClr val="accent2"/>
                </a:solidFill>
              </a:rPr>
              <a:t>Y</a:t>
            </a:r>
            <a:r>
              <a:rPr lang="en-US" dirty="0" smtClean="0">
                <a:solidFill>
                  <a:schemeClr val="accent2"/>
                </a:solidFill>
              </a:rPr>
              <a:t> = </a:t>
            </a:r>
            <a:r>
              <a:rPr lang="en-US" i="1" dirty="0" smtClean="0">
                <a:solidFill>
                  <a:schemeClr val="accent2"/>
                </a:solidFill>
              </a:rPr>
              <a:t>A</a:t>
            </a:r>
            <a:r>
              <a:rPr lang="en-US" dirty="0" smtClean="0">
                <a:solidFill>
                  <a:schemeClr val="accent2"/>
                </a:solidFill>
              </a:rPr>
              <a:t>(</a:t>
            </a:r>
            <a:r>
              <a:rPr lang="en-US" i="1" dirty="0" smtClean="0">
                <a:solidFill>
                  <a:schemeClr val="accent2"/>
                </a:solidFill>
              </a:rPr>
              <a:t>AB</a:t>
            </a:r>
            <a:r>
              <a:rPr lang="en-US" dirty="0" smtClean="0">
                <a:solidFill>
                  <a:schemeClr val="accent2"/>
                </a:solidFill>
              </a:rPr>
              <a:t> + </a:t>
            </a:r>
            <a:r>
              <a:rPr lang="en-US" i="1" dirty="0" smtClean="0">
                <a:solidFill>
                  <a:schemeClr val="accent2"/>
                </a:solidFill>
              </a:rPr>
              <a:t>ABC)</a:t>
            </a:r>
            <a:endParaRPr lang="en-US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dirty="0" smtClean="0"/>
              <a:t>       = </a:t>
            </a:r>
            <a:r>
              <a:rPr lang="en-US" i="1" dirty="0" smtClean="0"/>
              <a:t>A</a:t>
            </a:r>
            <a:r>
              <a:rPr lang="en-US" dirty="0" smtClean="0"/>
              <a:t>(</a:t>
            </a:r>
            <a:r>
              <a:rPr lang="en-US" i="1" dirty="0" smtClean="0"/>
              <a:t>AB(</a:t>
            </a:r>
            <a:r>
              <a:rPr lang="en-US" dirty="0" smtClean="0"/>
              <a:t>1 + </a:t>
            </a:r>
            <a:r>
              <a:rPr lang="en-US" i="1" dirty="0" smtClean="0"/>
              <a:t>C</a:t>
            </a:r>
            <a:r>
              <a:rPr lang="en-US" dirty="0" smtClean="0"/>
              <a:t>))		T8</a:t>
            </a:r>
          </a:p>
          <a:p>
            <a:pPr>
              <a:buFontTx/>
              <a:buNone/>
            </a:pPr>
            <a:r>
              <a:rPr lang="en-US" dirty="0" smtClean="0"/>
              <a:t>       = </a:t>
            </a:r>
            <a:r>
              <a:rPr lang="en-US" i="1" dirty="0" smtClean="0"/>
              <a:t>A</a:t>
            </a:r>
            <a:r>
              <a:rPr lang="en-US" dirty="0" smtClean="0"/>
              <a:t>(</a:t>
            </a:r>
            <a:r>
              <a:rPr lang="en-US" i="1" dirty="0" smtClean="0"/>
              <a:t>AB</a:t>
            </a:r>
            <a:r>
              <a:rPr lang="en-US" dirty="0" smtClean="0"/>
              <a:t>(1))			T2’</a:t>
            </a:r>
          </a:p>
          <a:p>
            <a:pPr>
              <a:buFontTx/>
              <a:buNone/>
            </a:pPr>
            <a:r>
              <a:rPr lang="en-US" dirty="0" smtClean="0"/>
              <a:t>       = </a:t>
            </a:r>
            <a:r>
              <a:rPr lang="en-US" i="1" dirty="0" smtClean="0"/>
              <a:t>A</a:t>
            </a:r>
            <a:r>
              <a:rPr lang="en-US" dirty="0" smtClean="0"/>
              <a:t>(</a:t>
            </a:r>
            <a:r>
              <a:rPr lang="en-US" i="1" dirty="0" smtClean="0"/>
              <a:t>AB</a:t>
            </a:r>
            <a:r>
              <a:rPr lang="en-US" dirty="0" smtClean="0"/>
              <a:t>)			T1</a:t>
            </a:r>
          </a:p>
          <a:p>
            <a:pPr>
              <a:buFontTx/>
              <a:buNone/>
            </a:pPr>
            <a:r>
              <a:rPr lang="en-US" dirty="0" smtClean="0"/>
              <a:t>	   = (</a:t>
            </a:r>
            <a:r>
              <a:rPr lang="en-US" i="1" dirty="0" smtClean="0"/>
              <a:t>AA</a:t>
            </a:r>
            <a:r>
              <a:rPr lang="en-US" dirty="0" smtClean="0"/>
              <a:t>)</a:t>
            </a:r>
            <a:r>
              <a:rPr lang="en-US" i="1" dirty="0" smtClean="0"/>
              <a:t>B	</a:t>
            </a:r>
            <a:r>
              <a:rPr lang="en-US" dirty="0" smtClean="0"/>
              <a:t>		T7</a:t>
            </a:r>
          </a:p>
          <a:p>
            <a:pPr>
              <a:buFontTx/>
              <a:buNone/>
            </a:pPr>
            <a:r>
              <a:rPr lang="en-US" dirty="0" smtClean="0"/>
              <a:t>       = </a:t>
            </a:r>
            <a:r>
              <a:rPr lang="en-US" i="1" dirty="0" smtClean="0"/>
              <a:t>AB</a:t>
            </a:r>
            <a:r>
              <a:rPr lang="en-US" dirty="0" smtClean="0"/>
              <a:t>				T3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10668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Example 2: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762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Simplifying Boolean Equations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3389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7752" name="Object 8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50718751"/>
              </p:ext>
            </p:extLst>
          </p:nvPr>
        </p:nvGraphicFramePr>
        <p:xfrm>
          <a:off x="1828800" y="3124200"/>
          <a:ext cx="6289675" cy="2349500"/>
        </p:xfrm>
        <a:graphic>
          <a:graphicData uri="http://schemas.openxmlformats.org/presentationml/2006/ole">
            <p:oleObj spid="_x0000_s75797" name="VISIO" r:id="rId5" imgW="2065414" imgH="770905" progId="">
              <p:embed/>
            </p:oleObj>
          </a:graphicData>
        </a:graphic>
      </p:graphicFrame>
      <p:sp>
        <p:nvSpPr>
          <p:cNvPr id="9277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143000"/>
            <a:ext cx="80010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Begin at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output, then work </a:t>
            </a:r>
            <a:r>
              <a:rPr lang="en-US" sz="3200" dirty="0">
                <a:latin typeface="Times New Roman" pitchFamily="18" charset="0"/>
                <a:cs typeface="Arial" charset="0"/>
              </a:rPr>
              <a:t>toward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inputs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Push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bubbles </a:t>
            </a:r>
            <a:r>
              <a:rPr lang="en-US" sz="3200" dirty="0">
                <a:latin typeface="Times New Roman" pitchFamily="18" charset="0"/>
                <a:cs typeface="Arial" charset="0"/>
              </a:rPr>
              <a:t>on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final </a:t>
            </a:r>
            <a:r>
              <a:rPr lang="en-US" sz="3200" dirty="0">
                <a:latin typeface="Times New Roman" pitchFamily="18" charset="0"/>
                <a:cs typeface="Arial" charset="0"/>
              </a:rPr>
              <a:t>output back </a:t>
            </a:r>
            <a:endParaRPr lang="en-US" sz="3200" dirty="0" smtClean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Draw gates </a:t>
            </a:r>
            <a:r>
              <a:rPr lang="en-US" sz="3200" dirty="0">
                <a:latin typeface="Times New Roman" pitchFamily="18" charset="0"/>
                <a:cs typeface="Arial" charset="0"/>
              </a:rPr>
              <a:t>in a form so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bubbles cancel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Bubble Pushing Rules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1302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315200" cy="4953000"/>
          </a:xfrm>
        </p:spPr>
        <p:txBody>
          <a:bodyPr/>
          <a:lstStyle/>
          <a:p>
            <a:r>
              <a:rPr lang="en-US" sz="2400" dirty="0" smtClean="0"/>
              <a:t>Two-level logic: ANDs followed by ORs</a:t>
            </a:r>
          </a:p>
          <a:p>
            <a:r>
              <a:rPr lang="en-US" sz="2400" dirty="0" smtClean="0"/>
              <a:t>Example: </a:t>
            </a:r>
            <a:r>
              <a:rPr lang="en-US" sz="2400" i="1" dirty="0" smtClean="0"/>
              <a:t>Y</a:t>
            </a:r>
            <a:r>
              <a:rPr lang="en-US" sz="2400" dirty="0" smtClean="0"/>
              <a:t> = </a:t>
            </a:r>
            <a:r>
              <a:rPr lang="en-US" sz="2400" i="1" dirty="0" smtClean="0"/>
              <a:t>ABC</a:t>
            </a:r>
            <a:r>
              <a:rPr lang="en-US" sz="2400" dirty="0" smtClean="0"/>
              <a:t> + </a:t>
            </a:r>
            <a:r>
              <a:rPr lang="en-US" sz="2400" i="1" dirty="0" smtClean="0"/>
              <a:t>ABC</a:t>
            </a:r>
            <a:r>
              <a:rPr lang="en-US" sz="2400" dirty="0" smtClean="0"/>
              <a:t> + </a:t>
            </a:r>
            <a:r>
              <a:rPr lang="en-US" sz="2400" i="1" dirty="0" smtClean="0"/>
              <a:t>ABC</a:t>
            </a:r>
            <a:endParaRPr lang="en-US" sz="2400" i="1" dirty="0"/>
          </a:p>
        </p:txBody>
      </p:sp>
      <p:graphicFrame>
        <p:nvGraphicFramePr>
          <p:cNvPr id="899076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983217646"/>
              </p:ext>
            </p:extLst>
          </p:nvPr>
        </p:nvGraphicFramePr>
        <p:xfrm>
          <a:off x="1981200" y="2209800"/>
          <a:ext cx="6324600" cy="3981450"/>
        </p:xfrm>
        <a:graphic>
          <a:graphicData uri="http://schemas.openxmlformats.org/presentationml/2006/ole">
            <p:oleObj spid="_x0000_s80917" name="VISIO" r:id="rId11" imgW="3042403" imgH="1914286" progId="">
              <p:embed/>
            </p:oleObj>
          </a:graphicData>
        </a:graphic>
      </p:graphicFrame>
      <p:sp>
        <p:nvSpPr>
          <p:cNvPr id="899079" name="Line 7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30480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9081" name="Line 9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32766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9082" name="Line 10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8194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9083" name="Line 11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39624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9084" name="Line 12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41910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99085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876800" y="1752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From Logic to Gates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720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3" name="Rectangle 3"/>
          <p:cNvSpPr>
            <a:spLocks noGrp="1" noChangeArrowheads="1"/>
          </p:cNvSpPr>
          <p:nvPr>
            <p:ph type="body" sz="half" idx="4294967295"/>
            <p:custDataLst>
              <p:tags r:id="rId1"/>
            </p:custDataLst>
          </p:nvPr>
        </p:nvSpPr>
        <p:spPr>
          <a:xfrm>
            <a:off x="914400" y="1219200"/>
            <a:ext cx="73152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Inputs on the left (or top)</a:t>
            </a:r>
          </a:p>
          <a:p>
            <a:r>
              <a:rPr lang="en-US" dirty="0" smtClean="0"/>
              <a:t>Outputs on right (or bottom)</a:t>
            </a:r>
          </a:p>
          <a:p>
            <a:r>
              <a:rPr lang="en-US" dirty="0" smtClean="0"/>
              <a:t>Gates flow from left to right</a:t>
            </a:r>
          </a:p>
          <a:p>
            <a:r>
              <a:rPr lang="en-US" dirty="0" smtClean="0"/>
              <a:t>Straight wires are best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Circuit Schematics Rules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0568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7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73152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Wires always connect at a T junction</a:t>
            </a:r>
          </a:p>
          <a:p>
            <a:r>
              <a:rPr lang="en-US" dirty="0" smtClean="0"/>
              <a:t>A dot where wires cross indicates a connection between the wires</a:t>
            </a:r>
          </a:p>
          <a:p>
            <a:r>
              <a:rPr lang="en-US" dirty="0" smtClean="0"/>
              <a:t>Wires crossing </a:t>
            </a:r>
            <a:r>
              <a:rPr lang="en-US" i="1" dirty="0" smtClean="0"/>
              <a:t>without</a:t>
            </a:r>
            <a:r>
              <a:rPr lang="en-US" dirty="0" smtClean="0"/>
              <a:t> a dot make no connection</a:t>
            </a:r>
            <a:endParaRPr lang="en-US" dirty="0"/>
          </a:p>
        </p:txBody>
      </p:sp>
      <p:graphicFrame>
        <p:nvGraphicFramePr>
          <p:cNvPr id="917514" name="Object 10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647078797"/>
              </p:ext>
            </p:extLst>
          </p:nvPr>
        </p:nvGraphicFramePr>
        <p:xfrm>
          <a:off x="1136754" y="3775075"/>
          <a:ext cx="7391400" cy="2168525"/>
        </p:xfrm>
        <a:graphic>
          <a:graphicData uri="http://schemas.openxmlformats.org/presentationml/2006/ole">
            <p:oleObj spid="_x0000_s81940" name="VISIO" r:id="rId5" imgW="3121783" imgH="915927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Circuit Schematic Rules (cont.)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695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5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1295400" y="1219200"/>
            <a:ext cx="73914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Contention: circuit tries to drive output to 1 </a:t>
            </a:r>
            <a:r>
              <a:rPr lang="en-US" sz="2400" b="1" dirty="0" smtClean="0"/>
              <a:t>and</a:t>
            </a:r>
            <a:r>
              <a:rPr lang="en-US" sz="2400" dirty="0" smtClean="0"/>
              <a:t> 0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Actual value somewhere in between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Could be 0, 1, or in forbidden zone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Might change with voltage, temperature, time, noise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Often causes excessive power dissipation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b="1" dirty="0" smtClean="0">
                <a:solidFill>
                  <a:srgbClr val="C00000"/>
                </a:solidFill>
              </a:rPr>
              <a:t>Warnings: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Contention usually indicates a </a:t>
            </a:r>
            <a:r>
              <a:rPr lang="en-US" sz="2000" b="1" dirty="0" smtClean="0"/>
              <a:t>bug</a:t>
            </a:r>
            <a:r>
              <a:rPr lang="en-US" sz="16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000" b="1" dirty="0" smtClean="0"/>
              <a:t>X is used for “don’t care” and contention </a:t>
            </a:r>
            <a:r>
              <a:rPr lang="en-US" sz="2000" dirty="0" smtClean="0"/>
              <a:t>- look at the context to tell them apart</a:t>
            </a:r>
            <a:endParaRPr lang="en-US" sz="2000" dirty="0"/>
          </a:p>
        </p:txBody>
      </p:sp>
      <p:graphicFrame>
        <p:nvGraphicFramePr>
          <p:cNvPr id="929797" name="Object 5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2485998195"/>
              </p:ext>
            </p:extLst>
          </p:nvPr>
        </p:nvGraphicFramePr>
        <p:xfrm>
          <a:off x="3352800" y="2971800"/>
          <a:ext cx="3200400" cy="1841500"/>
        </p:xfrm>
        <a:graphic>
          <a:graphicData uri="http://schemas.openxmlformats.org/presentationml/2006/ole">
            <p:oleObj spid="_x0000_s87061" name="VISIO" r:id="rId5" imgW="1057895" imgH="607565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Contention: X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67957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9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543800" cy="4953000"/>
          </a:xfrm>
        </p:spPr>
        <p:txBody>
          <a:bodyPr/>
          <a:lstStyle/>
          <a:p>
            <a:r>
              <a:rPr lang="en-US" dirty="0" smtClean="0"/>
              <a:t>Floating, high impedance, open, high Z</a:t>
            </a:r>
          </a:p>
          <a:p>
            <a:r>
              <a:rPr lang="en-US" dirty="0" smtClean="0"/>
              <a:t>Floating output might be 0, 1, or somewhere in between</a:t>
            </a:r>
          </a:p>
          <a:p>
            <a:pPr lvl="1"/>
            <a:r>
              <a:rPr lang="en-US" sz="2400" dirty="0" smtClean="0"/>
              <a:t>A voltmeter won’t indicate whether a node is floating</a:t>
            </a:r>
            <a:endParaRPr lang="en-US" sz="800" dirty="0" smtClean="0">
              <a:solidFill>
                <a:schemeClr val="accent2"/>
              </a:solidFill>
            </a:endParaRPr>
          </a:p>
          <a:p>
            <a:pPr>
              <a:buFontTx/>
              <a:buNone/>
            </a:pPr>
            <a:r>
              <a:rPr lang="en-US" sz="2400" dirty="0" smtClean="0">
                <a:solidFill>
                  <a:schemeClr val="accent2"/>
                </a:solidFill>
              </a:rPr>
              <a:t>                             </a:t>
            </a:r>
            <a:r>
              <a:rPr lang="en-US" sz="2400" b="1" dirty="0" smtClean="0">
                <a:solidFill>
                  <a:schemeClr val="accent1"/>
                </a:solidFill>
              </a:rPr>
              <a:t>Tristate Buffer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graphicFrame>
        <p:nvGraphicFramePr>
          <p:cNvPr id="930820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916128974"/>
              </p:ext>
            </p:extLst>
          </p:nvPr>
        </p:nvGraphicFramePr>
        <p:xfrm>
          <a:off x="2991833" y="3504100"/>
          <a:ext cx="2113567" cy="3185626"/>
        </p:xfrm>
        <a:graphic>
          <a:graphicData uri="http://schemas.openxmlformats.org/presentationml/2006/ole">
            <p:oleObj spid="_x0000_s88084" name="VISIO" r:id="rId5" imgW="829056" imgH="1306068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Floating: Z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1315810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9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219200"/>
            <a:ext cx="7315200" cy="4953000"/>
          </a:xfrm>
        </p:spPr>
        <p:txBody>
          <a:bodyPr/>
          <a:lstStyle/>
          <a:p>
            <a:r>
              <a:rPr lang="en-US" dirty="0" smtClean="0"/>
              <a:t>Floating nodes are used in </a:t>
            </a:r>
            <a:r>
              <a:rPr lang="en-US" dirty="0" err="1" smtClean="0"/>
              <a:t>tristate</a:t>
            </a:r>
            <a:r>
              <a:rPr lang="en-US" dirty="0" smtClean="0"/>
              <a:t> busses</a:t>
            </a:r>
          </a:p>
          <a:p>
            <a:pPr lvl="1"/>
            <a:r>
              <a:rPr lang="en-US" sz="2600" dirty="0" smtClean="0"/>
              <a:t>Many different drivers</a:t>
            </a:r>
          </a:p>
          <a:p>
            <a:pPr lvl="1"/>
            <a:r>
              <a:rPr lang="en-US" sz="2600" dirty="0" smtClean="0"/>
              <a:t>Exactly one is active at </a:t>
            </a:r>
          </a:p>
          <a:p>
            <a:pPr marL="457200" lvl="1" indent="0">
              <a:buNone/>
            </a:pPr>
            <a:r>
              <a:rPr lang="en-US" sz="2600" dirty="0"/>
              <a:t> </a:t>
            </a:r>
            <a:r>
              <a:rPr lang="en-US" sz="2600" dirty="0" smtClean="0"/>
              <a:t>   once</a:t>
            </a:r>
            <a:endParaRPr lang="en-US" sz="2600" dirty="0"/>
          </a:p>
        </p:txBody>
      </p:sp>
      <p:graphicFrame>
        <p:nvGraphicFramePr>
          <p:cNvPr id="1058820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555984955"/>
              </p:ext>
            </p:extLst>
          </p:nvPr>
        </p:nvGraphicFramePr>
        <p:xfrm>
          <a:off x="5334000" y="1905000"/>
          <a:ext cx="2257425" cy="4419600"/>
        </p:xfrm>
        <a:graphic>
          <a:graphicData uri="http://schemas.openxmlformats.org/presentationml/2006/ole">
            <p:oleObj spid="_x0000_s89108" name="VISIO" r:id="rId5" imgW="1286933" imgH="2106507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Tristate Busses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02143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1" name="Rectangle 3"/>
          <p:cNvSpPr>
            <a:spLocks noGrp="1" noChangeArrowheads="1"/>
          </p:cNvSpPr>
          <p:nvPr>
            <p:ph type="body" sz="half" idx="4294967295"/>
            <p:custDataLst>
              <p:tags r:id="rId2"/>
            </p:custDataLst>
          </p:nvPr>
        </p:nvSpPr>
        <p:spPr>
          <a:xfrm>
            <a:off x="914400" y="1143000"/>
            <a:ext cx="8153400" cy="1752600"/>
          </a:xfrm>
        </p:spPr>
        <p:txBody>
          <a:bodyPr>
            <a:noAutofit/>
          </a:bodyPr>
          <a:lstStyle/>
          <a:p>
            <a:r>
              <a:rPr lang="en-US" dirty="0" smtClean="0"/>
              <a:t>Boolean expressions can be minimized by combining terms</a:t>
            </a:r>
          </a:p>
          <a:p>
            <a:r>
              <a:rPr lang="en-US" dirty="0" smtClean="0"/>
              <a:t>K-maps minimize equations graphically</a:t>
            </a:r>
          </a:p>
          <a:p>
            <a:r>
              <a:rPr lang="en-US" i="1" dirty="0" smtClean="0"/>
              <a:t>PA</a:t>
            </a:r>
            <a:r>
              <a:rPr lang="en-US" dirty="0" smtClean="0"/>
              <a:t> + </a:t>
            </a:r>
            <a:r>
              <a:rPr lang="en-US" i="1" dirty="0" smtClean="0"/>
              <a:t>PA</a:t>
            </a:r>
            <a:r>
              <a:rPr lang="en-US" dirty="0" smtClean="0"/>
              <a:t> = </a:t>
            </a:r>
            <a:r>
              <a:rPr lang="en-US" i="1" dirty="0" smtClean="0"/>
              <a:t>P</a:t>
            </a:r>
            <a:endParaRPr lang="en-US" dirty="0"/>
          </a:p>
        </p:txBody>
      </p:sp>
      <p:graphicFrame>
        <p:nvGraphicFramePr>
          <p:cNvPr id="918535" name="Object 7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958878664"/>
              </p:ext>
            </p:extLst>
          </p:nvPr>
        </p:nvGraphicFramePr>
        <p:xfrm>
          <a:off x="685800" y="3886200"/>
          <a:ext cx="8077200" cy="2106389"/>
        </p:xfrm>
        <a:graphic>
          <a:graphicData uri="http://schemas.openxmlformats.org/presentationml/2006/ole">
            <p:oleObj spid="_x0000_s90132" name="VISIO" r:id="rId6" imgW="4891048" imgH="1274664" progId="">
              <p:embed/>
            </p:oleObj>
          </a:graphicData>
        </a:graphic>
      </p:graphicFrame>
      <p:sp>
        <p:nvSpPr>
          <p:cNvPr id="918534" name="Line 6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2362200" y="2895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Karnaugh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Maps (K-Maps)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737733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9557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972114810"/>
              </p:ext>
            </p:extLst>
          </p:nvPr>
        </p:nvGraphicFramePr>
        <p:xfrm>
          <a:off x="4267200" y="3200400"/>
          <a:ext cx="3810000" cy="2312987"/>
        </p:xfrm>
        <a:graphic>
          <a:graphicData uri="http://schemas.openxmlformats.org/presentationml/2006/ole">
            <p:oleObj spid="_x0000_s91174" name="VISIO" r:id="rId7" imgW="1746367" imgH="1060948" progId="">
              <p:embed/>
            </p:oleObj>
          </a:graphicData>
        </a:graphic>
      </p:graphicFrame>
      <p:graphicFrame>
        <p:nvGraphicFramePr>
          <p:cNvPr id="919563" name="Object 11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412574849"/>
              </p:ext>
            </p:extLst>
          </p:nvPr>
        </p:nvGraphicFramePr>
        <p:xfrm>
          <a:off x="1981200" y="3352800"/>
          <a:ext cx="1785938" cy="2209800"/>
        </p:xfrm>
        <a:graphic>
          <a:graphicData uri="http://schemas.openxmlformats.org/presentationml/2006/ole">
            <p:oleObj spid="_x0000_s91175" name="VISIO" r:id="rId8" imgW="947872" imgH="1174570" progId="">
              <p:embed/>
            </p:oleObj>
          </a:graphicData>
        </a:graphic>
      </p:graphicFrame>
      <p:sp>
        <p:nvSpPr>
          <p:cNvPr id="919559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6300" y="1216269"/>
            <a:ext cx="7543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Circle 1’s in adjacent squares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In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Boolean </a:t>
            </a:r>
            <a:r>
              <a:rPr lang="en-US" sz="3200" dirty="0">
                <a:latin typeface="Times New Roman" pitchFamily="18" charset="0"/>
                <a:cs typeface="Arial" charset="0"/>
              </a:rPr>
              <a:t>expression, include only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literals </a:t>
            </a:r>
            <a:r>
              <a:rPr lang="en-US" sz="3200" dirty="0">
                <a:latin typeface="Times New Roman" pitchFamily="18" charset="0"/>
                <a:cs typeface="Arial" charset="0"/>
              </a:rPr>
              <a:t>whose true and complement form are </a:t>
            </a:r>
            <a:r>
              <a:rPr lang="en-US" sz="3200" b="1" i="1" dirty="0">
                <a:latin typeface="Times New Roman" pitchFamily="18" charset="0"/>
                <a:cs typeface="Arial" charset="0"/>
              </a:rPr>
              <a:t>not</a:t>
            </a:r>
            <a:r>
              <a:rPr lang="en-US" sz="3200" dirty="0">
                <a:latin typeface="Times New Roman" pitchFamily="18" charset="0"/>
                <a:cs typeface="Arial" charset="0"/>
              </a:rPr>
              <a:t> in the circle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>
              <a:spcBef>
                <a:spcPct val="20000"/>
              </a:spcBef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b="1" i="1" dirty="0">
                <a:latin typeface="Times New Roman" pitchFamily="18" charset="0"/>
                <a:cs typeface="Arial" charset="0"/>
              </a:rPr>
              <a:t>                                            Y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 = </a:t>
            </a:r>
            <a:r>
              <a:rPr lang="en-US" sz="2400" b="1" i="1" dirty="0">
                <a:latin typeface="Times New Roman" pitchFamily="18" charset="0"/>
                <a:cs typeface="Arial" charset="0"/>
              </a:rPr>
              <a:t>AB</a:t>
            </a:r>
          </a:p>
        </p:txBody>
      </p:sp>
      <p:sp>
        <p:nvSpPr>
          <p:cNvPr id="919561" name="Line 9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51054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9562" name="Line 10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8768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K-Map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798233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0083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153582734"/>
              </p:ext>
            </p:extLst>
          </p:nvPr>
        </p:nvGraphicFramePr>
        <p:xfrm>
          <a:off x="2209800" y="1066800"/>
          <a:ext cx="3657600" cy="2220913"/>
        </p:xfrm>
        <a:graphic>
          <a:graphicData uri="http://schemas.openxmlformats.org/presentationml/2006/ole">
            <p:oleObj spid="_x0000_s92198" name="VISIO" r:id="rId4" imgW="1749778" imgH="1061156" progId="">
              <p:embed/>
            </p:oleObj>
          </a:graphicData>
        </a:graphic>
      </p:graphicFrame>
      <p:graphicFrame>
        <p:nvGraphicFramePr>
          <p:cNvPr id="1070084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04674171"/>
              </p:ext>
            </p:extLst>
          </p:nvPr>
        </p:nvGraphicFramePr>
        <p:xfrm>
          <a:off x="1447800" y="3429000"/>
          <a:ext cx="6096000" cy="2643188"/>
        </p:xfrm>
        <a:graphic>
          <a:graphicData uri="http://schemas.openxmlformats.org/presentationml/2006/ole">
            <p:oleObj spid="_x0000_s92199" name="VISIO" r:id="rId5" imgW="3015542" imgH="1367796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3-Input K-Map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7168017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19200"/>
            <a:ext cx="7696200" cy="4525963"/>
          </a:xfrm>
        </p:spPr>
        <p:txBody>
          <a:bodyPr>
            <a:normAutofit fontScale="92500"/>
          </a:bodyPr>
          <a:lstStyle/>
          <a:p>
            <a:r>
              <a:rPr lang="en-US" b="1" dirty="0" smtClean="0"/>
              <a:t>Complement: </a:t>
            </a:r>
            <a:r>
              <a:rPr lang="en-US" dirty="0" smtClean="0"/>
              <a:t>variable with a bar over it</a:t>
            </a:r>
          </a:p>
          <a:p>
            <a:pPr>
              <a:buFontTx/>
              <a:buNone/>
            </a:pPr>
            <a:r>
              <a:rPr lang="en-US" dirty="0" smtClean="0"/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</a:p>
          <a:p>
            <a:r>
              <a:rPr lang="en-US" b="1" dirty="0" smtClean="0"/>
              <a:t>Literal: </a:t>
            </a:r>
            <a:r>
              <a:rPr lang="en-US" dirty="0" smtClean="0"/>
              <a:t>variable or its complement</a:t>
            </a:r>
          </a:p>
          <a:p>
            <a:pPr>
              <a:buFontTx/>
              <a:buNone/>
            </a:pPr>
            <a:r>
              <a:rPr lang="en-US" dirty="0" smtClean="0"/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C</a:t>
            </a: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err="1" smtClean="0"/>
              <a:t>Implicant</a:t>
            </a:r>
            <a:r>
              <a:rPr lang="en-US" b="1" dirty="0" smtClean="0"/>
              <a:t>: </a:t>
            </a:r>
            <a:r>
              <a:rPr lang="en-US" dirty="0" smtClean="0"/>
              <a:t>product of literals</a:t>
            </a:r>
          </a:p>
          <a:p>
            <a:pPr>
              <a:buFontTx/>
              <a:buNone/>
            </a:pPr>
            <a:r>
              <a:rPr lang="en-US" dirty="0" smtClean="0"/>
              <a:t>    </a:t>
            </a:r>
            <a:r>
              <a:rPr lang="en-US" b="1" i="1" dirty="0" smtClean="0">
                <a:solidFill>
                  <a:schemeClr val="accent1"/>
                </a:solidFill>
              </a:rPr>
              <a:t>ABC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AC</a:t>
            </a:r>
            <a:r>
              <a:rPr lang="en-US" b="1" dirty="0" smtClean="0">
                <a:solidFill>
                  <a:schemeClr val="accent1"/>
                </a:solidFill>
              </a:rPr>
              <a:t>, </a:t>
            </a:r>
            <a:r>
              <a:rPr lang="en-US" b="1" i="1" dirty="0" smtClean="0">
                <a:solidFill>
                  <a:schemeClr val="accent1"/>
                </a:solidFill>
              </a:rPr>
              <a:t>BC</a:t>
            </a:r>
          </a:p>
          <a:p>
            <a:r>
              <a:rPr lang="en-US" sz="3600" b="1" dirty="0" smtClean="0"/>
              <a:t>Prime </a:t>
            </a:r>
            <a:r>
              <a:rPr lang="en-US" sz="3600" b="1" dirty="0" err="1" smtClean="0"/>
              <a:t>implicant</a:t>
            </a:r>
            <a:r>
              <a:rPr lang="en-US" sz="3600" b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implicant</a:t>
            </a:r>
            <a:r>
              <a:rPr lang="en-US" dirty="0" smtClean="0"/>
              <a:t> corresponding to the largest circle in a K-map</a:t>
            </a:r>
            <a:endParaRPr lang="en-US" dirty="0"/>
          </a:p>
        </p:txBody>
      </p:sp>
      <p:sp>
        <p:nvSpPr>
          <p:cNvPr id="921604" name="Line 4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2209800" y="1828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05" name="Line 5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>
            <a:off x="1371600" y="1828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06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1752600" y="1828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07" name="Line 7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3429000" y="2971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08" name="Line 8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1371600" y="2971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09" name="Line 9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>
            <a:off x="2209800" y="29718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10" name="Line 10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1600200" y="40386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11" name="Line 1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242038" y="4038600"/>
            <a:ext cx="152400" cy="0"/>
          </a:xfrm>
          <a:prstGeom prst="lin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K-Map Definitions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776830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7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143000"/>
            <a:ext cx="7848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Every 1 must be circled at least once</a:t>
            </a:r>
          </a:p>
          <a:p>
            <a:r>
              <a:rPr lang="en-US" dirty="0" smtClean="0"/>
              <a:t>Each circle must span a power of 2 (i.e. 1, 2, 4) squares in each direction</a:t>
            </a:r>
          </a:p>
          <a:p>
            <a:r>
              <a:rPr lang="en-US" dirty="0" smtClean="0"/>
              <a:t>Each circle must be as large as possible</a:t>
            </a:r>
          </a:p>
          <a:p>
            <a:r>
              <a:rPr lang="en-US" dirty="0" smtClean="0"/>
              <a:t>A circle may wrap around the edges</a:t>
            </a:r>
          </a:p>
          <a:p>
            <a:r>
              <a:rPr lang="en-US" dirty="0" smtClean="0"/>
              <a:t>A “don't care” (X) is circled only if it helps minimize the equation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K-Map Rules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5029200"/>
            <a:ext cx="8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A similar process is called </a:t>
            </a:r>
            <a:r>
              <a:rPr lang="en-US" sz="2000" dirty="0" err="1" smtClean="0">
                <a:solidFill>
                  <a:srgbClr val="FF0000"/>
                </a:solidFill>
              </a:rPr>
              <a:t>Quine-McCluskey</a:t>
            </a:r>
            <a:r>
              <a:rPr lang="en-US" sz="2000" dirty="0" smtClean="0">
                <a:solidFill>
                  <a:srgbClr val="FF0000"/>
                </a:solidFill>
              </a:rPr>
              <a:t> minimization</a:t>
            </a:r>
          </a:p>
          <a:p>
            <a:pPr algn="ctr"/>
            <a:endParaRPr lang="en-US" sz="2000" dirty="0" smtClean="0">
              <a:solidFill>
                <a:srgbClr val="FF0000"/>
              </a:solidFill>
            </a:endParaRPr>
          </a:p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Circuit minimization is an NP complete program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Win $1,000,000 for a polynomial algorithm.</a:t>
            </a:r>
          </a:p>
        </p:txBody>
      </p:sp>
    </p:spTree>
    <p:extLst>
      <p:ext uri="{BB962C8B-B14F-4D97-AF65-F5344CB8AC3E}">
        <p14:creationId xmlns:p14="http://schemas.microsoft.com/office/powerpoint/2010/main" xmlns="" val="1406714391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6227" name="Object 3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617922444"/>
              </p:ext>
            </p:extLst>
          </p:nvPr>
        </p:nvGraphicFramePr>
        <p:xfrm>
          <a:off x="4572000" y="1752600"/>
          <a:ext cx="3319462" cy="3810000"/>
        </p:xfrm>
        <a:graphic>
          <a:graphicData uri="http://schemas.openxmlformats.org/presentationml/2006/ole">
            <p:oleObj spid="_x0000_s95270" name="VISIO" r:id="rId4" imgW="1731426" imgH="1988554" progId="">
              <p:embed/>
            </p:oleObj>
          </a:graphicData>
        </a:graphic>
      </p:graphicFrame>
      <p:graphicFrame>
        <p:nvGraphicFramePr>
          <p:cNvPr id="1076228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177551214"/>
              </p:ext>
            </p:extLst>
          </p:nvPr>
        </p:nvGraphicFramePr>
        <p:xfrm>
          <a:off x="1676400" y="1600200"/>
          <a:ext cx="2276475" cy="4038600"/>
        </p:xfrm>
        <a:graphic>
          <a:graphicData uri="http://schemas.openxmlformats.org/presentationml/2006/ole">
            <p:oleObj spid="_x0000_s95271" name="VISIO" r:id="rId5" imgW="1176092" imgH="208897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4-Input K-Map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97779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0324" name="Object 4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532188760"/>
              </p:ext>
            </p:extLst>
          </p:nvPr>
        </p:nvGraphicFramePr>
        <p:xfrm>
          <a:off x="1600200" y="1600200"/>
          <a:ext cx="2362200" cy="4191000"/>
        </p:xfrm>
        <a:graphic>
          <a:graphicData uri="http://schemas.openxmlformats.org/presentationml/2006/ole">
            <p:oleObj spid="_x0000_s124950" name="VISIO" r:id="rId4" imgW="1176092" imgH="2088970" progId="">
              <p:embed/>
            </p:oleObj>
          </a:graphicData>
        </a:graphic>
      </p:graphicFrame>
      <p:graphicFrame>
        <p:nvGraphicFramePr>
          <p:cNvPr id="1080331" name="Object 11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870789762"/>
              </p:ext>
            </p:extLst>
          </p:nvPr>
        </p:nvGraphicFramePr>
        <p:xfrm>
          <a:off x="4724400" y="1676400"/>
          <a:ext cx="3454400" cy="3962400"/>
        </p:xfrm>
        <a:graphic>
          <a:graphicData uri="http://schemas.openxmlformats.org/presentationml/2006/ole">
            <p:oleObj spid="_x0000_s124951" name="VISIO" r:id="rId5" imgW="1732320" imgH="198828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K-Maps with Don’t Cares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5203364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3894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153897710"/>
              </p:ext>
            </p:extLst>
          </p:nvPr>
        </p:nvGraphicFramePr>
        <p:xfrm>
          <a:off x="3396911" y="1943100"/>
          <a:ext cx="1709738" cy="3505200"/>
        </p:xfrm>
        <a:graphic>
          <a:graphicData uri="http://schemas.openxmlformats.org/presentationml/2006/ole">
            <p:oleObj spid="_x0000_s103444" name="VISIO" r:id="rId5" imgW="772431" imgH="1584553" progId="">
              <p:embed/>
            </p:oleObj>
          </a:graphicData>
        </a:graphic>
      </p:graphicFrame>
      <p:sp>
        <p:nvSpPr>
          <p:cNvPr id="933898" name="Rectangle 10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Using the mux as a lookup table</a:t>
            </a:r>
            <a:endParaRPr lang="en-US" sz="3200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using Multiplexers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3048000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Lookup tables are used in FPGA chips programmed  using </a:t>
            </a:r>
            <a:r>
              <a:rPr lang="en-US" sz="2400" dirty="0" err="1" smtClean="0">
                <a:solidFill>
                  <a:srgbClr val="FF0000"/>
                </a:solidFill>
              </a:rPr>
              <a:t>Verilog</a:t>
            </a:r>
            <a:r>
              <a:rPr lang="en-US" sz="2400" dirty="0" smtClean="0">
                <a:solidFill>
                  <a:srgbClr val="FF0000"/>
                </a:solidFill>
              </a:rPr>
              <a:t>; however, they use PROMs.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09758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3108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1832833732"/>
              </p:ext>
            </p:extLst>
          </p:nvPr>
        </p:nvGraphicFramePr>
        <p:xfrm>
          <a:off x="1476375" y="2438400"/>
          <a:ext cx="6572250" cy="1970088"/>
        </p:xfrm>
        <a:graphic>
          <a:graphicData uri="http://schemas.openxmlformats.org/presentationml/2006/ole">
            <p:oleObj spid="_x0000_s104468" name="VISIO" r:id="rId5" imgW="2323400" imgH="697631" progId="">
              <p:embed/>
            </p:oleObj>
          </a:graphicData>
        </a:graphic>
      </p:graphicFrame>
      <p:sp>
        <p:nvSpPr>
          <p:cNvPr id="943109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Reducing the size of the mux</a:t>
            </a:r>
            <a:endParaRPr lang="en-US" sz="3200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using Multiplexers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4876800"/>
            <a:ext cx="5574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This is still taught in EE digital logic courses.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89407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4133" name="Object 5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57466514"/>
              </p:ext>
            </p:extLst>
          </p:nvPr>
        </p:nvGraphicFramePr>
        <p:xfrm>
          <a:off x="2514600" y="2133600"/>
          <a:ext cx="4038600" cy="3778250"/>
        </p:xfrm>
        <a:graphic>
          <a:graphicData uri="http://schemas.openxmlformats.org/presentationml/2006/ole">
            <p:oleObj spid="_x0000_s107539" name="VISIO" r:id="rId5" imgW="1442348" imgH="1351060" progId="">
              <p:embed/>
            </p:oleObj>
          </a:graphicData>
        </a:graphic>
      </p:graphicFrame>
      <p:sp>
        <p:nvSpPr>
          <p:cNvPr id="94413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OR </a:t>
            </a:r>
            <a:r>
              <a:rPr lang="en-US" sz="3200" dirty="0" err="1">
                <a:latin typeface="Times New Roman" pitchFamily="18" charset="0"/>
                <a:cs typeface="Arial" charset="0"/>
              </a:rPr>
              <a:t>minterms</a:t>
            </a: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Logic Using Decoders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001581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6185" name="Object 9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4249345480"/>
              </p:ext>
            </p:extLst>
          </p:nvPr>
        </p:nvGraphicFramePr>
        <p:xfrm>
          <a:off x="2590800" y="2579687"/>
          <a:ext cx="3886200" cy="3592513"/>
        </p:xfrm>
        <a:graphic>
          <a:graphicData uri="http://schemas.openxmlformats.org/presentationml/2006/ole">
            <p:oleObj spid="_x0000_s108564" name="VISIO" r:id="rId5" imgW="1735681" imgH="1602871" progId="">
              <p:embed/>
            </p:oleObj>
          </a:graphicData>
        </a:graphic>
      </p:graphicFrame>
      <p:sp>
        <p:nvSpPr>
          <p:cNvPr id="94617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Delay between input change and output changing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How to build fast circuits?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Timing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5357500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9258" name="Object 10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932085186"/>
              </p:ext>
            </p:extLst>
          </p:nvPr>
        </p:nvGraphicFramePr>
        <p:xfrm>
          <a:off x="2438400" y="2362200"/>
          <a:ext cx="4541838" cy="4191000"/>
        </p:xfrm>
        <a:graphic>
          <a:graphicData uri="http://schemas.openxmlformats.org/presentationml/2006/ole">
            <p:oleObj spid="_x0000_s109588" name="VISIO" r:id="rId5" imgW="1769265" imgH="1631876" progId="">
              <p:embed/>
            </p:oleObj>
          </a:graphicData>
        </a:graphic>
      </p:graphicFrame>
      <p:sp>
        <p:nvSpPr>
          <p:cNvPr id="949254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Propagation delay:</a:t>
            </a:r>
            <a:r>
              <a:rPr lang="en-US" sz="28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>
                <a:latin typeface="Times New Roman" pitchFamily="18" charset="0"/>
                <a:cs typeface="Arial" charset="0"/>
              </a:rPr>
              <a:t>pd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max delay from input to output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Arial" charset="0"/>
              </a:rPr>
              <a:t>Contamination delay:</a:t>
            </a:r>
            <a:r>
              <a:rPr lang="en-US" sz="2800" dirty="0">
                <a:latin typeface="Times New Roman" pitchFamily="18" charset="0"/>
                <a:cs typeface="Arial" charset="0"/>
              </a:rPr>
              <a:t>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>
                <a:latin typeface="Times New Roman" pitchFamily="18" charset="0"/>
                <a:cs typeface="Arial" charset="0"/>
              </a:rPr>
              <a:t>cd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min delay from input to output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Propagation &amp; Contamination Delay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05600" y="2819400"/>
            <a:ext cx="243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 output is “contaminated” because it may not be the ultimate output.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It could be a “glitch”.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5486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51303" name="Rectangle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5649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Delay is caused by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Capacitance and resistance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in a circuit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Speed of light limitation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Reasons </a:t>
            </a:r>
            <a:r>
              <a:rPr lang="en-US" sz="3200" dirty="0">
                <a:latin typeface="Times New Roman" pitchFamily="18" charset="0"/>
                <a:cs typeface="Arial" charset="0"/>
              </a:rPr>
              <a:t>why </a:t>
            </a:r>
            <a:r>
              <a:rPr lang="en-US" sz="32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200" i="1" baseline="-25000" dirty="0" err="1">
                <a:latin typeface="Times New Roman" pitchFamily="18" charset="0"/>
                <a:cs typeface="Arial" charset="0"/>
              </a:rPr>
              <a:t>pd</a:t>
            </a:r>
            <a:r>
              <a:rPr lang="en-US" sz="3200" dirty="0">
                <a:latin typeface="Times New Roman" pitchFamily="18" charset="0"/>
                <a:cs typeface="Arial" charset="0"/>
              </a:rPr>
              <a:t> and </a:t>
            </a:r>
            <a:r>
              <a:rPr lang="en-US" sz="32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200" i="1" baseline="-25000" dirty="0" err="1">
                <a:latin typeface="Times New Roman" pitchFamily="18" charset="0"/>
                <a:cs typeface="Arial" charset="0"/>
              </a:rPr>
              <a:t>cd</a:t>
            </a:r>
            <a:r>
              <a:rPr lang="en-US" sz="3200" dirty="0">
                <a:latin typeface="Times New Roman" pitchFamily="18" charset="0"/>
                <a:cs typeface="Arial" charset="0"/>
              </a:rPr>
              <a:t> may be different: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Different rising and falling delays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Multiple inputs and outputs, some of which are faster than others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Circuits slow down when hot and speed up when cold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Propagation &amp; Contamination Delay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7309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7990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3739740426"/>
              </p:ext>
            </p:extLst>
          </p:nvPr>
        </p:nvGraphicFramePr>
        <p:xfrm>
          <a:off x="2057400" y="1371600"/>
          <a:ext cx="5343525" cy="3146425"/>
        </p:xfrm>
        <a:graphic>
          <a:graphicData uri="http://schemas.openxmlformats.org/presentationml/2006/ole">
            <p:oleObj spid="_x0000_s110612" name="VISIO" r:id="rId6" imgW="2001299" imgH="1178492" progId="">
              <p:embed/>
            </p:oleObj>
          </a:graphicData>
        </a:graphic>
      </p:graphicFrame>
      <p:sp>
        <p:nvSpPr>
          <p:cNvPr id="937988" name="Rectangle 4" hidden="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37992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219200"/>
            <a:ext cx="7239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	   </a:t>
            </a: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Critical (Long) Path: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>
                <a:latin typeface="Times New Roman" pitchFamily="18" charset="0"/>
                <a:cs typeface="Arial" charset="0"/>
              </a:rPr>
              <a:t>pd</a:t>
            </a:r>
            <a:r>
              <a:rPr lang="en-US" sz="2400" dirty="0">
                <a:latin typeface="Times New Roman" pitchFamily="18" charset="0"/>
                <a:cs typeface="Arial" charset="0"/>
              </a:rPr>
              <a:t> = 2</a:t>
            </a:r>
            <a:r>
              <a:rPr lang="en-US" sz="2400" i="1" dirty="0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>
                <a:latin typeface="Times New Roman" pitchFamily="18" charset="0"/>
                <a:cs typeface="Arial" charset="0"/>
              </a:rPr>
              <a:t>pd</a:t>
            </a:r>
            <a:r>
              <a:rPr lang="en-US" sz="2400" baseline="-25000" dirty="0">
                <a:latin typeface="Times New Roman" pitchFamily="18" charset="0"/>
                <a:cs typeface="Arial" charset="0"/>
              </a:rPr>
              <a:t>_AND</a:t>
            </a:r>
            <a:r>
              <a:rPr lang="en-US" sz="2400" dirty="0">
                <a:latin typeface="Times New Roman" pitchFamily="18" charset="0"/>
                <a:cs typeface="Arial" charset="0"/>
              </a:rPr>
              <a:t> +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>
                <a:latin typeface="Times New Roman" pitchFamily="18" charset="0"/>
                <a:cs typeface="Arial" charset="0"/>
              </a:rPr>
              <a:t>pd</a:t>
            </a:r>
            <a:r>
              <a:rPr lang="en-US" sz="2400" baseline="-25000" dirty="0" err="1">
                <a:latin typeface="Times New Roman" pitchFamily="18" charset="0"/>
                <a:cs typeface="Arial" charset="0"/>
              </a:rPr>
              <a:t>_OR</a:t>
            </a:r>
            <a:endParaRPr lang="en-US" sz="2400" baseline="-250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chemeClr val="bg2"/>
                </a:solidFill>
                <a:latin typeface="Times New Roman" pitchFamily="18" charset="0"/>
                <a:cs typeface="Arial" charset="0"/>
              </a:rPr>
              <a:t>		</a:t>
            </a: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Arial" charset="0"/>
              </a:rPr>
              <a:t>                  Short Path: 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400" i="1" dirty="0" err="1" smtClean="0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 smtClean="0">
                <a:latin typeface="Times New Roman" pitchFamily="18" charset="0"/>
                <a:cs typeface="Arial" charset="0"/>
              </a:rPr>
              <a:t>cd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Times New Roman" pitchFamily="18" charset="0"/>
                <a:cs typeface="Arial" charset="0"/>
              </a:rPr>
              <a:t>= </a:t>
            </a:r>
            <a:r>
              <a:rPr lang="en-US" sz="24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400" i="1" baseline="-25000" dirty="0" err="1">
                <a:latin typeface="Times New Roman" pitchFamily="18" charset="0"/>
                <a:cs typeface="Arial" charset="0"/>
              </a:rPr>
              <a:t>cd</a:t>
            </a:r>
            <a:r>
              <a:rPr lang="en-US" sz="2400" baseline="-25000" dirty="0" err="1">
                <a:latin typeface="Times New Roman" pitchFamily="18" charset="0"/>
                <a:cs typeface="Arial" charset="0"/>
              </a:rPr>
              <a:t>_AND</a:t>
            </a:r>
            <a:endParaRPr lang="en-US" sz="2400" baseline="-25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Critical (Long) &amp; Short Paths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854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39016" name="Rectangle 8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When a single input change causes multiple output changes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Glitches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3276600"/>
            <a:ext cx="4514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Well, I guess that’s one definition.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80187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0038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xmlns="" val="2219105253"/>
              </p:ext>
            </p:extLst>
          </p:nvPr>
        </p:nvGraphicFramePr>
        <p:xfrm>
          <a:off x="2133600" y="1905000"/>
          <a:ext cx="4800600" cy="4607719"/>
        </p:xfrm>
        <a:graphic>
          <a:graphicData uri="http://schemas.openxmlformats.org/presentationml/2006/ole">
            <p:oleObj spid="_x0000_s111635" name="VISIO" r:id="rId6" imgW="2143268" imgH="2057782" progId="">
              <p:embed/>
            </p:oleObj>
          </a:graphicData>
        </a:graphic>
      </p:graphicFrame>
      <p:sp>
        <p:nvSpPr>
          <p:cNvPr id="940034" name="Rectangle 2" hidden="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40041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What happens when A = 0, C = 1, B falls?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Glitch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8060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3347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987043421"/>
              </p:ext>
            </p:extLst>
          </p:nvPr>
        </p:nvGraphicFramePr>
        <p:xfrm>
          <a:off x="1981200" y="1066800"/>
          <a:ext cx="5137150" cy="5375275"/>
        </p:xfrm>
        <a:graphic>
          <a:graphicData uri="http://schemas.openxmlformats.org/presentationml/2006/ole">
            <p:oleObj spid="_x0000_s112659" name="VISIO" r:id="rId4" imgW="2630236" imgH="2750833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Glitch Example (cont.)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8194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1063" name="Object 7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532171344"/>
              </p:ext>
            </p:extLst>
          </p:nvPr>
        </p:nvGraphicFramePr>
        <p:xfrm>
          <a:off x="2743200" y="1143000"/>
          <a:ext cx="3387725" cy="2549525"/>
        </p:xfrm>
        <a:graphic>
          <a:graphicData uri="http://schemas.openxmlformats.org/presentationml/2006/ole">
            <p:oleObj spid="_x0000_s113700" name="VISIO" r:id="rId5" imgW="1746367" imgH="1314355" progId="">
              <p:embed/>
            </p:oleObj>
          </a:graphicData>
        </a:graphic>
      </p:graphicFrame>
      <p:graphicFrame>
        <p:nvGraphicFramePr>
          <p:cNvPr id="941065" name="Object 9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xmlns="" val="1914532236"/>
              </p:ext>
            </p:extLst>
          </p:nvPr>
        </p:nvGraphicFramePr>
        <p:xfrm>
          <a:off x="2133600" y="3886200"/>
          <a:ext cx="5105400" cy="2265363"/>
        </p:xfrm>
        <a:graphic>
          <a:graphicData uri="http://schemas.openxmlformats.org/presentationml/2006/ole">
            <p:oleObj spid="_x0000_s113701" name="VISIO" r:id="rId6" imgW="2286763" imgH="1015152" progId="">
              <p:embed/>
            </p:oleObj>
          </a:graphicData>
        </a:graphic>
      </p:graphicFrame>
      <p:sp>
        <p:nvSpPr>
          <p:cNvPr id="941058" name="Rectangle 2" hidden="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Fixing the Glitch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4164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 hidden="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955399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800" y="1371600"/>
            <a:ext cx="838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955400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4400" y="1219200"/>
            <a:ext cx="7696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Glitches don’t cause problems because of </a:t>
            </a:r>
            <a:r>
              <a:rPr lang="en-US" sz="32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synchronous design</a:t>
            </a: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3200" dirty="0">
                <a:latin typeface="Times New Roman" pitchFamily="18" charset="0"/>
                <a:cs typeface="Arial" charset="0"/>
              </a:rPr>
              <a:t>conventions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(see Chapter </a:t>
            </a:r>
            <a:r>
              <a:rPr lang="en-US" sz="3200" dirty="0">
                <a:latin typeface="Times New Roman" pitchFamily="18" charset="0"/>
                <a:cs typeface="Arial" charset="0"/>
              </a:rPr>
              <a:t>3)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>
                <a:latin typeface="Times New Roman" pitchFamily="18" charset="0"/>
                <a:cs typeface="Arial" charset="0"/>
              </a:rPr>
              <a:t>It’s </a:t>
            </a:r>
            <a:r>
              <a:rPr lang="en-US" sz="3200" dirty="0">
                <a:latin typeface="Times New Roman" pitchFamily="18" charset="0"/>
                <a:cs typeface="Arial" charset="0"/>
              </a:rPr>
              <a:t>important to </a:t>
            </a:r>
            <a:r>
              <a:rPr lang="en-US" sz="3200" b="1" dirty="0">
                <a:latin typeface="Times New Roman" pitchFamily="18" charset="0"/>
                <a:cs typeface="Arial" charset="0"/>
              </a:rPr>
              <a:t>recognize</a:t>
            </a:r>
            <a:r>
              <a:rPr lang="en-US" sz="3200" dirty="0">
                <a:latin typeface="Times New Roman" pitchFamily="18" charset="0"/>
                <a:cs typeface="Arial" charset="0"/>
              </a:rPr>
              <a:t> a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glitch: in </a:t>
            </a:r>
            <a:r>
              <a:rPr lang="en-US" sz="3200" dirty="0">
                <a:latin typeface="Times New Roman" pitchFamily="18" charset="0"/>
                <a:cs typeface="Arial" charset="0"/>
              </a:rPr>
              <a:t>simulations or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on oscilloscope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Can’t get rid of all glitches – simultaneous transitions on multiple inputs can also cause glitches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Why Understand Glitches?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9997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10318</TotalTime>
  <Words>1455</Words>
  <Application>Microsoft Office PowerPoint</Application>
  <PresentationFormat>On-screen Show (4:3)</PresentationFormat>
  <Paragraphs>309</Paragraphs>
  <Slides>47</Slides>
  <Notes>46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9" baseType="lpstr">
      <vt:lpstr>Office Theme</vt:lpstr>
      <vt:lpstr>VISIO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Sum-of-Products Form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Harvey Mudd College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67</cp:revision>
  <dcterms:created xsi:type="dcterms:W3CDTF">2012-08-07T04:56:47Z</dcterms:created>
  <dcterms:modified xsi:type="dcterms:W3CDTF">2014-01-05T18:43:23Z</dcterms:modified>
</cp:coreProperties>
</file>