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tags/tag38.xml" ContentType="application/vnd.openxmlformats-officedocument.presentationml.tags+xml"/>
  <Override PartName="/ppt/tags/tag56.xml" ContentType="application/vnd.openxmlformats-officedocument.presentationml.tags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notesSlides/notesSlide23.xml" ContentType="application/vnd.openxmlformats-officedocument.presentationml.notesSlide+xml"/>
  <Override PartName="/ppt/tags/tag45.xml" ContentType="application/vnd.openxmlformats-officedocument.presentationml.tags+xml"/>
  <Override PartName="/ppt/notesSlides/notesSlide12.xml" ContentType="application/vnd.openxmlformats-officedocument.presentationml.notesSlide+xml"/>
  <Override PartName="/ppt/tags/tag34.xml" ContentType="application/vnd.openxmlformats-officedocument.presentationml.tags+xml"/>
  <Override PartName="/ppt/tags/tag52.xml" ContentType="application/vnd.openxmlformats-officedocument.presentationml.tags+xml"/>
  <Override PartName="/ppt/notesSlides/notesSlide30.xml" ContentType="application/vnd.openxmlformats-officedocument.presentationml.notesSlide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tags/tag39.xml" ContentType="application/vnd.openxmlformats-officedocument.presentationml.tags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notesSlides/notesSlide15.xml" ContentType="application/vnd.openxmlformats-officedocument.presentationml.notesSlide+xml"/>
  <Override PartName="/ppt/tags/tag37.xml" ContentType="application/vnd.openxmlformats-officedocument.presentationml.tags+xml"/>
  <Override PartName="/ppt/notesSlides/notesSlide24.xml" ContentType="application/vnd.openxmlformats-officedocument.presentationml.notesSlide+xml"/>
  <Override PartName="/ppt/tags/tag48.xml" ContentType="application/vnd.openxmlformats-officedocument.presentationml.tags+xml"/>
  <Override PartName="/ppt/notesSlides/notesSlide26.xml" ContentType="application/vnd.openxmlformats-officedocument.presentationml.notesSlide+xml"/>
  <Override PartName="/ppt/tags/tag57.xml" ContentType="application/vnd.openxmlformats-officedocument.presentationml.tags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notesSlides/notesSlide13.xml" ContentType="application/vnd.openxmlformats-officedocument.presentationml.notesSlide+xml"/>
  <Override PartName="/ppt/tags/tag35.xml" ContentType="application/vnd.openxmlformats-officedocument.presentationml.tags+xml"/>
  <Override PartName="/ppt/notesSlides/notesSlide22.xml" ContentType="application/vnd.openxmlformats-officedocument.presentationml.notesSlide+xml"/>
  <Override PartName="/ppt/tags/tag46.xml" ContentType="application/vnd.openxmlformats-officedocument.presentationml.tags+xml"/>
  <Override PartName="/ppt/tags/tag55.xml" ContentType="application/vnd.openxmlformats-officedocument.presentationml.tags+xml"/>
  <Override PartName="/ppt/notesSlides/notesSlide33.xml" ContentType="application/vnd.openxmlformats-officedocument.presentationml.notesSlide+xml"/>
  <Default Extension="vml" ContentType="application/vnd.openxmlformats-officedocument.vmlDrawing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notesSlides/notesSlide20.xml" ContentType="application/vnd.openxmlformats-officedocument.presentationml.notesSlide+xml"/>
  <Override PartName="/ppt/tags/tag44.xml" ContentType="application/vnd.openxmlformats-officedocument.presentationml.tags+xml"/>
  <Override PartName="/ppt/tags/tag53.xml" ContentType="application/vnd.openxmlformats-officedocument.presentationml.tags+xml"/>
  <Override PartName="/ppt/notesSlides/notesSlide31.xml" ContentType="application/vnd.openxmlformats-officedocument.presentationml.notesSlide+xml"/>
  <Override PartName="/ppt/tags/tag62.xml" ContentType="application/vnd.openxmlformats-officedocument.presentationml.tags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tags/tag60.xml" ContentType="application/vnd.openxmlformats-officedocument.presentationml.tags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tags/tag2.xml" ContentType="application/vnd.openxmlformats-officedocument.presentationml.tags+xml"/>
  <Default Extension="wmf" ContentType="image/x-wmf"/>
  <Override PartName="/ppt/notesSlides/notesSlide18.xml" ContentType="application/vnd.openxmlformats-officedocument.presentationml.notesSlide+xml"/>
  <Override PartName="/ppt/tags/tag58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tags/tag18.xml" ContentType="application/vnd.openxmlformats-officedocument.presentationml.tags+xml"/>
  <Override PartName="/ppt/notesSlides/notesSlide14.xml" ContentType="application/vnd.openxmlformats-officedocument.presentationml.notesSlide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notesSlides/notesSlide32.xml" ContentType="application/vnd.openxmlformats-officedocument.presentationml.notesSlide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tags/tag25.xml" ContentType="application/vnd.openxmlformats-officedocument.presentationml.tags+xml"/>
  <Override PartName="/ppt/notesSlides/notesSlide21.xml" ContentType="application/vnd.openxmlformats-officedocument.presentationml.notesSlide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notesSlides/notesSlide10.xml" ContentType="application/vnd.openxmlformats-officedocument.presentationml.notesSlide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slides/slide7.xml" ContentType="application/vnd.openxmlformats-officedocument.presentationml.slide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tags/tag21.xml" ContentType="application/vnd.openxmlformats-officedocument.presentationml.tags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tags/tag3.xml" ContentType="application/vnd.openxmlformats-officedocument.presentationml.tags+xml"/>
  <Override PartName="/ppt/tags/tag59.xml" ContentType="application/vnd.openxmlformats-officedocument.presentationml.tags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61" r:id="rId3"/>
    <p:sldId id="263" r:id="rId4"/>
    <p:sldId id="266" r:id="rId5"/>
    <p:sldId id="269" r:id="rId6"/>
    <p:sldId id="271" r:id="rId7"/>
    <p:sldId id="273" r:id="rId8"/>
    <p:sldId id="275" r:id="rId9"/>
    <p:sldId id="277" r:id="rId10"/>
    <p:sldId id="282" r:id="rId11"/>
    <p:sldId id="283" r:id="rId12"/>
    <p:sldId id="284" r:id="rId13"/>
    <p:sldId id="289" r:id="rId14"/>
    <p:sldId id="290" r:id="rId15"/>
    <p:sldId id="297" r:id="rId16"/>
    <p:sldId id="299" r:id="rId17"/>
    <p:sldId id="303" r:id="rId18"/>
    <p:sldId id="305" r:id="rId19"/>
    <p:sldId id="306" r:id="rId20"/>
    <p:sldId id="308" r:id="rId21"/>
    <p:sldId id="355" r:id="rId22"/>
    <p:sldId id="356" r:id="rId23"/>
    <p:sldId id="357" r:id="rId24"/>
    <p:sldId id="322" r:id="rId25"/>
    <p:sldId id="325" r:id="rId26"/>
    <p:sldId id="331" r:id="rId27"/>
    <p:sldId id="332" r:id="rId28"/>
    <p:sldId id="333" r:id="rId29"/>
    <p:sldId id="334" r:id="rId30"/>
    <p:sldId id="335" r:id="rId31"/>
    <p:sldId id="359" r:id="rId32"/>
    <p:sldId id="360" r:id="rId33"/>
    <p:sldId id="344" r:id="rId34"/>
    <p:sldId id="345" r:id="rId35"/>
    <p:sldId id="346" r:id="rId36"/>
    <p:sldId id="347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A6D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61" autoAdjust="0"/>
    <p:restoredTop sz="78046" autoAdjust="0"/>
  </p:normalViewPr>
  <p:slideViewPr>
    <p:cSldViewPr>
      <p:cViewPr varScale="1">
        <p:scale>
          <a:sx n="60" d="100"/>
          <a:sy n="60" d="100"/>
        </p:scale>
        <p:origin x="-1987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BD5E47-F045-4C01-A154-66E3997AD169}" type="datetimeFigureOut">
              <a:rPr lang="en-US" smtClean="0"/>
              <a:pPr/>
              <a:t>1/5/2014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3EC52C-64D1-4EF5-AC14-14AF6A3FC3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34810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409BFF7-25AE-4F28-9571-4D1575142BE4}" type="slidenum">
              <a:rPr lang="en-US" sz="1200">
                <a:latin typeface="Times New Roman" pitchFamily="18" charset="0"/>
              </a:rPr>
              <a:pPr eaLnBrk="1" hangingPunct="1"/>
              <a:t>2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2239DFA-09D8-45AE-AF3C-A417B5C075BE}" type="slidenum">
              <a:rPr lang="en-US" sz="1200">
                <a:latin typeface="Times New Roman" pitchFamily="18" charset="0"/>
              </a:rPr>
              <a:pPr eaLnBrk="1" hangingPunct="1"/>
              <a:t>3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C17A317-E611-48B8-864E-A7147738E169}" type="slidenum">
              <a:rPr lang="en-US" sz="1200">
                <a:latin typeface="Times New Roman" pitchFamily="18" charset="0"/>
              </a:rPr>
              <a:pPr eaLnBrk="1" hangingPunct="1"/>
              <a:t>4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0A1951D-89A3-4897-955C-54C22CCA78F1}" type="slidenum">
              <a:rPr lang="en-US" sz="1200">
                <a:latin typeface="Times New Roman" pitchFamily="18" charset="0"/>
              </a:rPr>
              <a:pPr eaLnBrk="1" hangingPunct="1"/>
              <a:t>5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C31AEFE-CFFB-4813-BD81-B8BE1CA6C693}" type="slidenum">
              <a:rPr lang="en-US" sz="1200">
                <a:latin typeface="Times New Roman" pitchFamily="18" charset="0"/>
              </a:rPr>
              <a:pPr eaLnBrk="1" hangingPunct="1"/>
              <a:t>6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08F31FC-A4B5-4841-A68E-31207F3929AD}" type="slidenum">
              <a:rPr lang="en-US" sz="1200">
                <a:latin typeface="Times New Roman" pitchFamily="18" charset="0"/>
              </a:rPr>
              <a:pPr eaLnBrk="1" hangingPunct="1"/>
              <a:t>7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EBD8F3F-F50B-4D2D-9088-20983DC5CDB3}" type="slidenum">
              <a:rPr lang="en-US" sz="1200">
                <a:latin typeface="Times New Roman" pitchFamily="18" charset="0"/>
              </a:rPr>
              <a:pPr eaLnBrk="1" hangingPunct="1"/>
              <a:t>8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30C677-1DE6-4DC4-8C19-8E725DEB7533}" type="slidenum">
              <a:rPr lang="en-US" sz="1200">
                <a:latin typeface="Times New Roman" pitchFamily="18" charset="0"/>
              </a:rPr>
              <a:pPr eaLnBrk="1" hangingPunct="1"/>
              <a:t>9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D1E3FB6-9A85-4B1C-9E09-1A180F2215D9}" type="slidenum">
              <a:rPr lang="en-US" sz="1200">
                <a:latin typeface="Times New Roman" pitchFamily="18" charset="0"/>
              </a:rPr>
              <a:pPr eaLnBrk="1" hangingPunct="1"/>
              <a:t>10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A5088C4-3084-40AD-9F6F-70700F29887E}" type="slidenum">
              <a:rPr lang="en-US" sz="1200">
                <a:latin typeface="Times New Roman" pitchFamily="18" charset="0"/>
              </a:rPr>
              <a:pPr eaLnBrk="1" hangingPunct="1"/>
              <a:t>11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7938063-1D29-4B05-9212-3D783BAEE8ED}" type="slidenum">
              <a:rPr lang="en-US" sz="1200">
                <a:latin typeface="Times New Roman" pitchFamily="18" charset="0"/>
              </a:rPr>
              <a:pPr eaLnBrk="1" hangingPunct="1"/>
              <a:t>12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E1435A7-99F8-4630-901C-D04F7ADA3649}" type="slidenum">
              <a:rPr lang="en-US" sz="1200">
                <a:latin typeface="Times New Roman" pitchFamily="18" charset="0"/>
              </a:rPr>
              <a:pPr eaLnBrk="1" hangingPunct="1"/>
              <a:t>13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5035135-D519-44EB-8BBC-75CDFE0DE662}" type="slidenum">
              <a:rPr lang="en-US" sz="1200">
                <a:latin typeface="Times New Roman" pitchFamily="18" charset="0"/>
              </a:rPr>
              <a:pPr eaLnBrk="1" hangingPunct="1"/>
              <a:t>14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44E06FF-C554-4B41-BA7D-66095FF1D435}" type="slidenum">
              <a:rPr lang="en-US" sz="1200">
                <a:latin typeface="Times New Roman" pitchFamily="18" charset="0"/>
              </a:rPr>
              <a:pPr eaLnBrk="1" hangingPunct="1"/>
              <a:t>15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5E3A068-D972-43A1-84DA-2F21E1A7801D}" type="slidenum">
              <a:rPr lang="en-US" sz="1200">
                <a:latin typeface="Times New Roman" pitchFamily="18" charset="0"/>
              </a:rPr>
              <a:pPr eaLnBrk="1" hangingPunct="1"/>
              <a:t>16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78DB572-2D98-4747-8FB9-A71BF1000741}" type="slidenum">
              <a:rPr lang="en-US" sz="1200">
                <a:latin typeface="Times New Roman" pitchFamily="18" charset="0"/>
              </a:rPr>
              <a:pPr eaLnBrk="1" hangingPunct="1"/>
              <a:t>17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210D49-1C52-4C6E-9816-42C6EC609C7F}" type="slidenum">
              <a:rPr lang="en-US" sz="1200">
                <a:latin typeface="Times New Roman" pitchFamily="18" charset="0"/>
              </a:rPr>
              <a:pPr eaLnBrk="1" hangingPunct="1"/>
              <a:t>18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40B6C57-ECBA-4633-8A56-B9E37246B3C4}" type="slidenum">
              <a:rPr lang="en-US" sz="1200">
                <a:latin typeface="Times New Roman" pitchFamily="18" charset="0"/>
              </a:rPr>
              <a:pPr eaLnBrk="1" hangingPunct="1"/>
              <a:t>19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1D70FC9-A22A-407D-B969-78AC1F11984F}" type="slidenum">
              <a:rPr lang="en-US" sz="1200">
                <a:latin typeface="Times New Roman" pitchFamily="18" charset="0"/>
              </a:rPr>
              <a:pPr eaLnBrk="1" hangingPunct="1"/>
              <a:t>20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844B878-D8C0-4972-9E07-115C052BC283}" type="slidenum">
              <a:rPr lang="en-US" sz="1200">
                <a:latin typeface="Times New Roman" pitchFamily="18" charset="0"/>
              </a:rPr>
              <a:pPr eaLnBrk="1" hangingPunct="1"/>
              <a:t>21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503468C-CA1C-4B48-85A9-1B6877AA5843}" type="slidenum">
              <a:rPr lang="en-US" sz="1200">
                <a:latin typeface="Times New Roman" pitchFamily="18" charset="0"/>
              </a:rPr>
              <a:pPr eaLnBrk="1" hangingPunct="1"/>
              <a:t>22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F1CEF1B-20D7-451B-9708-678FAE7257D1}" type="slidenum">
              <a:rPr lang="en-US" sz="1200">
                <a:latin typeface="Times New Roman" pitchFamily="18" charset="0"/>
              </a:rPr>
              <a:pPr eaLnBrk="1" hangingPunct="1"/>
              <a:t>23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0ABA674-D491-4551-9E89-CFBC0C5E4BD6}" type="slidenum">
              <a:rPr lang="en-US" sz="1200">
                <a:latin typeface="Times New Roman" pitchFamily="18" charset="0"/>
              </a:rPr>
              <a:pPr eaLnBrk="1" hangingPunct="1"/>
              <a:t>24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29BD32D-C3B9-4824-9A86-0317BA4011AA}" type="slidenum">
              <a:rPr lang="en-US" sz="1200">
                <a:latin typeface="Times New Roman" pitchFamily="18" charset="0"/>
              </a:rPr>
              <a:pPr eaLnBrk="1" hangingPunct="1"/>
              <a:t>25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F1576B7-6CAC-4A2C-8184-345092644C2F}" type="slidenum">
              <a:rPr lang="en-US" sz="1200">
                <a:latin typeface="Times New Roman" pitchFamily="18" charset="0"/>
              </a:rPr>
              <a:pPr eaLnBrk="1" hangingPunct="1"/>
              <a:t>26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575018A-654D-4038-8D2C-194BC930AB34}" type="slidenum">
              <a:rPr lang="en-US" sz="1200">
                <a:latin typeface="Times New Roman" pitchFamily="18" charset="0"/>
              </a:rPr>
              <a:pPr eaLnBrk="1" hangingPunct="1"/>
              <a:t>27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AF8F795-E1DC-4906-9F9A-27660F8590ED}" type="slidenum">
              <a:rPr lang="en-US" sz="1200">
                <a:latin typeface="Times New Roman" pitchFamily="18" charset="0"/>
              </a:rPr>
              <a:pPr eaLnBrk="1" hangingPunct="1"/>
              <a:t>28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B686970-16F1-4FDB-8660-55AAC5791302}" type="slidenum">
              <a:rPr lang="en-US" sz="1200">
                <a:latin typeface="Times New Roman" pitchFamily="18" charset="0"/>
              </a:rPr>
              <a:pPr eaLnBrk="1" hangingPunct="1"/>
              <a:t>29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A872AEE-AEC8-460B-BDA8-68C02E8C5CA7}" type="slidenum">
              <a:rPr lang="en-US" sz="1200">
                <a:latin typeface="Times New Roman" pitchFamily="18" charset="0"/>
              </a:rPr>
              <a:pPr eaLnBrk="1" hangingPunct="1"/>
              <a:t>30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C65B18B-0E44-461A-9811-85C7AD414D3E}" type="slidenum">
              <a:rPr lang="en-US" sz="1200">
                <a:latin typeface="Times New Roman" pitchFamily="18" charset="0"/>
              </a:rPr>
              <a:pPr eaLnBrk="1" hangingPunct="1"/>
              <a:t>31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3FFD030-A0B1-446E-B499-F35380CC3C38}" type="slidenum">
              <a:rPr lang="en-US" sz="1200">
                <a:latin typeface="Times New Roman" pitchFamily="18" charset="0"/>
              </a:rPr>
              <a:pPr eaLnBrk="1" hangingPunct="1"/>
              <a:t>32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F7A05FF-4A23-492C-8145-7162E0DE3366}" type="slidenum">
              <a:rPr lang="en-US" sz="1200">
                <a:latin typeface="Times New Roman" pitchFamily="18" charset="0"/>
              </a:rPr>
              <a:pPr eaLnBrk="1" hangingPunct="1"/>
              <a:t>33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17AC6A7-5EB7-4146-84C7-7625646C11FA}" type="slidenum">
              <a:rPr lang="en-US" sz="1200">
                <a:latin typeface="Times New Roman" pitchFamily="18" charset="0"/>
              </a:rPr>
              <a:pPr eaLnBrk="1" hangingPunct="1"/>
              <a:t>34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0657857-3019-42C1-B33D-92B87CE6D8AF}" type="slidenum">
              <a:rPr lang="en-US" sz="1200">
                <a:latin typeface="Times New Roman" pitchFamily="18" charset="0"/>
              </a:rPr>
              <a:pPr eaLnBrk="1" hangingPunct="1"/>
              <a:t>35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46863BD-4217-46FA-BED9-A0DDE58F6A77}" type="slidenum">
              <a:rPr lang="en-US" sz="1200">
                <a:latin typeface="Times New Roman" pitchFamily="18" charset="0"/>
              </a:rPr>
              <a:pPr eaLnBrk="1" hangingPunct="1"/>
              <a:t>36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rot="16200000">
            <a:off x="-2703052" y="2935748"/>
            <a:ext cx="60067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i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From ZERO To ONE</a:t>
            </a:r>
            <a:endParaRPr lang="en-US" sz="5400" b="1" i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914400" y="0"/>
            <a:ext cx="8229600" cy="9190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5638800" y="6477000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aseline="0" dirty="0" smtClean="0">
                <a:solidFill>
                  <a:schemeClr val="bg1">
                    <a:lumMod val="50000"/>
                  </a:schemeClr>
                </a:solidFill>
              </a:rPr>
              <a:t>Chapter 1 &lt;</a:t>
            </a:r>
            <a:fld id="{D1B2EFE9-D440-4A3B-858C-5FEDF5DD0E10}" type="slidenum">
              <a:rPr lang="en-US" sz="1400" smtClean="0">
                <a:solidFill>
                  <a:schemeClr val="bg1">
                    <a:lumMod val="50000"/>
                  </a:schemeClr>
                </a:solidFill>
              </a:rPr>
              <a:pPr/>
              <a:t>‹#›</a:t>
            </a:fld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&gt; 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58139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 rot="16200000">
            <a:off x="-2703052" y="2935748"/>
            <a:ext cx="60067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i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From ZERO To ONE</a:t>
            </a:r>
            <a:endParaRPr lang="en-US" sz="5400" b="1" i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914400" y="0"/>
            <a:ext cx="8229600" cy="9190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5638800" y="6474023"/>
            <a:ext cx="198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aseline="0" dirty="0" smtClean="0">
                <a:solidFill>
                  <a:schemeClr val="bg1">
                    <a:lumMod val="50000"/>
                  </a:schemeClr>
                </a:solidFill>
              </a:rPr>
              <a:t>Chapter 1 &lt;</a:t>
            </a:r>
            <a:fld id="{D1B2EFE9-D440-4A3B-858C-5FEDF5DD0E10}" type="slidenum">
              <a:rPr lang="en-US" sz="1400" smtClean="0">
                <a:solidFill>
                  <a:schemeClr val="bg1">
                    <a:lumMod val="50000"/>
                  </a:schemeClr>
                </a:solidFill>
              </a:rPr>
              <a:pPr/>
              <a:t>‹#›</a:t>
            </a:fld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&gt; 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4430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Copyright © 2012  Elsevier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1-&lt;</a:t>
            </a:r>
            <a:fld id="{CC12C447-90FA-420C-B74C-1A635C444937}" type="slidenum">
              <a:rPr lang="en-US"/>
              <a:pPr>
                <a:defRPr/>
              </a:pPr>
              <a:t>‹#›</a:t>
            </a:fld>
            <a:r>
              <a:rPr lang="en-US"/>
              <a:t>&gt;</a:t>
            </a:r>
          </a:p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96429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719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Copyright © 2012  Elsevier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1-&lt;</a:t>
            </a:r>
            <a:fld id="{E7ED6BBA-2425-4A43-B586-383F2BB07C4C}" type="slidenum">
              <a:rPr lang="en-US"/>
              <a:pPr>
                <a:defRPr/>
              </a:pPr>
              <a:t>‹#›</a:t>
            </a:fld>
            <a:r>
              <a:rPr lang="en-US"/>
              <a:t>&gt;</a:t>
            </a:r>
          </a:p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10136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219200"/>
            <a:ext cx="7772400" cy="49530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Copyright © 2012  Elsevier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1-&lt;</a:t>
            </a:r>
            <a:fld id="{68946159-E475-47D9-8550-A9F0B445C791}" type="slidenum">
              <a:rPr lang="en-US"/>
              <a:pPr>
                <a:defRPr/>
              </a:pPr>
              <a:t>‹#›</a:t>
            </a:fld>
            <a:r>
              <a:rPr lang="en-US"/>
              <a:t>&gt;</a:t>
            </a:r>
          </a:p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5133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2192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37719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7719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Copyright © 2012  Elsevier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1-&lt;</a:t>
            </a:r>
            <a:fld id="{CCDCC2DC-EBCD-44EE-92DB-9C06DDE632FD}" type="slidenum">
              <a:rPr lang="en-US"/>
              <a:pPr>
                <a:defRPr/>
              </a:pPr>
              <a:t>‹#›</a:t>
            </a:fld>
            <a:r>
              <a:rPr lang="en-US"/>
              <a:t>&gt;</a:t>
            </a:r>
          </a:p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293468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© 2012  Elsevier</a:t>
            </a:r>
            <a:endParaRPr lang="en-GB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1-&lt;</a:t>
            </a:r>
            <a:fld id="{B4FEF99E-A19F-4A0B-A62E-3729EECDD901}" type="slidenum">
              <a:rPr lang="en-US"/>
              <a:pPr>
                <a:defRPr/>
              </a:pPr>
              <a:t>‹#›</a:t>
            </a:fld>
            <a:r>
              <a:rPr lang="en-US"/>
              <a:t>&gt;</a:t>
            </a:r>
          </a:p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29501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38100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Copyright © 2012  Elsevier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1-&lt;</a:t>
            </a:r>
            <a:fld id="{9F7ADD3E-E1D6-46D5-BCAD-B4AEBA813F75}" type="slidenum">
              <a:rPr lang="en-US"/>
              <a:pPr>
                <a:defRPr/>
              </a:pPr>
              <a:t>‹#›</a:t>
            </a:fld>
            <a:r>
              <a:rPr lang="en-US"/>
              <a:t>&gt;</a:t>
            </a:r>
          </a:p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827660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46080-453C-4BEF-9A1F-F094B996EB79}" type="datetimeFigureOut">
              <a:rPr lang="en-US" smtClean="0"/>
              <a:pPr/>
              <a:t>1/5/2014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2EFE9-D440-4A3B-858C-5FEDF5DD0E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33500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2.emf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20.xml"/><Relationship Id="rId7" Type="http://schemas.openxmlformats.org/officeDocument/2006/relationships/oleObject" Target="../embeddings/oleObject4.bin"/><Relationship Id="rId2" Type="http://schemas.openxmlformats.org/officeDocument/2006/relationships/tags" Target="../tags/tag19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tags" Target="../tags/tag24.xml"/><Relationship Id="rId7" Type="http://schemas.openxmlformats.org/officeDocument/2006/relationships/oleObject" Target="../embeddings/oleObject6.bin"/><Relationship Id="rId2" Type="http://schemas.openxmlformats.org/officeDocument/2006/relationships/tags" Target="../tags/tag23.xml"/><Relationship Id="rId1" Type="http://schemas.openxmlformats.org/officeDocument/2006/relationships/vmlDrawing" Target="../drawings/vmlDrawing3.vml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4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3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4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4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9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0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1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15.bin"/><Relationship Id="rId4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7" Type="http://schemas.openxmlformats.org/officeDocument/2006/relationships/oleObject" Target="../embeddings/oleObject17.bin"/><Relationship Id="rId2" Type="http://schemas.openxmlformats.org/officeDocument/2006/relationships/tags" Target="../tags/tag4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6.bin"/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tags" Target="../tags/tag45.xml"/><Relationship Id="rId7" Type="http://schemas.openxmlformats.org/officeDocument/2006/relationships/oleObject" Target="../embeddings/oleObject19.bin"/><Relationship Id="rId2" Type="http://schemas.openxmlformats.org/officeDocument/2006/relationships/tags" Target="../tags/tag44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8.bin"/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1.bin"/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49.xml"/><Relationship Id="rId7" Type="http://schemas.openxmlformats.org/officeDocument/2006/relationships/oleObject" Target="../embeddings/oleObject22.bin"/><Relationship Id="rId2" Type="http://schemas.openxmlformats.org/officeDocument/2006/relationships/tags" Target="../tags/tag48.xml"/><Relationship Id="rId1" Type="http://schemas.openxmlformats.org/officeDocument/2006/relationships/vmlDrawing" Target="../drawings/vmlDrawing12.vml"/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1.xml"/><Relationship Id="rId1" Type="http://schemas.openxmlformats.org/officeDocument/2006/relationships/vmlDrawing" Target="../drawings/vmlDrawing13.vml"/><Relationship Id="rId5" Type="http://schemas.openxmlformats.org/officeDocument/2006/relationships/oleObject" Target="../embeddings/oleObject23.bin"/><Relationship Id="rId4" Type="http://schemas.openxmlformats.org/officeDocument/2006/relationships/notesSlide" Target="../notesSlides/notesSlide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2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24.bin"/><Relationship Id="rId4" Type="http://schemas.openxmlformats.org/officeDocument/2006/relationships/notesSlide" Target="../notesSlides/notesSlide2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25.bin"/><Relationship Id="rId5" Type="http://schemas.openxmlformats.org/officeDocument/2006/relationships/notesSlide" Target="../notesSlides/notesSlide29.xml"/><Relationship Id="rId4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7" Type="http://schemas.openxmlformats.org/officeDocument/2006/relationships/oleObject" Target="../embeddings/oleObject27.bin"/><Relationship Id="rId2" Type="http://schemas.openxmlformats.org/officeDocument/2006/relationships/tags" Target="../tags/tag55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26.bin"/><Relationship Id="rId5" Type="http://schemas.openxmlformats.org/officeDocument/2006/relationships/notesSlide" Target="../notesSlides/notesSlide30.xml"/><Relationship Id="rId4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7" Type="http://schemas.openxmlformats.org/officeDocument/2006/relationships/oleObject" Target="../embeddings/oleObject29.bin"/><Relationship Id="rId2" Type="http://schemas.openxmlformats.org/officeDocument/2006/relationships/tags" Target="../tags/tag5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28.bin"/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9.xml"/><Relationship Id="rId1" Type="http://schemas.openxmlformats.org/officeDocument/2006/relationships/vmlDrawing" Target="../drawings/vmlDrawing18.vml"/><Relationship Id="rId5" Type="http://schemas.openxmlformats.org/officeDocument/2006/relationships/oleObject" Target="../embeddings/oleObject30.bin"/><Relationship Id="rId4" Type="http://schemas.openxmlformats.org/officeDocument/2006/relationships/notesSlide" Target="../notesSlides/notesSlide3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0.xml"/><Relationship Id="rId1" Type="http://schemas.openxmlformats.org/officeDocument/2006/relationships/vmlDrawing" Target="../drawings/vmlDrawing19.vml"/><Relationship Id="rId5" Type="http://schemas.openxmlformats.org/officeDocument/2006/relationships/oleObject" Target="../embeddings/oleObject31.bin"/><Relationship Id="rId4" Type="http://schemas.openxmlformats.org/officeDocument/2006/relationships/notesSlide" Target="../notesSlides/notesSlide3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1.xml"/><Relationship Id="rId1" Type="http://schemas.openxmlformats.org/officeDocument/2006/relationships/vmlDrawing" Target="../drawings/vmlDrawing20.vml"/><Relationship Id="rId5" Type="http://schemas.openxmlformats.org/officeDocument/2006/relationships/oleObject" Target="../embeddings/oleObject32.bin"/><Relationship Id="rId4" Type="http://schemas.openxmlformats.org/officeDocument/2006/relationships/notesSlide" Target="../notesSlides/notesSlide3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2.xml"/><Relationship Id="rId1" Type="http://schemas.openxmlformats.org/officeDocument/2006/relationships/vmlDrawing" Target="../drawings/vmlDrawing21.vml"/><Relationship Id="rId5" Type="http://schemas.openxmlformats.org/officeDocument/2006/relationships/oleObject" Target="../embeddings/oleObject33.bin"/><Relationship Id="rId4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2286000"/>
            <a:ext cx="7543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i="1" dirty="0" smtClean="0"/>
              <a:t>Digital Design and Computer Architecture</a:t>
            </a:r>
            <a:r>
              <a:rPr lang="en-US" sz="2600" b="1" dirty="0" smtClean="0"/>
              <a:t>, 2</a:t>
            </a:r>
            <a:r>
              <a:rPr lang="en-US" sz="2600" b="1" baseline="30000" dirty="0" smtClean="0"/>
              <a:t>nd</a:t>
            </a:r>
            <a:r>
              <a:rPr lang="en-US" sz="2600" b="1" dirty="0" smtClean="0"/>
              <a:t> Edition</a:t>
            </a:r>
            <a:endParaRPr lang="en-US" sz="2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Chapter 1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90600" y="2778443"/>
            <a:ext cx="7696200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191000" y="2769513"/>
            <a:ext cx="4724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David Money Harris and Sarah L. Harris</a:t>
            </a:r>
            <a:endParaRPr lang="en-US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2133600" y="4191000"/>
            <a:ext cx="23464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Edited by J Dean Brock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For CSCI 320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34681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29702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03385" y="1181100"/>
            <a:ext cx="44196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Hiding details when they aren’t important</a:t>
            </a:r>
          </a:p>
        </p:txBody>
      </p:sp>
      <p:pic>
        <p:nvPicPr>
          <p:cNvPr id="29707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143000"/>
            <a:ext cx="3810048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Abstraction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3124200"/>
            <a:ext cx="31242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CSCI 255 covered logic and digital circuits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CSCI 320 looks at micro-architecture and architecture</a:t>
            </a:r>
          </a:p>
          <a:p>
            <a:pPr>
              <a:buFont typeface="Arial" pitchFamily="34" charset="0"/>
              <a:buChar char="•"/>
            </a:pP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430551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31750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52500" y="1219200"/>
            <a:ext cx="83058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b="1" dirty="0">
                <a:latin typeface="Times New Roman" pitchFamily="18" charset="0"/>
              </a:rPr>
              <a:t>Hierarchy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>
                <a:latin typeface="Times New Roman" pitchFamily="18" charset="0"/>
              </a:rPr>
              <a:t>A system divided into modules and </a:t>
            </a:r>
            <a:r>
              <a:rPr lang="en-US" dirty="0" err="1">
                <a:latin typeface="Times New Roman" pitchFamily="18" charset="0"/>
              </a:rPr>
              <a:t>submodules</a:t>
            </a:r>
            <a:endParaRPr lang="en-US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b="1" dirty="0">
                <a:latin typeface="Times New Roman" pitchFamily="18" charset="0"/>
              </a:rPr>
              <a:t>Modularity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>
                <a:latin typeface="Times New Roman" pitchFamily="18" charset="0"/>
              </a:rPr>
              <a:t>Having well-defined functions and interfaces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b="1" dirty="0">
                <a:latin typeface="Times New Roman" pitchFamily="18" charset="0"/>
              </a:rPr>
              <a:t>Regularity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>
                <a:latin typeface="Times New Roman" pitchFamily="18" charset="0"/>
              </a:rPr>
              <a:t>Encouraging uniformity, so modules can be easily </a:t>
            </a:r>
            <a:r>
              <a:rPr lang="en-US" dirty="0" smtClean="0">
                <a:latin typeface="Times New Roman" pitchFamily="18" charset="0"/>
              </a:rPr>
              <a:t>reused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</a:rPr>
              <a:t>Often called 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</a:rPr>
              <a:t>orthogonality</a:t>
            </a:r>
            <a:endParaRPr lang="en-US" b="1" dirty="0">
              <a:solidFill>
                <a:srgbClr val="FF0000"/>
              </a:solidFill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The Three -Y’s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776400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1" name="Rectangle 3"/>
          <p:cNvSpPr>
            <a:spLocks noGrp="1" noChangeArrowheads="1"/>
          </p:cNvSpPr>
          <p:nvPr>
            <p:ph type="body" idx="4294967295"/>
            <p:custDataLst>
              <p:tags r:id="rId1"/>
            </p:custDataLst>
          </p:nvPr>
        </p:nvSpPr>
        <p:spPr>
          <a:xfrm>
            <a:off x="893885" y="1371600"/>
            <a:ext cx="7488115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Most physical variables are </a:t>
            </a:r>
            <a:r>
              <a:rPr lang="en-US" b="1" dirty="0" smtClean="0"/>
              <a:t>continuous</a:t>
            </a:r>
          </a:p>
          <a:p>
            <a:pPr lvl="1" eaLnBrk="1" hangingPunct="1"/>
            <a:r>
              <a:rPr lang="en-US" dirty="0" smtClean="0"/>
              <a:t>Voltage on a wire</a:t>
            </a:r>
          </a:p>
          <a:p>
            <a:pPr lvl="1" eaLnBrk="1" hangingPunct="1"/>
            <a:r>
              <a:rPr lang="en-US" dirty="0" smtClean="0"/>
              <a:t>Frequency of an oscillation</a:t>
            </a:r>
          </a:p>
          <a:p>
            <a:pPr lvl="1" eaLnBrk="1" hangingPunct="1"/>
            <a:r>
              <a:rPr lang="en-US" dirty="0" smtClean="0"/>
              <a:t>Position of a mass</a:t>
            </a:r>
          </a:p>
          <a:p>
            <a:pPr eaLnBrk="1" hangingPunct="1"/>
            <a:r>
              <a:rPr lang="en-US" dirty="0" smtClean="0"/>
              <a:t>Digital abstraction considers </a:t>
            </a:r>
            <a:r>
              <a:rPr lang="en-US" b="1" dirty="0" smtClean="0"/>
              <a:t>discrete subset</a:t>
            </a:r>
            <a:r>
              <a:rPr lang="en-US" dirty="0" smtClean="0"/>
              <a:t> of values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The Digital Abstraction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02651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295400"/>
            <a:ext cx="4953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Times New Roman" pitchFamily="18" charset="0"/>
              </a:rPr>
              <a:t>Born to working class parents</a:t>
            </a:r>
          </a:p>
          <a:p>
            <a:pPr marL="342900" indent="-342900" algn="just"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Times New Roman" pitchFamily="18" charset="0"/>
              </a:rPr>
              <a:t>Taught himself mathematics and joined the faculty of Queen’s College in Ireland. </a:t>
            </a:r>
          </a:p>
          <a:p>
            <a:pPr marL="342900" indent="-342900" algn="just"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Times New Roman" pitchFamily="18" charset="0"/>
              </a:rPr>
              <a:t>Wrote </a:t>
            </a:r>
            <a:r>
              <a:rPr lang="en-US" sz="2400" i="1" dirty="0">
                <a:latin typeface="Times New Roman" pitchFamily="18" charset="0"/>
              </a:rPr>
              <a:t>An Investigation of the Laws of Thought</a:t>
            </a:r>
            <a:r>
              <a:rPr lang="en-US" sz="2400" dirty="0">
                <a:latin typeface="Times New Roman" pitchFamily="18" charset="0"/>
              </a:rPr>
              <a:t> (1854)</a:t>
            </a:r>
          </a:p>
          <a:p>
            <a:pPr marL="342900" indent="-342900" algn="just"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Times New Roman" pitchFamily="18" charset="0"/>
              </a:rPr>
              <a:t>Introduced binary variables</a:t>
            </a:r>
          </a:p>
          <a:p>
            <a:pPr marL="342900" indent="-342900" algn="just"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Times New Roman" pitchFamily="18" charset="0"/>
              </a:rPr>
              <a:t>Introduced the three fundamental logic operations: AND, OR, and NOT.</a:t>
            </a:r>
          </a:p>
        </p:txBody>
      </p:sp>
      <p:sp>
        <p:nvSpPr>
          <p:cNvPr id="37893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pic>
        <p:nvPicPr>
          <p:cNvPr id="37895" name="Picture 9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475" y="1905000"/>
            <a:ext cx="257175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George Boole, 1815-1864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706467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943" name="Object 5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1581150" y="1690688"/>
          <a:ext cx="7562850" cy="2271712"/>
        </p:xfrm>
        <a:graphic>
          <a:graphicData uri="http://schemas.openxmlformats.org/presentationml/2006/ole">
            <p:oleObj spid="_x0000_s3116" name="VISIO" r:id="rId6" imgW="3546348" imgH="1112520" progId="">
              <p:embed/>
            </p:oleObj>
          </a:graphicData>
        </a:graphic>
      </p:graphicFrame>
      <p:graphicFrame>
        <p:nvGraphicFramePr>
          <p:cNvPr id="39944" name="Object 6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1524000" y="4279900"/>
          <a:ext cx="7620000" cy="1968500"/>
        </p:xfrm>
        <a:graphic>
          <a:graphicData uri="http://schemas.openxmlformats.org/presentationml/2006/ole">
            <p:oleObj spid="_x0000_s3117" name="VISIO" r:id="rId7" imgW="3546348" imgH="955548" progId="">
              <p:embed/>
            </p:oleObj>
          </a:graphicData>
        </a:graphic>
      </p:graphicFrame>
      <p:sp>
        <p:nvSpPr>
          <p:cNvPr id="3994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Decimal numbers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10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Binary numbers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</p:txBody>
      </p:sp>
      <p:sp>
        <p:nvSpPr>
          <p:cNvPr id="39941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Number Systems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712175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906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0</a:t>
            </a:r>
            <a:r>
              <a:rPr lang="en-US" sz="3200" dirty="0">
                <a:latin typeface="Times New Roman" pitchFamily="18" charset="0"/>
              </a:rPr>
              <a:t> = 1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1</a:t>
            </a:r>
            <a:r>
              <a:rPr lang="en-US" sz="3200" dirty="0">
                <a:latin typeface="Times New Roman" pitchFamily="18" charset="0"/>
              </a:rPr>
              <a:t> = 2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2</a:t>
            </a:r>
            <a:r>
              <a:rPr lang="en-US" sz="3200" dirty="0">
                <a:latin typeface="Times New Roman" pitchFamily="18" charset="0"/>
              </a:rPr>
              <a:t> = 4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3</a:t>
            </a:r>
            <a:r>
              <a:rPr lang="en-US" sz="3200" dirty="0">
                <a:latin typeface="Times New Roman" pitchFamily="18" charset="0"/>
              </a:rPr>
              <a:t> = 8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4</a:t>
            </a:r>
            <a:r>
              <a:rPr lang="en-US" sz="3200" dirty="0">
                <a:latin typeface="Times New Roman" pitchFamily="18" charset="0"/>
              </a:rPr>
              <a:t> = 16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5</a:t>
            </a:r>
            <a:r>
              <a:rPr lang="en-US" sz="3200" dirty="0">
                <a:latin typeface="Times New Roman" pitchFamily="18" charset="0"/>
              </a:rPr>
              <a:t> = 32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6</a:t>
            </a:r>
            <a:r>
              <a:rPr lang="en-US" sz="3200" dirty="0">
                <a:latin typeface="Times New Roman" pitchFamily="18" charset="0"/>
              </a:rPr>
              <a:t> = 64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7</a:t>
            </a:r>
            <a:r>
              <a:rPr lang="en-US" sz="3200" dirty="0">
                <a:latin typeface="Times New Roman" pitchFamily="18" charset="0"/>
              </a:rPr>
              <a:t> = 128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Handy to memorize up to 2</a:t>
            </a:r>
            <a:r>
              <a:rPr lang="en-US" sz="3200" baseline="30000" dirty="0">
                <a:latin typeface="Times New Roman" pitchFamily="18" charset="0"/>
              </a:rPr>
              <a:t>9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</p:txBody>
      </p:sp>
      <p:sp>
        <p:nvSpPr>
          <p:cNvPr id="41989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41991" name="Rectangle 10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0386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8 </a:t>
            </a:r>
            <a:r>
              <a:rPr lang="en-US" sz="3200" dirty="0">
                <a:latin typeface="Times New Roman" pitchFamily="18" charset="0"/>
              </a:rPr>
              <a:t> = 256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9</a:t>
            </a:r>
            <a:r>
              <a:rPr lang="en-US" sz="3200" dirty="0">
                <a:latin typeface="Times New Roman" pitchFamily="18" charset="0"/>
              </a:rPr>
              <a:t>  = 512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10</a:t>
            </a:r>
            <a:r>
              <a:rPr lang="en-US" sz="3200" dirty="0">
                <a:latin typeface="Times New Roman" pitchFamily="18" charset="0"/>
              </a:rPr>
              <a:t> = 1024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11</a:t>
            </a:r>
            <a:r>
              <a:rPr lang="en-US" sz="3200" dirty="0">
                <a:latin typeface="Times New Roman" pitchFamily="18" charset="0"/>
              </a:rPr>
              <a:t> = 2048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12</a:t>
            </a:r>
            <a:r>
              <a:rPr lang="en-US" sz="3200" dirty="0">
                <a:latin typeface="Times New Roman" pitchFamily="18" charset="0"/>
              </a:rPr>
              <a:t> = 4096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13</a:t>
            </a:r>
            <a:r>
              <a:rPr lang="en-US" sz="3200" dirty="0">
                <a:latin typeface="Times New Roman" pitchFamily="18" charset="0"/>
              </a:rPr>
              <a:t> = 8192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14</a:t>
            </a:r>
            <a:r>
              <a:rPr lang="en-US" sz="3200" dirty="0">
                <a:latin typeface="Times New Roman" pitchFamily="18" charset="0"/>
              </a:rPr>
              <a:t> = 16384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15</a:t>
            </a:r>
            <a:r>
              <a:rPr lang="en-US" sz="3200" dirty="0">
                <a:latin typeface="Times New Roman" pitchFamily="18" charset="0"/>
              </a:rPr>
              <a:t> = 32768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Powers of Two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26385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219200"/>
            <a:ext cx="83058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Decimal to binary conversion: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>
                <a:latin typeface="Times New Roman" pitchFamily="18" charset="0"/>
              </a:rPr>
              <a:t>Convert 10011</a:t>
            </a:r>
            <a:r>
              <a:rPr lang="en-US" baseline="-25000" dirty="0">
                <a:latin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</a:rPr>
              <a:t> to decimal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>
                <a:latin typeface="Times New Roman" pitchFamily="18" charset="0"/>
              </a:rPr>
              <a:t>16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dirty="0">
                <a:latin typeface="Times New Roman" pitchFamily="18" charset="0"/>
              </a:rPr>
              <a:t>1 + 8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dirty="0">
                <a:latin typeface="Times New Roman" pitchFamily="18" charset="0"/>
              </a:rPr>
              <a:t>0 + 4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dirty="0">
                <a:latin typeface="Times New Roman" pitchFamily="18" charset="0"/>
              </a:rPr>
              <a:t>0 + 2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dirty="0">
                <a:latin typeface="Times New Roman" pitchFamily="18" charset="0"/>
              </a:rPr>
              <a:t>1 + 1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dirty="0">
                <a:latin typeface="Times New Roman" pitchFamily="18" charset="0"/>
              </a:rPr>
              <a:t>1 = </a:t>
            </a:r>
            <a:r>
              <a:rPr lang="en-US" dirty="0" smtClean="0">
                <a:latin typeface="Times New Roman" pitchFamily="18" charset="0"/>
              </a:rPr>
              <a:t>19</a:t>
            </a:r>
            <a:r>
              <a:rPr lang="en-US" baseline="-25000" dirty="0" smtClean="0">
                <a:latin typeface="Times New Roman" pitchFamily="18" charset="0"/>
              </a:rPr>
              <a:t>10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endParaRPr lang="en-US" baseline="-250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Decimal to binary conversion: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>
                <a:latin typeface="Times New Roman" pitchFamily="18" charset="0"/>
              </a:rPr>
              <a:t>Convert 47</a:t>
            </a:r>
            <a:r>
              <a:rPr lang="en-US" baseline="-25000" dirty="0">
                <a:latin typeface="Times New Roman" pitchFamily="18" charset="0"/>
              </a:rPr>
              <a:t>10</a:t>
            </a:r>
            <a:r>
              <a:rPr lang="en-US" dirty="0">
                <a:latin typeface="Times New Roman" pitchFamily="18" charset="0"/>
              </a:rPr>
              <a:t> to binary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>
                <a:latin typeface="Times New Roman" pitchFamily="18" charset="0"/>
              </a:rPr>
              <a:t>32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dirty="0">
                <a:latin typeface="Times New Roman" pitchFamily="18" charset="0"/>
              </a:rPr>
              <a:t>1 + 16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dirty="0">
                <a:latin typeface="Times New Roman" pitchFamily="18" charset="0"/>
              </a:rPr>
              <a:t>0 + 8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×1</a:t>
            </a:r>
            <a:r>
              <a:rPr lang="en-US" dirty="0">
                <a:latin typeface="Times New Roman" pitchFamily="18" charset="0"/>
              </a:rPr>
              <a:t> + 4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dirty="0">
                <a:latin typeface="Times New Roman" pitchFamily="18" charset="0"/>
              </a:rPr>
              <a:t>1 + 2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dirty="0">
                <a:latin typeface="Times New Roman" pitchFamily="18" charset="0"/>
              </a:rPr>
              <a:t>1 + 1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dirty="0">
                <a:latin typeface="Times New Roman" pitchFamily="18" charset="0"/>
              </a:rPr>
              <a:t>1 = 101111</a:t>
            </a:r>
            <a:r>
              <a:rPr lang="en-US" baseline="-25000" dirty="0">
                <a:latin typeface="Times New Roman" pitchFamily="18" charset="0"/>
              </a:rPr>
              <a:t>2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</p:txBody>
      </p:sp>
      <p:sp>
        <p:nvSpPr>
          <p:cNvPr id="44037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Number Conversion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149686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1" name="Rectangle 3"/>
          <p:cNvSpPr>
            <a:spLocks noGrp="1" noChangeArrowheads="1"/>
          </p:cNvSpPr>
          <p:nvPr>
            <p:ph type="body" idx="4294967295"/>
            <p:custDataLst>
              <p:tags r:id="rId1"/>
            </p:custDataLst>
          </p:nvPr>
        </p:nvSpPr>
        <p:spPr>
          <a:xfrm>
            <a:off x="914400" y="137160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i="1" dirty="0" smtClean="0"/>
              <a:t>N</a:t>
            </a:r>
            <a:r>
              <a:rPr lang="en-US" dirty="0" smtClean="0"/>
              <a:t>-digit decimal number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How many values? </a:t>
            </a:r>
            <a:r>
              <a:rPr lang="en-US" b="1" dirty="0" smtClean="0">
                <a:solidFill>
                  <a:schemeClr val="accent1"/>
                </a:solidFill>
              </a:rPr>
              <a:t>10</a:t>
            </a:r>
            <a:r>
              <a:rPr lang="en-US" b="1" i="1" baseline="30000" dirty="0" smtClean="0">
                <a:solidFill>
                  <a:schemeClr val="accent1"/>
                </a:solidFill>
              </a:rPr>
              <a:t>N</a:t>
            </a:r>
            <a:endParaRPr lang="en-US" b="1" dirty="0" smtClean="0">
              <a:solidFill>
                <a:schemeClr val="accent1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Range?  </a:t>
            </a:r>
            <a:r>
              <a:rPr lang="en-US" b="1" dirty="0" smtClean="0">
                <a:solidFill>
                  <a:schemeClr val="accent1"/>
                </a:solidFill>
              </a:rPr>
              <a:t>[0, 10</a:t>
            </a:r>
            <a:r>
              <a:rPr lang="en-US" b="1" i="1" baseline="30000" dirty="0" smtClean="0">
                <a:solidFill>
                  <a:schemeClr val="accent1"/>
                </a:solidFill>
              </a:rPr>
              <a:t>N</a:t>
            </a:r>
            <a:r>
              <a:rPr lang="en-US" b="1" dirty="0" smtClean="0">
                <a:solidFill>
                  <a:schemeClr val="accent1"/>
                </a:solidFill>
              </a:rPr>
              <a:t> - 1]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Example: 3-digit decimal number: </a:t>
            </a:r>
          </a:p>
          <a:p>
            <a:pPr lvl="2" eaLnBrk="1" hangingPunct="1">
              <a:lnSpc>
                <a:spcPct val="90000"/>
              </a:lnSpc>
            </a:pPr>
            <a:r>
              <a:rPr lang="en-US" b="1" dirty="0" smtClean="0">
                <a:solidFill>
                  <a:schemeClr val="accent1"/>
                </a:solidFill>
              </a:rPr>
              <a:t>10</a:t>
            </a:r>
            <a:r>
              <a:rPr lang="en-US" b="1" baseline="30000" dirty="0" smtClean="0">
                <a:solidFill>
                  <a:schemeClr val="accent1"/>
                </a:solidFill>
              </a:rPr>
              <a:t>3</a:t>
            </a:r>
            <a:r>
              <a:rPr lang="en-US" b="1" dirty="0" smtClean="0">
                <a:solidFill>
                  <a:schemeClr val="accent1"/>
                </a:solidFill>
              </a:rPr>
              <a:t> = 1000 possible values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b="1" dirty="0" smtClean="0">
                <a:solidFill>
                  <a:schemeClr val="accent1"/>
                </a:solidFill>
              </a:rPr>
              <a:t>Range: [0, 999]</a:t>
            </a:r>
          </a:p>
          <a:p>
            <a:pPr lvl="2" eaLnBrk="1" hangingPunct="1">
              <a:lnSpc>
                <a:spcPct val="90000"/>
              </a:lnSpc>
            </a:pPr>
            <a:endParaRPr lang="en-US" b="1" dirty="0" smtClean="0">
              <a:solidFill>
                <a:schemeClr val="accent1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i="1" dirty="0" smtClean="0"/>
              <a:t>N</a:t>
            </a:r>
            <a:r>
              <a:rPr lang="en-US" dirty="0" smtClean="0"/>
              <a:t>-bit binary number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How many values? </a:t>
            </a:r>
            <a:r>
              <a:rPr lang="en-US" b="1" dirty="0" smtClean="0">
                <a:solidFill>
                  <a:schemeClr val="accent1"/>
                </a:solidFill>
              </a:rPr>
              <a:t>2</a:t>
            </a:r>
            <a:r>
              <a:rPr lang="en-US" b="1" i="1" baseline="30000" dirty="0" smtClean="0">
                <a:solidFill>
                  <a:schemeClr val="accent1"/>
                </a:solidFill>
              </a:rPr>
              <a:t>N</a:t>
            </a:r>
            <a:endParaRPr lang="en-US" b="1" dirty="0" smtClean="0">
              <a:solidFill>
                <a:schemeClr val="accent1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Range: </a:t>
            </a:r>
            <a:r>
              <a:rPr lang="en-US" b="1" dirty="0" smtClean="0">
                <a:solidFill>
                  <a:schemeClr val="accent1"/>
                </a:solidFill>
              </a:rPr>
              <a:t>[0, 2</a:t>
            </a:r>
            <a:r>
              <a:rPr lang="en-US" b="1" i="1" baseline="30000" dirty="0" smtClean="0">
                <a:solidFill>
                  <a:schemeClr val="accent1"/>
                </a:solidFill>
              </a:rPr>
              <a:t>N</a:t>
            </a:r>
            <a:r>
              <a:rPr lang="en-US" b="1" dirty="0" smtClean="0">
                <a:solidFill>
                  <a:schemeClr val="accent1"/>
                </a:solidFill>
              </a:rPr>
              <a:t> - 1]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Example: 3-digit binary number:</a:t>
            </a:r>
          </a:p>
          <a:p>
            <a:pPr lvl="2" eaLnBrk="1" hangingPunct="1">
              <a:lnSpc>
                <a:spcPct val="90000"/>
              </a:lnSpc>
            </a:pPr>
            <a:r>
              <a:rPr lang="en-US" b="1" dirty="0" smtClean="0">
                <a:solidFill>
                  <a:schemeClr val="accent1"/>
                </a:solidFill>
              </a:rPr>
              <a:t>2</a:t>
            </a:r>
            <a:r>
              <a:rPr lang="en-US" b="1" baseline="30000" dirty="0" smtClean="0">
                <a:solidFill>
                  <a:schemeClr val="accent1"/>
                </a:solidFill>
              </a:rPr>
              <a:t>3</a:t>
            </a:r>
            <a:r>
              <a:rPr lang="en-US" b="1" dirty="0" smtClean="0">
                <a:solidFill>
                  <a:schemeClr val="accent1"/>
                </a:solidFill>
              </a:rPr>
              <a:t> = 8 possible values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b="1" dirty="0" smtClean="0">
                <a:solidFill>
                  <a:schemeClr val="accent1"/>
                </a:solidFill>
              </a:rPr>
              <a:t>Range: [0, 7] = [000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n-US" b="1" dirty="0" smtClean="0">
                <a:solidFill>
                  <a:schemeClr val="accent1"/>
                </a:solidFill>
              </a:rPr>
              <a:t> to 111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n-US" b="1" dirty="0" smtClean="0">
                <a:solidFill>
                  <a:schemeClr val="accent1"/>
                </a:solidFill>
              </a:rPr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Binary Values and Range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36884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Hexadecimal to binary conversion: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>
                <a:latin typeface="Times New Roman" pitchFamily="18" charset="0"/>
              </a:rPr>
              <a:t>Convert 4AF</a:t>
            </a:r>
            <a:r>
              <a:rPr lang="en-US" baseline="-25000" dirty="0">
                <a:latin typeface="Times New Roman" pitchFamily="18" charset="0"/>
              </a:rPr>
              <a:t>16</a:t>
            </a:r>
            <a:r>
              <a:rPr lang="en-US" dirty="0">
                <a:latin typeface="Times New Roman" pitchFamily="18" charset="0"/>
              </a:rPr>
              <a:t> (also written 0x4AF) to binary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>
                <a:latin typeface="Times New Roman" pitchFamily="18" charset="0"/>
              </a:rPr>
              <a:t>0100 1010 1111</a:t>
            </a:r>
            <a:r>
              <a:rPr lang="en-US" baseline="-25000" dirty="0">
                <a:latin typeface="Times New Roman" pitchFamily="18" charset="0"/>
              </a:rPr>
              <a:t>2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Hexadecimal to decimal conversion: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>
                <a:latin typeface="Times New Roman" pitchFamily="18" charset="0"/>
              </a:rPr>
              <a:t>Convert 4AF</a:t>
            </a:r>
            <a:r>
              <a:rPr lang="en-US" baseline="-25000" dirty="0">
                <a:latin typeface="Times New Roman" pitchFamily="18" charset="0"/>
              </a:rPr>
              <a:t>16</a:t>
            </a:r>
            <a:r>
              <a:rPr lang="en-US" dirty="0">
                <a:latin typeface="Times New Roman" pitchFamily="18" charset="0"/>
              </a:rPr>
              <a:t> to decimal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>
                <a:latin typeface="Times New Roman" pitchFamily="18" charset="0"/>
              </a:rPr>
              <a:t>16</a:t>
            </a:r>
            <a:r>
              <a:rPr lang="en-US" baseline="30000" dirty="0">
                <a:latin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dirty="0">
                <a:latin typeface="Times New Roman" pitchFamily="18" charset="0"/>
              </a:rPr>
              <a:t>4 + 16</a:t>
            </a:r>
            <a:r>
              <a:rPr lang="en-US" baseline="30000" dirty="0">
                <a:latin typeface="Times New Roman" pitchFamily="18" charset="0"/>
              </a:rPr>
              <a:t>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dirty="0">
                <a:latin typeface="Times New Roman" pitchFamily="18" charset="0"/>
              </a:rPr>
              <a:t>10 + 16</a:t>
            </a:r>
            <a:r>
              <a:rPr lang="en-US" baseline="30000" dirty="0">
                <a:latin typeface="Times New Roman" pitchFamily="18" charset="0"/>
              </a:rPr>
              <a:t>0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dirty="0">
                <a:latin typeface="Times New Roman" pitchFamily="18" charset="0"/>
              </a:rPr>
              <a:t>15 = 1199</a:t>
            </a:r>
            <a:r>
              <a:rPr lang="en-US" baseline="-25000" dirty="0">
                <a:latin typeface="Times New Roman" pitchFamily="18" charset="0"/>
              </a:rPr>
              <a:t>10</a:t>
            </a:r>
            <a:endParaRPr lang="en-US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</p:txBody>
      </p:sp>
      <p:sp>
        <p:nvSpPr>
          <p:cNvPr id="50181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Hexadecimal to Binary Conversion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986475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6" name="Rectangle 4"/>
          <p:cNvSpPr>
            <a:spLocks noGrp="1" noChangeArrowheads="1"/>
          </p:cNvSpPr>
          <p:nvPr>
            <p:ph sz="quarter" idx="4294967295"/>
            <p:custDataLst>
              <p:tags r:id="rId2"/>
            </p:custDataLst>
          </p:nvPr>
        </p:nvSpPr>
        <p:spPr>
          <a:xfrm>
            <a:off x="1066800" y="1143000"/>
            <a:ext cx="8077200" cy="4648200"/>
          </a:xfrm>
        </p:spPr>
        <p:txBody>
          <a:bodyPr/>
          <a:lstStyle/>
          <a:p>
            <a:pPr eaLnBrk="1" hangingPunct="1"/>
            <a:r>
              <a:rPr lang="en-US" sz="3200" smtClean="0"/>
              <a:t>Bits</a:t>
            </a:r>
          </a:p>
          <a:p>
            <a:pPr eaLnBrk="1" hangingPunct="1"/>
            <a:endParaRPr lang="en-US" sz="3200" smtClean="0"/>
          </a:p>
          <a:p>
            <a:pPr eaLnBrk="1" hangingPunct="1"/>
            <a:endParaRPr lang="en-US" sz="3200" smtClean="0"/>
          </a:p>
          <a:p>
            <a:pPr eaLnBrk="1" hangingPunct="1"/>
            <a:r>
              <a:rPr lang="en-US" sz="3200" smtClean="0"/>
              <a:t>Bytes &amp; Nibbles</a:t>
            </a:r>
          </a:p>
          <a:p>
            <a:pPr eaLnBrk="1" hangingPunct="1"/>
            <a:endParaRPr lang="en-US" sz="3200" smtClean="0"/>
          </a:p>
          <a:p>
            <a:pPr eaLnBrk="1" hangingPunct="1"/>
            <a:endParaRPr lang="en-US" sz="3200" smtClean="0"/>
          </a:p>
          <a:p>
            <a:pPr eaLnBrk="1" hangingPunct="1"/>
            <a:r>
              <a:rPr lang="en-US" sz="3200" smtClean="0"/>
              <a:t>Bytes</a:t>
            </a:r>
          </a:p>
        </p:txBody>
      </p:sp>
      <p:graphicFrame>
        <p:nvGraphicFramePr>
          <p:cNvPr id="51207" name="Object 5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="" xmlns:p14="http://schemas.microsoft.com/office/powerpoint/2010/main" val="249775234"/>
              </p:ext>
            </p:extLst>
          </p:nvPr>
        </p:nvGraphicFramePr>
        <p:xfrm>
          <a:off x="5105400" y="2667000"/>
          <a:ext cx="2590800" cy="1693863"/>
        </p:xfrm>
        <a:graphic>
          <a:graphicData uri="http://schemas.openxmlformats.org/presentationml/2006/ole">
            <p:oleObj spid="_x0000_s4161" name="VISIO" r:id="rId6" imgW="937260" imgH="638556" progId="">
              <p:embed/>
            </p:oleObj>
          </a:graphicData>
        </a:graphic>
      </p:graphicFrame>
      <p:graphicFrame>
        <p:nvGraphicFramePr>
          <p:cNvPr id="51208" name="Object 6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="" xmlns:p14="http://schemas.microsoft.com/office/powerpoint/2010/main" val="2954699092"/>
              </p:ext>
            </p:extLst>
          </p:nvPr>
        </p:nvGraphicFramePr>
        <p:xfrm>
          <a:off x="4343400" y="4572000"/>
          <a:ext cx="3657600" cy="1579563"/>
        </p:xfrm>
        <a:graphic>
          <a:graphicData uri="http://schemas.openxmlformats.org/presentationml/2006/ole">
            <p:oleObj spid="_x0000_s4162" name="VISIO" r:id="rId7" imgW="1301496" imgH="560832" progId="">
              <p:embed/>
            </p:oleObj>
          </a:graphicData>
        </a:graphic>
      </p:graphicFrame>
      <p:graphicFrame>
        <p:nvGraphicFramePr>
          <p:cNvPr id="51209" name="Object 7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="" xmlns:p14="http://schemas.microsoft.com/office/powerpoint/2010/main" val="2475637567"/>
              </p:ext>
            </p:extLst>
          </p:nvPr>
        </p:nvGraphicFramePr>
        <p:xfrm>
          <a:off x="4419600" y="1219200"/>
          <a:ext cx="3581400" cy="1497013"/>
        </p:xfrm>
        <a:graphic>
          <a:graphicData uri="http://schemas.openxmlformats.org/presentationml/2006/ole">
            <p:oleObj spid="_x0000_s4163" name="VISIO" r:id="rId8" imgW="1286256" imgH="562356" progId="">
              <p:embed/>
            </p:oleObj>
          </a:graphicData>
        </a:graphic>
      </p:graphicFrame>
      <p:sp>
        <p:nvSpPr>
          <p:cNvPr id="51204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Bits, Bytes, Nibbles…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793516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30" name="Rectangle 4"/>
          <p:cNvSpPr>
            <a:spLocks noGrp="1" noChangeArrowheads="1"/>
          </p:cNvSpPr>
          <p:nvPr>
            <p:ph sz="quarter" idx="4294967295"/>
            <p:custDataLst>
              <p:tags r:id="rId1"/>
            </p:custDataLst>
          </p:nvPr>
        </p:nvSpPr>
        <p:spPr>
          <a:xfrm>
            <a:off x="1066800" y="1143000"/>
            <a:ext cx="8077200" cy="4648200"/>
          </a:xfrm>
        </p:spPr>
        <p:txBody>
          <a:bodyPr/>
          <a:lstStyle/>
          <a:p>
            <a:pPr eaLnBrk="1" hangingPunct="1"/>
            <a:r>
              <a:rPr lang="en-US" sz="3200" smtClean="0"/>
              <a:t>2</a:t>
            </a:r>
            <a:r>
              <a:rPr lang="en-US" sz="3200" baseline="30000" smtClean="0"/>
              <a:t>10</a:t>
            </a:r>
            <a:r>
              <a:rPr lang="en-US" sz="3200" smtClean="0"/>
              <a:t> = 1 kilo 	</a:t>
            </a:r>
            <a:r>
              <a:rPr lang="en-US" sz="2000" smtClean="0"/>
              <a:t>≈</a:t>
            </a:r>
            <a:r>
              <a:rPr lang="en-US" sz="3200" smtClean="0"/>
              <a:t> 1000  (1024)</a:t>
            </a:r>
          </a:p>
          <a:p>
            <a:pPr eaLnBrk="1" hangingPunct="1"/>
            <a:r>
              <a:rPr lang="en-US" sz="3200" smtClean="0"/>
              <a:t>2</a:t>
            </a:r>
            <a:r>
              <a:rPr lang="en-US" sz="3200" baseline="30000" smtClean="0"/>
              <a:t>20</a:t>
            </a:r>
            <a:r>
              <a:rPr lang="en-US" sz="3200" smtClean="0"/>
              <a:t> = 1 mega 	</a:t>
            </a:r>
            <a:r>
              <a:rPr lang="en-US" sz="2000" smtClean="0"/>
              <a:t>≈</a:t>
            </a:r>
            <a:r>
              <a:rPr lang="en-US" sz="3200" smtClean="0"/>
              <a:t> 1 million  (1,048,576)</a:t>
            </a:r>
          </a:p>
          <a:p>
            <a:pPr eaLnBrk="1" hangingPunct="1"/>
            <a:r>
              <a:rPr lang="en-US" sz="3200" smtClean="0"/>
              <a:t>2</a:t>
            </a:r>
            <a:r>
              <a:rPr lang="en-US" sz="3200" baseline="30000" smtClean="0"/>
              <a:t>30</a:t>
            </a:r>
            <a:r>
              <a:rPr lang="en-US" sz="3200" smtClean="0"/>
              <a:t> = 1 giga 	</a:t>
            </a:r>
            <a:r>
              <a:rPr lang="en-US" sz="2000" smtClean="0"/>
              <a:t>≈</a:t>
            </a:r>
            <a:r>
              <a:rPr lang="en-US" sz="3200" smtClean="0"/>
              <a:t> 1 billion (1,073,741,824)</a:t>
            </a:r>
          </a:p>
          <a:p>
            <a:pPr eaLnBrk="1" hangingPunct="1">
              <a:buFontTx/>
              <a:buNone/>
            </a:pPr>
            <a:endParaRPr lang="en-US" sz="3200" smtClean="0"/>
          </a:p>
          <a:p>
            <a:pPr eaLnBrk="1" hangingPunct="1"/>
            <a:endParaRPr lang="en-US" sz="3200" smtClean="0"/>
          </a:p>
        </p:txBody>
      </p:sp>
      <p:sp>
        <p:nvSpPr>
          <p:cNvPr id="5222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Large Powers of Two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616923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51" name="Object 5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="" xmlns:p14="http://schemas.microsoft.com/office/powerpoint/2010/main" val="2240317479"/>
              </p:ext>
            </p:extLst>
          </p:nvPr>
        </p:nvGraphicFramePr>
        <p:xfrm>
          <a:off x="5486401" y="1023938"/>
          <a:ext cx="2133600" cy="2401887"/>
        </p:xfrm>
        <a:graphic>
          <a:graphicData uri="http://schemas.openxmlformats.org/presentationml/2006/ole">
            <p:oleObj spid="_x0000_s7212" name="VISIO" r:id="rId7" imgW="503605" imgH="590328" progId="">
              <p:embed/>
            </p:oleObj>
          </a:graphicData>
        </a:graphic>
      </p:graphicFrame>
      <p:graphicFrame>
        <p:nvGraphicFramePr>
          <p:cNvPr id="57352" name="Object 6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="" xmlns:p14="http://schemas.microsoft.com/office/powerpoint/2010/main" val="2892701683"/>
              </p:ext>
            </p:extLst>
          </p:nvPr>
        </p:nvGraphicFramePr>
        <p:xfrm>
          <a:off x="5334000" y="3429000"/>
          <a:ext cx="2236787" cy="2286000"/>
        </p:xfrm>
        <a:graphic>
          <a:graphicData uri="http://schemas.openxmlformats.org/presentationml/2006/ole">
            <p:oleObj spid="_x0000_s7213" name="VISIO" r:id="rId8" imgW="504444" imgH="513588" progId="">
              <p:embed/>
            </p:oleObj>
          </a:graphicData>
        </a:graphic>
      </p:graphicFrame>
      <p:sp>
        <p:nvSpPr>
          <p:cNvPr id="5734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3810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Add the following 4-bit binary numbers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Add the following 4-bit binary numbers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</p:txBody>
      </p:sp>
      <p:sp>
        <p:nvSpPr>
          <p:cNvPr id="57349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57353" name="Rectangle 1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657600" y="5486400"/>
            <a:ext cx="2895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3200" dirty="0">
                <a:solidFill>
                  <a:srgbClr val="FF3300"/>
                </a:solidFill>
                <a:latin typeface="Times New Roman" pitchFamily="18" charset="0"/>
              </a:rPr>
              <a:t>Overflow</a:t>
            </a:r>
            <a:r>
              <a:rPr lang="en-US" sz="3200" dirty="0" smtClean="0">
                <a:solidFill>
                  <a:srgbClr val="FF3300"/>
                </a:solidFill>
                <a:latin typeface="Times New Roman" pitchFamily="18" charset="0"/>
              </a:rPr>
              <a:t>!</a:t>
            </a:r>
          </a:p>
          <a:p>
            <a:pPr marL="342900" indent="-342900">
              <a:spcBef>
                <a:spcPct val="20000"/>
              </a:spcBef>
            </a:pPr>
            <a:r>
              <a:rPr lang="en-US" sz="3200" b="1" dirty="0" smtClean="0">
                <a:solidFill>
                  <a:srgbClr val="FF3300"/>
                </a:solidFill>
                <a:latin typeface="Times New Roman" pitchFamily="18" charset="0"/>
              </a:rPr>
              <a:t>For unsigned</a:t>
            </a:r>
            <a:endParaRPr lang="en-US" sz="3200" b="1" dirty="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Binary Addition Examples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41364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58374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Digital systems operate on a </a:t>
            </a:r>
            <a:r>
              <a:rPr lang="en-US" sz="3200" b="1" dirty="0">
                <a:latin typeface="Times New Roman" pitchFamily="18" charset="0"/>
              </a:rPr>
              <a:t>fixed number of bits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 smtClean="0">
                <a:latin typeface="Times New Roman" pitchFamily="18" charset="0"/>
              </a:rPr>
              <a:t>Overflow: when </a:t>
            </a:r>
            <a:r>
              <a:rPr lang="en-US" sz="3200" dirty="0">
                <a:latin typeface="Times New Roman" pitchFamily="18" charset="0"/>
              </a:rPr>
              <a:t>result is too big to fit in the available number of bits</a:t>
            </a:r>
            <a:endParaRPr lang="en-US" sz="16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See previous example of 11 + 6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Overflow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767680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519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723269392"/>
              </p:ext>
            </p:extLst>
          </p:nvPr>
        </p:nvGraphicFramePr>
        <p:xfrm>
          <a:off x="2590800" y="1752600"/>
          <a:ext cx="4114800" cy="1158875"/>
        </p:xfrm>
        <a:graphic>
          <a:graphicData uri="http://schemas.openxmlformats.org/presentationml/2006/ole">
            <p:oleObj spid="_x0000_s11287" name="Equation" r:id="rId6" imgW="1536700" imgH="431800" progId="">
              <p:embed/>
            </p:oleObj>
          </a:graphicData>
        </a:graphic>
      </p:graphicFrame>
      <p:sp>
        <p:nvSpPr>
          <p:cNvPr id="6451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6451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 err="1" smtClean="0">
                <a:latin typeface="Times New Roman" pitchFamily="18" charset="0"/>
              </a:rPr>
              <a:t>Msb</a:t>
            </a:r>
            <a:r>
              <a:rPr lang="en-US" sz="3200" dirty="0" smtClean="0">
                <a:latin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</a:rPr>
              <a:t>has value of </a:t>
            </a:r>
            <a:r>
              <a:rPr lang="en-US" sz="3200" b="1" dirty="0">
                <a:latin typeface="Times New Roman" pitchFamily="18" charset="0"/>
              </a:rPr>
              <a:t>-</a:t>
            </a: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i="1" baseline="30000" dirty="0">
                <a:latin typeface="Times New Roman" pitchFamily="18" charset="0"/>
              </a:rPr>
              <a:t>N</a:t>
            </a:r>
            <a:r>
              <a:rPr lang="en-US" sz="3200" baseline="30000" dirty="0">
                <a:latin typeface="Times New Roman" pitchFamily="18" charset="0"/>
              </a:rPr>
              <a:t>-1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Most positive 4-bit number</a:t>
            </a:r>
            <a:r>
              <a:rPr lang="en-US" sz="3200" dirty="0" smtClean="0">
                <a:latin typeface="Times New Roman" pitchFamily="18" charset="0"/>
              </a:rPr>
              <a:t>: </a:t>
            </a:r>
            <a:r>
              <a:rPr lang="en-US" sz="3200" b="1" dirty="0" smtClean="0">
                <a:solidFill>
                  <a:schemeClr val="accent1"/>
                </a:solidFill>
                <a:latin typeface="Times New Roman" pitchFamily="18" charset="0"/>
              </a:rPr>
              <a:t>0111</a:t>
            </a:r>
            <a:endParaRPr lang="en-US" sz="3200" dirty="0">
              <a:solidFill>
                <a:schemeClr val="accent1"/>
              </a:solidFill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Most negative 4-bit number</a:t>
            </a:r>
            <a:r>
              <a:rPr lang="en-US" sz="3200" dirty="0" smtClean="0">
                <a:latin typeface="Times New Roman" pitchFamily="18" charset="0"/>
              </a:rPr>
              <a:t>: </a:t>
            </a:r>
            <a:r>
              <a:rPr lang="en-US" sz="3200" b="1" dirty="0" smtClean="0">
                <a:solidFill>
                  <a:schemeClr val="accent1"/>
                </a:solidFill>
                <a:latin typeface="Times New Roman" pitchFamily="18" charset="0"/>
              </a:rPr>
              <a:t>1000</a:t>
            </a:r>
            <a:endParaRPr lang="en-US" sz="3200" dirty="0">
              <a:solidFill>
                <a:schemeClr val="accent1"/>
              </a:solidFill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The most significant bit still indicates the sign (1 = negative, 0 = positive)</a:t>
            </a:r>
          </a:p>
          <a:p>
            <a:pPr marL="342900" lvl="1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Range of an </a:t>
            </a:r>
            <a:r>
              <a:rPr lang="en-US" sz="3200" i="1" dirty="0">
                <a:latin typeface="Times New Roman" pitchFamily="18" charset="0"/>
              </a:rPr>
              <a:t>N</a:t>
            </a:r>
            <a:r>
              <a:rPr lang="en-US" sz="3200" dirty="0">
                <a:latin typeface="Times New Roman" pitchFamily="18" charset="0"/>
              </a:rPr>
              <a:t>-bit two’s comp number</a:t>
            </a:r>
            <a:r>
              <a:rPr lang="en-US" sz="3200" dirty="0" smtClean="0">
                <a:latin typeface="Times New Roman" pitchFamily="18" charset="0"/>
              </a:rPr>
              <a:t>:</a:t>
            </a:r>
          </a:p>
          <a:p>
            <a:pPr marL="0" lvl="1">
              <a:spcBef>
                <a:spcPct val="20000"/>
              </a:spcBef>
            </a:pPr>
            <a:r>
              <a:rPr lang="en-US" sz="3200" b="1" dirty="0" smtClean="0">
                <a:solidFill>
                  <a:schemeClr val="accent1"/>
                </a:solidFill>
                <a:latin typeface="Times New Roman" pitchFamily="18" charset="0"/>
              </a:rPr>
              <a:t>                        [-(2</a:t>
            </a:r>
            <a:r>
              <a:rPr lang="en-US" sz="3200" b="1" baseline="30000" dirty="0" smtClean="0">
                <a:solidFill>
                  <a:schemeClr val="accent1"/>
                </a:solidFill>
                <a:latin typeface="Times New Roman" pitchFamily="18" charset="0"/>
              </a:rPr>
              <a:t>N-1</a:t>
            </a:r>
            <a:r>
              <a:rPr lang="en-US" sz="3200" b="1" dirty="0" smtClean="0">
                <a:solidFill>
                  <a:schemeClr val="accent1"/>
                </a:solidFill>
                <a:latin typeface="Times New Roman" pitchFamily="18" charset="0"/>
              </a:rPr>
              <a:t>), 2</a:t>
            </a:r>
            <a:r>
              <a:rPr lang="en-US" sz="3200" b="1" baseline="30000" dirty="0" smtClean="0">
                <a:solidFill>
                  <a:schemeClr val="accent1"/>
                </a:solidFill>
                <a:latin typeface="Times New Roman" pitchFamily="18" charset="0"/>
              </a:rPr>
              <a:t>N-1</a:t>
            </a:r>
            <a:r>
              <a:rPr lang="en-US" sz="3200" b="1" dirty="0" smtClean="0">
                <a:solidFill>
                  <a:schemeClr val="accent1"/>
                </a:solidFill>
                <a:latin typeface="Times New Roman" pitchFamily="18" charset="0"/>
              </a:rPr>
              <a:t>-1]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Two’s Complement Numbers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996061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67590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533400" indent="-5334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Flip the sign of a two’s complement number</a:t>
            </a:r>
          </a:p>
          <a:p>
            <a:pPr marL="533400" indent="-5334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Method:</a:t>
            </a:r>
          </a:p>
          <a:p>
            <a:pPr marL="1371600" lvl="2" indent="-457200">
              <a:spcBef>
                <a:spcPct val="20000"/>
              </a:spcBef>
              <a:buFontTx/>
              <a:buAutoNum type="arabicPeriod"/>
            </a:pPr>
            <a:r>
              <a:rPr lang="en-US" sz="2400" dirty="0">
                <a:latin typeface="Times New Roman" pitchFamily="18" charset="0"/>
              </a:rPr>
              <a:t>Invert the bits</a:t>
            </a:r>
          </a:p>
          <a:p>
            <a:pPr marL="1371600" lvl="2" indent="-457200">
              <a:spcBef>
                <a:spcPct val="20000"/>
              </a:spcBef>
              <a:buFontTx/>
              <a:buAutoNum type="arabicPeriod"/>
            </a:pPr>
            <a:r>
              <a:rPr lang="en-US" sz="2400" dirty="0">
                <a:latin typeface="Times New Roman" pitchFamily="18" charset="0"/>
              </a:rPr>
              <a:t>Add 1</a:t>
            </a:r>
          </a:p>
          <a:p>
            <a:pPr marL="533400" indent="-5334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Example: Flip the sign of 3</a:t>
            </a:r>
            <a:r>
              <a:rPr lang="en-US" sz="3200" baseline="-25000" dirty="0">
                <a:latin typeface="Times New Roman" pitchFamily="18" charset="0"/>
              </a:rPr>
              <a:t>10</a:t>
            </a:r>
            <a:r>
              <a:rPr lang="en-US" sz="3200" dirty="0">
                <a:latin typeface="Times New Roman" pitchFamily="18" charset="0"/>
              </a:rPr>
              <a:t> = 0011</a:t>
            </a:r>
            <a:r>
              <a:rPr lang="en-US" sz="3200" baseline="-25000" dirty="0">
                <a:latin typeface="Times New Roman" pitchFamily="18" charset="0"/>
              </a:rPr>
              <a:t>2</a:t>
            </a:r>
          </a:p>
          <a:p>
            <a:pPr marL="1371600" lvl="2" indent="-457200">
              <a:spcBef>
                <a:spcPct val="20000"/>
              </a:spcBef>
              <a:buFontTx/>
              <a:buAutoNum type="arabicPeriod"/>
            </a:pPr>
            <a:r>
              <a:rPr lang="en-US" sz="2400" b="1" dirty="0">
                <a:solidFill>
                  <a:schemeClr val="accent2"/>
                </a:solidFill>
                <a:latin typeface="Times New Roman" pitchFamily="18" charset="0"/>
              </a:rPr>
              <a:t>1100</a:t>
            </a:r>
          </a:p>
          <a:p>
            <a:pPr marL="1371600" lvl="2" indent="-457200">
              <a:spcBef>
                <a:spcPct val="20000"/>
              </a:spcBef>
              <a:buFontTx/>
              <a:buAutoNum type="arabicPeriod"/>
            </a:pPr>
            <a:r>
              <a:rPr lang="en-US" sz="2400" b="1" dirty="0">
                <a:solidFill>
                  <a:schemeClr val="accent2"/>
                </a:solidFill>
                <a:latin typeface="Times New Roman" pitchFamily="18" charset="0"/>
              </a:rPr>
              <a:t>+    1</a:t>
            </a:r>
          </a:p>
          <a:p>
            <a:pPr marL="1371600" lvl="2" indent="-457200">
              <a:spcBef>
                <a:spcPct val="20000"/>
              </a:spcBef>
            </a:pPr>
            <a:r>
              <a:rPr lang="en-US" sz="2400" b="1" dirty="0">
                <a:solidFill>
                  <a:schemeClr val="accent2"/>
                </a:solidFill>
                <a:latin typeface="Times New Roman" pitchFamily="18" charset="0"/>
              </a:rPr>
              <a:t>      </a:t>
            </a:r>
            <a:r>
              <a:rPr lang="en-US" sz="1000" b="1" dirty="0">
                <a:solidFill>
                  <a:schemeClr val="accent2"/>
                </a:solidFill>
                <a:latin typeface="Times New Roman" pitchFamily="18" charset="0"/>
              </a:rPr>
              <a:t> </a:t>
            </a:r>
            <a:r>
              <a:rPr lang="en-US" sz="2400" b="1" dirty="0">
                <a:solidFill>
                  <a:schemeClr val="accent2"/>
                </a:solidFill>
                <a:latin typeface="Times New Roman" pitchFamily="18" charset="0"/>
              </a:rPr>
              <a:t>1101 = -3</a:t>
            </a:r>
            <a:r>
              <a:rPr lang="en-US" sz="2400" b="1" baseline="-25000" dirty="0">
                <a:solidFill>
                  <a:schemeClr val="accent2"/>
                </a:solidFill>
                <a:latin typeface="Times New Roman" pitchFamily="18" charset="0"/>
              </a:rPr>
              <a:t>10</a:t>
            </a:r>
          </a:p>
        </p:txBody>
      </p:sp>
      <p:sp>
        <p:nvSpPr>
          <p:cNvPr id="67591" name="Line 5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H="1">
            <a:off x="1981200" y="4724400"/>
            <a:ext cx="914400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“Taking the Two’s Complement”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34522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686" name="Object 4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="" xmlns:p14="http://schemas.microsoft.com/office/powerpoint/2010/main" val="1236010486"/>
              </p:ext>
            </p:extLst>
          </p:nvPr>
        </p:nvGraphicFramePr>
        <p:xfrm>
          <a:off x="2971800" y="1676400"/>
          <a:ext cx="2333625" cy="2119313"/>
        </p:xfrm>
        <a:graphic>
          <a:graphicData uri="http://schemas.openxmlformats.org/presentationml/2006/ole">
            <p:oleObj spid="_x0000_s13356" name="VISIO" r:id="rId5" imgW="551688" imgH="501396" progId="">
              <p:embed/>
            </p:oleObj>
          </a:graphicData>
        </a:graphic>
      </p:graphicFrame>
      <p:graphicFrame>
        <p:nvGraphicFramePr>
          <p:cNvPr id="71687" name="Object 5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="" xmlns:p14="http://schemas.microsoft.com/office/powerpoint/2010/main" val="4192709182"/>
              </p:ext>
            </p:extLst>
          </p:nvPr>
        </p:nvGraphicFramePr>
        <p:xfrm>
          <a:off x="2895600" y="4343400"/>
          <a:ext cx="2409825" cy="2187575"/>
        </p:xfrm>
        <a:graphic>
          <a:graphicData uri="http://schemas.openxmlformats.org/presentationml/2006/ole">
            <p:oleObj spid="_x0000_s13357" name="VISIO" r:id="rId6" imgW="551688" imgH="501396" progId="">
              <p:embed/>
            </p:oleObj>
          </a:graphicData>
        </a:graphic>
      </p:graphicFrame>
      <p:sp>
        <p:nvSpPr>
          <p:cNvPr id="7168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533400" indent="-5334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Add 6 + (-6) using two’s complement numbers</a:t>
            </a:r>
          </a:p>
          <a:p>
            <a:pPr marL="533400" indent="-5334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533400" indent="-5334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533400" indent="-533400">
              <a:spcBef>
                <a:spcPct val="20000"/>
              </a:spcBef>
              <a:buFontTx/>
              <a:buChar char="•"/>
            </a:pPr>
            <a:endParaRPr lang="en-US" sz="1800" dirty="0">
              <a:latin typeface="Times New Roman" pitchFamily="18" charset="0"/>
            </a:endParaRPr>
          </a:p>
          <a:p>
            <a:pPr marL="533400" indent="-5334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Add </a:t>
            </a:r>
            <a:r>
              <a:rPr lang="en-US" sz="3200" b="1" dirty="0">
                <a:latin typeface="Times New Roman" pitchFamily="18" charset="0"/>
              </a:rPr>
              <a:t>-</a:t>
            </a:r>
            <a:r>
              <a:rPr lang="en-US" sz="3200" dirty="0">
                <a:latin typeface="Times New Roman" pitchFamily="18" charset="0"/>
              </a:rPr>
              <a:t>2 + 3 using two’s complement numbers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Two’s Complement Addition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8838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73734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533400" indent="-533400" algn="just">
              <a:spcBef>
                <a:spcPct val="20000"/>
              </a:spcBef>
              <a:buFontTx/>
              <a:buChar char="•"/>
            </a:pPr>
            <a:r>
              <a:rPr lang="en-US" sz="3000" dirty="0">
                <a:latin typeface="Times New Roman" pitchFamily="18" charset="0"/>
              </a:rPr>
              <a:t>Sign bit </a:t>
            </a:r>
            <a:r>
              <a:rPr lang="en-US" sz="3000" dirty="0" smtClean="0">
                <a:latin typeface="Times New Roman" pitchFamily="18" charset="0"/>
              </a:rPr>
              <a:t>copied to </a:t>
            </a:r>
            <a:r>
              <a:rPr lang="en-US" sz="3000" dirty="0" err="1" smtClean="0">
                <a:latin typeface="Times New Roman" pitchFamily="18" charset="0"/>
              </a:rPr>
              <a:t>msb’s</a:t>
            </a:r>
            <a:endParaRPr lang="en-US" sz="3000" dirty="0">
              <a:latin typeface="Times New Roman" pitchFamily="18" charset="0"/>
            </a:endParaRPr>
          </a:p>
          <a:p>
            <a:pPr marL="533400" indent="-533400" algn="just">
              <a:spcBef>
                <a:spcPct val="20000"/>
              </a:spcBef>
              <a:buFontTx/>
              <a:buChar char="•"/>
            </a:pPr>
            <a:r>
              <a:rPr lang="en-US" sz="3000" dirty="0">
                <a:latin typeface="Times New Roman" pitchFamily="18" charset="0"/>
              </a:rPr>
              <a:t>Number value </a:t>
            </a:r>
            <a:r>
              <a:rPr lang="en-US" sz="3000" dirty="0" smtClean="0">
                <a:latin typeface="Times New Roman" pitchFamily="18" charset="0"/>
              </a:rPr>
              <a:t>is same</a:t>
            </a:r>
            <a:endParaRPr lang="en-US" sz="3000" dirty="0">
              <a:latin typeface="Times New Roman" pitchFamily="18" charset="0"/>
            </a:endParaRPr>
          </a:p>
          <a:p>
            <a:pPr marL="533400" indent="-533400" algn="just">
              <a:spcBef>
                <a:spcPct val="20000"/>
              </a:spcBef>
              <a:buFontTx/>
              <a:buChar char="•"/>
            </a:pPr>
            <a:endParaRPr lang="en-US" dirty="0">
              <a:latin typeface="Times New Roman" pitchFamily="18" charset="0"/>
            </a:endParaRPr>
          </a:p>
          <a:p>
            <a:pPr marL="533400" indent="-533400" algn="just">
              <a:spcBef>
                <a:spcPct val="20000"/>
              </a:spcBef>
              <a:buFontTx/>
              <a:buChar char="•"/>
            </a:pPr>
            <a:r>
              <a:rPr lang="en-US" sz="3000" b="1" dirty="0">
                <a:latin typeface="Times New Roman" pitchFamily="18" charset="0"/>
              </a:rPr>
              <a:t>Example 1:</a:t>
            </a:r>
          </a:p>
          <a:p>
            <a:pPr marL="914400" lvl="1" indent="-457200" algn="just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</a:rPr>
              <a:t>4-bit representation of 3 = </a:t>
            </a:r>
            <a:r>
              <a:rPr lang="en-US" sz="2400" dirty="0">
                <a:solidFill>
                  <a:schemeClr val="accent2"/>
                </a:solidFill>
                <a:latin typeface="Times New Roman" pitchFamily="18" charset="0"/>
              </a:rPr>
              <a:t>0</a:t>
            </a:r>
            <a:r>
              <a:rPr lang="en-US" sz="2400" dirty="0">
                <a:latin typeface="Times New Roman" pitchFamily="18" charset="0"/>
              </a:rPr>
              <a:t>011</a:t>
            </a:r>
          </a:p>
          <a:p>
            <a:pPr marL="914400" lvl="1" indent="-457200" algn="just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</a:rPr>
              <a:t>8-bit sign-extended value: </a:t>
            </a:r>
            <a:r>
              <a:rPr lang="en-US" sz="2400" dirty="0">
                <a:solidFill>
                  <a:schemeClr val="accent2"/>
                </a:solidFill>
                <a:latin typeface="Times New Roman" pitchFamily="18" charset="0"/>
              </a:rPr>
              <a:t>0000</a:t>
            </a:r>
            <a:r>
              <a:rPr lang="en-US" sz="2400" dirty="0">
                <a:latin typeface="Times New Roman" pitchFamily="18" charset="0"/>
              </a:rPr>
              <a:t>0011</a:t>
            </a:r>
          </a:p>
          <a:p>
            <a:pPr marL="533400" indent="-533400" algn="just">
              <a:spcBef>
                <a:spcPct val="20000"/>
              </a:spcBef>
              <a:buFontTx/>
              <a:buChar char="•"/>
            </a:pPr>
            <a:r>
              <a:rPr lang="en-US" sz="3000" b="1" dirty="0">
                <a:latin typeface="Times New Roman" pitchFamily="18" charset="0"/>
              </a:rPr>
              <a:t>Example 2:</a:t>
            </a:r>
          </a:p>
          <a:p>
            <a:pPr marL="914400" lvl="1" indent="-457200" algn="just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</a:rPr>
              <a:t>4-bit representation of -5 = </a:t>
            </a:r>
            <a:r>
              <a:rPr lang="en-US" sz="2400" dirty="0">
                <a:solidFill>
                  <a:schemeClr val="accent2"/>
                </a:solidFill>
                <a:latin typeface="Times New Roman" pitchFamily="18" charset="0"/>
              </a:rPr>
              <a:t>1</a:t>
            </a:r>
            <a:r>
              <a:rPr lang="en-US" sz="2400" dirty="0">
                <a:latin typeface="Times New Roman" pitchFamily="18" charset="0"/>
              </a:rPr>
              <a:t>011</a:t>
            </a:r>
          </a:p>
          <a:p>
            <a:pPr marL="914400" lvl="1" indent="-457200" algn="just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</a:rPr>
              <a:t>8-bit sign-extended value: </a:t>
            </a:r>
            <a:r>
              <a:rPr lang="en-US" sz="2400" dirty="0" smtClean="0">
                <a:latin typeface="Times New Roman" pitchFamily="18" charset="0"/>
              </a:rPr>
              <a:t> </a:t>
            </a:r>
            <a:r>
              <a:rPr lang="en-US" sz="2400" dirty="0" smtClean="0">
                <a:solidFill>
                  <a:schemeClr val="accent2"/>
                </a:solidFill>
                <a:latin typeface="Times New Roman" pitchFamily="18" charset="0"/>
              </a:rPr>
              <a:t>1111</a:t>
            </a:r>
            <a:r>
              <a:rPr lang="en-US" sz="2400" dirty="0" smtClean="0">
                <a:latin typeface="Times New Roman" pitchFamily="18" charset="0"/>
              </a:rPr>
              <a:t>1011</a:t>
            </a:r>
            <a:endParaRPr lang="en-US" sz="2400" dirty="0">
              <a:latin typeface="Times New Roman" pitchFamily="18" charset="0"/>
            </a:endParaRPr>
          </a:p>
          <a:p>
            <a:pPr marL="533400" indent="-533400" algn="just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Sign-Extension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38400" y="5943600"/>
            <a:ext cx="3159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DejaVu Sans Mono" pitchFamily="49" charset="0"/>
                <a:ea typeface="DejaVu Sans Mono" pitchFamily="49" charset="0"/>
                <a:cs typeface="DejaVu Sans Mono" pitchFamily="49" charset="0"/>
              </a:rPr>
              <a:t>(</a:t>
            </a:r>
            <a:r>
              <a:rPr lang="en-US" sz="2400" b="1" dirty="0" err="1" smtClean="0">
                <a:solidFill>
                  <a:srgbClr val="FF0000"/>
                </a:solidFill>
                <a:latin typeface="DejaVu Sans Mono" pitchFamily="49" charset="0"/>
                <a:ea typeface="DejaVu Sans Mono" pitchFamily="49" charset="0"/>
                <a:cs typeface="DejaVu Sans Mono" pitchFamily="49" charset="0"/>
              </a:rPr>
              <a:t>int</a:t>
            </a:r>
            <a:r>
              <a:rPr lang="en-US" sz="2400" b="1" dirty="0" smtClean="0">
                <a:solidFill>
                  <a:srgbClr val="FF0000"/>
                </a:solidFill>
                <a:latin typeface="DejaVu Sans Mono" pitchFamily="49" charset="0"/>
                <a:ea typeface="DejaVu Sans Mono" pitchFamily="49" charset="0"/>
                <a:cs typeface="DejaVu Sans Mono" pitchFamily="49" charset="0"/>
              </a:rPr>
              <a:t>) (short) -5</a:t>
            </a:r>
            <a:endParaRPr lang="en-US" sz="2400" b="1" dirty="0">
              <a:solidFill>
                <a:srgbClr val="FF0000"/>
              </a:solidFill>
              <a:latin typeface="DejaVu Sans Mono" pitchFamily="49" charset="0"/>
              <a:ea typeface="DejaVu Sans Mono" pitchFamily="49" charset="0"/>
              <a:cs typeface="DejaVu Sans Mono" pitchFamily="49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600448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74758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533400" indent="-533400" algn="just">
              <a:spcBef>
                <a:spcPct val="20000"/>
              </a:spcBef>
              <a:buFontTx/>
              <a:buChar char="•"/>
            </a:pPr>
            <a:r>
              <a:rPr lang="en-US" sz="3000" dirty="0" smtClean="0">
                <a:latin typeface="Times New Roman" pitchFamily="18" charset="0"/>
              </a:rPr>
              <a:t>Zeros copied to </a:t>
            </a:r>
            <a:r>
              <a:rPr lang="en-US" sz="3000" dirty="0" err="1" smtClean="0">
                <a:latin typeface="Times New Roman" pitchFamily="18" charset="0"/>
              </a:rPr>
              <a:t>msb’s</a:t>
            </a:r>
            <a:endParaRPr lang="en-US" sz="3000" dirty="0" smtClean="0">
              <a:latin typeface="Times New Roman" pitchFamily="18" charset="0"/>
            </a:endParaRPr>
          </a:p>
          <a:p>
            <a:pPr marL="533400" indent="-533400" algn="just">
              <a:spcBef>
                <a:spcPct val="20000"/>
              </a:spcBef>
              <a:buFontTx/>
              <a:buChar char="•"/>
            </a:pPr>
            <a:r>
              <a:rPr lang="en-US" sz="3000" dirty="0" smtClean="0">
                <a:latin typeface="Times New Roman" pitchFamily="18" charset="0"/>
              </a:rPr>
              <a:t>Value changes for negative numbers</a:t>
            </a:r>
          </a:p>
          <a:p>
            <a:pPr marL="533400" indent="-533400" algn="just">
              <a:spcBef>
                <a:spcPct val="20000"/>
              </a:spcBef>
              <a:buFontTx/>
              <a:buChar char="•"/>
            </a:pPr>
            <a:endParaRPr lang="en-US" dirty="0">
              <a:latin typeface="Times New Roman" pitchFamily="18" charset="0"/>
            </a:endParaRPr>
          </a:p>
          <a:p>
            <a:pPr marL="533400" indent="-533400" algn="just">
              <a:spcBef>
                <a:spcPct val="20000"/>
              </a:spcBef>
              <a:buFontTx/>
              <a:buChar char="•"/>
            </a:pPr>
            <a:r>
              <a:rPr lang="en-US" sz="3000" b="1" dirty="0">
                <a:latin typeface="Times New Roman" pitchFamily="18" charset="0"/>
              </a:rPr>
              <a:t>Example 1:</a:t>
            </a:r>
          </a:p>
          <a:p>
            <a:pPr marL="914400" lvl="1" indent="-457200" algn="just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</a:rPr>
              <a:t>4-bit value = </a:t>
            </a:r>
            <a:r>
              <a:rPr lang="en-US" sz="2400" dirty="0" smtClean="0">
                <a:latin typeface="Times New Roman" pitchFamily="18" charset="0"/>
              </a:rPr>
              <a:t>                             0011</a:t>
            </a:r>
            <a:r>
              <a:rPr lang="en-US" sz="2400" baseline="-25000" dirty="0" smtClean="0">
                <a:latin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</a:rPr>
              <a:t>= 3</a:t>
            </a:r>
            <a:r>
              <a:rPr lang="en-US" sz="2400" baseline="-25000" dirty="0">
                <a:latin typeface="Times New Roman" pitchFamily="18" charset="0"/>
              </a:rPr>
              <a:t>10</a:t>
            </a:r>
          </a:p>
          <a:p>
            <a:pPr marL="914400" lvl="1" indent="-457200" algn="just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</a:rPr>
              <a:t>8-bit zero-extended value: </a:t>
            </a:r>
            <a:r>
              <a:rPr lang="en-US" sz="2400" dirty="0">
                <a:solidFill>
                  <a:schemeClr val="accent2"/>
                </a:solidFill>
                <a:latin typeface="Times New Roman" pitchFamily="18" charset="0"/>
              </a:rPr>
              <a:t>0000</a:t>
            </a:r>
            <a:r>
              <a:rPr lang="en-US" sz="2400" dirty="0">
                <a:latin typeface="Times New Roman" pitchFamily="18" charset="0"/>
              </a:rPr>
              <a:t>0011 = 3</a:t>
            </a:r>
            <a:r>
              <a:rPr lang="en-US" sz="2400" baseline="-25000" dirty="0">
                <a:latin typeface="Times New Roman" pitchFamily="18" charset="0"/>
              </a:rPr>
              <a:t>10</a:t>
            </a:r>
          </a:p>
          <a:p>
            <a:pPr marL="533400" indent="-533400" algn="just">
              <a:spcBef>
                <a:spcPct val="20000"/>
              </a:spcBef>
              <a:buFontTx/>
              <a:buChar char="•"/>
            </a:pPr>
            <a:r>
              <a:rPr lang="en-US" sz="3000" b="1" dirty="0">
                <a:latin typeface="Times New Roman" pitchFamily="18" charset="0"/>
              </a:rPr>
              <a:t>Example 2:</a:t>
            </a:r>
          </a:p>
          <a:p>
            <a:pPr marL="914400" lvl="1" indent="-457200" algn="just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</a:rPr>
              <a:t>4-bit value = </a:t>
            </a:r>
            <a:r>
              <a:rPr lang="en-US" sz="2400" dirty="0" smtClean="0">
                <a:latin typeface="Times New Roman" pitchFamily="18" charset="0"/>
              </a:rPr>
              <a:t>                             1011 </a:t>
            </a:r>
            <a:r>
              <a:rPr lang="en-US" sz="2400" dirty="0">
                <a:latin typeface="Times New Roman" pitchFamily="18" charset="0"/>
              </a:rPr>
              <a:t>= -5</a:t>
            </a:r>
            <a:r>
              <a:rPr lang="en-US" sz="2400" baseline="-25000" dirty="0">
                <a:latin typeface="Times New Roman" pitchFamily="18" charset="0"/>
              </a:rPr>
              <a:t>10</a:t>
            </a:r>
            <a:endParaRPr lang="en-US" sz="2400" dirty="0">
              <a:latin typeface="Times New Roman" pitchFamily="18" charset="0"/>
            </a:endParaRPr>
          </a:p>
          <a:p>
            <a:pPr marL="914400" lvl="1" indent="-457200" algn="just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</a:rPr>
              <a:t>8-bit zero-extended value: </a:t>
            </a:r>
            <a:r>
              <a:rPr lang="en-US" sz="2400" dirty="0">
                <a:solidFill>
                  <a:schemeClr val="accent2"/>
                </a:solidFill>
                <a:latin typeface="Times New Roman" pitchFamily="18" charset="0"/>
              </a:rPr>
              <a:t>0000</a:t>
            </a:r>
            <a:r>
              <a:rPr lang="en-US" sz="2400" dirty="0">
                <a:latin typeface="Times New Roman" pitchFamily="18" charset="0"/>
              </a:rPr>
              <a:t>1011 = 11</a:t>
            </a:r>
            <a:r>
              <a:rPr lang="en-US" sz="2400" baseline="-25000" dirty="0">
                <a:latin typeface="Times New Roman" pitchFamily="18" charset="0"/>
              </a:rPr>
              <a:t>10</a:t>
            </a:r>
            <a:endParaRPr lang="en-US" sz="2400" dirty="0">
              <a:latin typeface="Times New Roman" pitchFamily="18" charset="0"/>
            </a:endParaRPr>
          </a:p>
          <a:p>
            <a:pPr marL="533400" indent="-533400" algn="just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Zero-Extension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05200" y="5791200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DejaVu Sans Mono" pitchFamily="49" charset="0"/>
                <a:ea typeface="DejaVu Sans Mono" pitchFamily="49" charset="0"/>
                <a:cs typeface="DejaVu Sans Mono" pitchFamily="49" charset="0"/>
              </a:rPr>
              <a:t>(</a:t>
            </a:r>
            <a:r>
              <a:rPr lang="en-US" b="1" dirty="0" err="1" smtClean="0">
                <a:solidFill>
                  <a:srgbClr val="FF0000"/>
                </a:solidFill>
                <a:latin typeface="DejaVu Sans Mono" pitchFamily="49" charset="0"/>
                <a:ea typeface="DejaVu Sans Mono" pitchFamily="49" charset="0"/>
                <a:cs typeface="DejaVu Sans Mono" pitchFamily="49" charset="0"/>
              </a:rPr>
              <a:t>int</a:t>
            </a:r>
            <a:r>
              <a:rPr lang="en-US" b="1" dirty="0" smtClean="0">
                <a:solidFill>
                  <a:srgbClr val="FF0000"/>
                </a:solidFill>
                <a:latin typeface="DejaVu Sans Mono" pitchFamily="49" charset="0"/>
                <a:ea typeface="DejaVu Sans Mono" pitchFamily="49" charset="0"/>
                <a:cs typeface="DejaVu Sans Mono" pitchFamily="49" charset="0"/>
              </a:rPr>
              <a:t>) </a:t>
            </a:r>
            <a:r>
              <a:rPr lang="en-US" b="1" dirty="0" smtClean="0">
                <a:solidFill>
                  <a:srgbClr val="FF0000"/>
                </a:solidFill>
                <a:latin typeface="DejaVu Sans Mono" pitchFamily="49" charset="0"/>
                <a:ea typeface="DejaVu Sans Mono" pitchFamily="49" charset="0"/>
                <a:cs typeface="DejaVu Sans Mono" pitchFamily="49" charset="0"/>
              </a:rPr>
              <a:t>(unsigned short</a:t>
            </a:r>
            <a:r>
              <a:rPr lang="en-US" b="1" dirty="0" smtClean="0">
                <a:solidFill>
                  <a:srgbClr val="FF0000"/>
                </a:solidFill>
                <a:latin typeface="DejaVu Sans Mono" pitchFamily="49" charset="0"/>
                <a:ea typeface="DejaVu Sans Mono" pitchFamily="49" charset="0"/>
                <a:cs typeface="DejaVu Sans Mono" pitchFamily="49" charset="0"/>
              </a:rPr>
              <a:t>) -5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586985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5" name="Rectangle 3"/>
          <p:cNvSpPr>
            <a:spLocks noGrp="1" noChangeArrowheads="1"/>
          </p:cNvSpPr>
          <p:nvPr>
            <p:ph type="body" idx="4294967295"/>
            <p:custDataLst>
              <p:tags r:id="rId1"/>
            </p:custDataLst>
          </p:nvPr>
        </p:nvSpPr>
        <p:spPr>
          <a:xfrm>
            <a:off x="914400" y="1371600"/>
            <a:ext cx="8229600" cy="4525963"/>
          </a:xfrm>
        </p:spPr>
        <p:txBody>
          <a:bodyPr/>
          <a:lstStyle/>
          <a:p>
            <a:pPr eaLnBrk="1" hangingPunct="1"/>
            <a:r>
              <a:rPr lang="en-US" b="1" dirty="0" smtClean="0"/>
              <a:t>Perform logic functions: </a:t>
            </a:r>
          </a:p>
          <a:p>
            <a:pPr lvl="1" eaLnBrk="1" hangingPunct="1"/>
            <a:r>
              <a:rPr lang="en-US" dirty="0" smtClean="0"/>
              <a:t>inversion (NOT), AND, OR, NAND, NOR, etc.</a:t>
            </a:r>
          </a:p>
          <a:p>
            <a:pPr eaLnBrk="1" hangingPunct="1"/>
            <a:r>
              <a:rPr lang="en-US" b="1" dirty="0" smtClean="0"/>
              <a:t>Single-input: </a:t>
            </a:r>
          </a:p>
          <a:p>
            <a:pPr lvl="1" eaLnBrk="1" hangingPunct="1"/>
            <a:r>
              <a:rPr lang="en-US" dirty="0" smtClean="0"/>
              <a:t>NOT gate, buffer</a:t>
            </a:r>
          </a:p>
          <a:p>
            <a:pPr eaLnBrk="1" hangingPunct="1"/>
            <a:r>
              <a:rPr lang="en-US" b="1" dirty="0" smtClean="0"/>
              <a:t>Two-input: </a:t>
            </a:r>
          </a:p>
          <a:p>
            <a:pPr lvl="1" eaLnBrk="1" hangingPunct="1"/>
            <a:r>
              <a:rPr lang="en-US" dirty="0" smtClean="0"/>
              <a:t>AND, OR, XOR, NAND, NOR, XNOR</a:t>
            </a:r>
          </a:p>
          <a:p>
            <a:pPr eaLnBrk="1" hangingPunct="1"/>
            <a:r>
              <a:rPr lang="en-US" b="1" dirty="0" smtClean="0"/>
              <a:t>Multiple-input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Logic Gates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063568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854" name="Object 4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="" xmlns:p14="http://schemas.microsoft.com/office/powerpoint/2010/main" val="3424423294"/>
              </p:ext>
            </p:extLst>
          </p:nvPr>
        </p:nvGraphicFramePr>
        <p:xfrm>
          <a:off x="1943100" y="1365250"/>
          <a:ext cx="2641600" cy="3663950"/>
        </p:xfrm>
        <a:graphic>
          <a:graphicData uri="http://schemas.openxmlformats.org/presentationml/2006/ole">
            <p:oleObj spid="_x0000_s47130" name="VISIO" r:id="rId5" imgW="885960" imgH="1228680" progId="">
              <p:embed/>
            </p:oleObj>
          </a:graphicData>
        </a:graphic>
      </p:graphicFrame>
      <p:graphicFrame>
        <p:nvGraphicFramePr>
          <p:cNvPr id="78855" name="Object 5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="" xmlns:p14="http://schemas.microsoft.com/office/powerpoint/2010/main" val="3946575575"/>
              </p:ext>
            </p:extLst>
          </p:nvPr>
        </p:nvGraphicFramePr>
        <p:xfrm>
          <a:off x="5316538" y="1447800"/>
          <a:ext cx="2535237" cy="3516313"/>
        </p:xfrm>
        <a:graphic>
          <a:graphicData uri="http://schemas.openxmlformats.org/presentationml/2006/ole">
            <p:oleObj spid="_x0000_s47131" name="VISIO" r:id="rId6" imgW="885960" imgH="1228680" progId="">
              <p:embed/>
            </p:oleObj>
          </a:graphicData>
        </a:graphic>
      </p:graphicFrame>
      <p:sp>
        <p:nvSpPr>
          <p:cNvPr id="7885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Single-Input Logic Gates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373636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902" name="Object 4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="" xmlns:p14="http://schemas.microsoft.com/office/powerpoint/2010/main" val="3463158048"/>
              </p:ext>
            </p:extLst>
          </p:nvPr>
        </p:nvGraphicFramePr>
        <p:xfrm>
          <a:off x="1682750" y="1438275"/>
          <a:ext cx="2301875" cy="3787775"/>
        </p:xfrm>
        <a:graphic>
          <a:graphicData uri="http://schemas.openxmlformats.org/presentationml/2006/ole">
            <p:oleObj spid="_x0000_s48154" name="VISIO" r:id="rId5" imgW="885960" imgH="1457280" progId="">
              <p:embed/>
            </p:oleObj>
          </a:graphicData>
        </a:graphic>
      </p:graphicFrame>
      <p:graphicFrame>
        <p:nvGraphicFramePr>
          <p:cNvPr id="80903" name="Object 5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="" xmlns:p14="http://schemas.microsoft.com/office/powerpoint/2010/main" val="3448940321"/>
              </p:ext>
            </p:extLst>
          </p:nvPr>
        </p:nvGraphicFramePr>
        <p:xfrm>
          <a:off x="5005388" y="1447800"/>
          <a:ext cx="2332037" cy="3835400"/>
        </p:xfrm>
        <a:graphic>
          <a:graphicData uri="http://schemas.openxmlformats.org/presentationml/2006/ole">
            <p:oleObj spid="_x0000_s48155" name="VISIO" r:id="rId6" imgW="885960" imgH="1457280" progId="">
              <p:embed/>
            </p:oleObj>
          </a:graphicData>
        </a:graphic>
      </p:graphicFrame>
      <p:sp>
        <p:nvSpPr>
          <p:cNvPr id="8090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Two-Input Logic Gates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523466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950" name="Object 4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="" xmlns:p14="http://schemas.microsoft.com/office/powerpoint/2010/main" val="3920827044"/>
              </p:ext>
            </p:extLst>
          </p:nvPr>
        </p:nvGraphicFramePr>
        <p:xfrm>
          <a:off x="914400" y="1466850"/>
          <a:ext cx="8001000" cy="3257550"/>
        </p:xfrm>
        <a:graphic>
          <a:graphicData uri="http://schemas.openxmlformats.org/presentationml/2006/ole">
            <p:oleObj spid="_x0000_s49166" name="VISIO" r:id="rId5" imgW="3584448" imgH="1456944" progId="">
              <p:embed/>
            </p:oleObj>
          </a:graphicData>
        </a:graphic>
      </p:graphicFrame>
      <p:sp>
        <p:nvSpPr>
          <p:cNvPr id="8294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More Two-Input Logic Gates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76215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143" name="Object 5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="" xmlns:p14="http://schemas.microsoft.com/office/powerpoint/2010/main" val="1639987013"/>
              </p:ext>
            </p:extLst>
          </p:nvPr>
        </p:nvGraphicFramePr>
        <p:xfrm>
          <a:off x="2971800" y="865188"/>
          <a:ext cx="4191000" cy="1096962"/>
        </p:xfrm>
        <a:graphic>
          <a:graphicData uri="http://schemas.openxmlformats.org/presentationml/2006/ole">
            <p:oleObj spid="_x0000_s24622" name="VISIO" r:id="rId6" imgW="1978401" imgH="517498" progId="">
              <p:embed/>
            </p:oleObj>
          </a:graphicData>
        </a:graphic>
      </p:graphicFrame>
      <p:graphicFrame>
        <p:nvGraphicFramePr>
          <p:cNvPr id="91144" name="Object 6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="" xmlns:p14="http://schemas.microsoft.com/office/powerpoint/2010/main" val="2323603042"/>
              </p:ext>
            </p:extLst>
          </p:nvPr>
        </p:nvGraphicFramePr>
        <p:xfrm>
          <a:off x="1066800" y="1839913"/>
          <a:ext cx="8534400" cy="3570287"/>
        </p:xfrm>
        <a:graphic>
          <a:graphicData uri="http://schemas.openxmlformats.org/presentationml/2006/ole">
            <p:oleObj spid="_x0000_s24623" name="VISIO" r:id="rId7" imgW="4030077" imgH="1686831" progId="">
              <p:embed/>
            </p:oleObj>
          </a:graphicData>
        </a:graphic>
      </p:graphicFrame>
      <p:sp>
        <p:nvSpPr>
          <p:cNvPr id="9114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91142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Logic Levels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497772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8966" name="Object 6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="" xmlns:p14="http://schemas.microsoft.com/office/powerpoint/2010/main" val="2207331186"/>
              </p:ext>
            </p:extLst>
          </p:nvPr>
        </p:nvGraphicFramePr>
        <p:xfrm>
          <a:off x="4038600" y="2286000"/>
          <a:ext cx="4953000" cy="3142271"/>
        </p:xfrm>
        <a:graphic>
          <a:graphicData uri="http://schemas.openxmlformats.org/presentationml/2006/ole">
            <p:oleObj spid="_x0000_s27716" name="VISIO" r:id="rId6" imgW="2654955" imgH="1685782" progId="">
              <p:embed/>
            </p:oleObj>
          </a:graphicData>
        </a:graphic>
      </p:graphicFrame>
      <p:graphicFrame>
        <p:nvGraphicFramePr>
          <p:cNvPr id="94216" name="Object 7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="" xmlns:p14="http://schemas.microsoft.com/office/powerpoint/2010/main" val="1689366942"/>
              </p:ext>
            </p:extLst>
          </p:nvPr>
        </p:nvGraphicFramePr>
        <p:xfrm>
          <a:off x="3352800" y="1203325"/>
          <a:ext cx="2057400" cy="701675"/>
        </p:xfrm>
        <a:graphic>
          <a:graphicData uri="http://schemas.openxmlformats.org/presentationml/2006/ole">
            <p:oleObj spid="_x0000_s27717" name="VISIO" r:id="rId7" imgW="772431" imgH="262566" progId="">
              <p:embed/>
            </p:oleObj>
          </a:graphicData>
        </a:graphic>
      </p:graphicFrame>
      <p:graphicFrame>
        <p:nvGraphicFramePr>
          <p:cNvPr id="94217" name="Object 9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="" xmlns:p14="http://schemas.microsoft.com/office/powerpoint/2010/main" val="626847194"/>
              </p:ext>
            </p:extLst>
          </p:nvPr>
        </p:nvGraphicFramePr>
        <p:xfrm>
          <a:off x="762000" y="2380272"/>
          <a:ext cx="3657600" cy="3048000"/>
        </p:xfrm>
        <a:graphic>
          <a:graphicData uri="http://schemas.openxmlformats.org/presentationml/2006/ole">
            <p:oleObj spid="_x0000_s27718" name="VISIO" r:id="rId8" imgW="2601231" imgH="2294396" progId="">
              <p:embed/>
            </p:oleObj>
          </a:graphicData>
        </a:graphic>
      </p:graphicFrame>
      <p:sp>
        <p:nvSpPr>
          <p:cNvPr id="9421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94215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DC Transfer Characteristics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414534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358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1759051784"/>
              </p:ext>
            </p:extLst>
          </p:nvPr>
        </p:nvGraphicFramePr>
        <p:xfrm>
          <a:off x="3657600" y="2895600"/>
          <a:ext cx="6477000" cy="3279263"/>
        </p:xfrm>
        <a:graphic>
          <a:graphicData uri="http://schemas.openxmlformats.org/presentationml/2006/ole">
            <p:oleObj spid="_x0000_s31767" name="VISIO" r:id="rId6" imgW="3813048" imgH="1929384" progId="">
              <p:embed/>
            </p:oleObj>
          </a:graphicData>
        </a:graphic>
      </p:graphicFrame>
      <p:sp>
        <p:nvSpPr>
          <p:cNvPr id="10035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100359" name="Rectangle 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1219200"/>
            <a:ext cx="81534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b="1" dirty="0">
                <a:latin typeface="Times New Roman" pitchFamily="18" charset="0"/>
              </a:rPr>
              <a:t>Metal oxide silicon (MOS) transistors: 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 dirty="0" err="1">
                <a:latin typeface="Times New Roman" pitchFamily="18" charset="0"/>
              </a:rPr>
              <a:t>Polysilicon</a:t>
            </a:r>
            <a:r>
              <a:rPr lang="en-US" sz="2400" dirty="0">
                <a:latin typeface="Times New Roman" pitchFamily="18" charset="0"/>
              </a:rPr>
              <a:t> (used to be </a:t>
            </a:r>
            <a:r>
              <a:rPr lang="en-US" sz="2400" b="1" dirty="0">
                <a:latin typeface="Times New Roman" pitchFamily="18" charset="0"/>
              </a:rPr>
              <a:t>metal</a:t>
            </a:r>
            <a:r>
              <a:rPr lang="en-US" sz="2400" dirty="0">
                <a:latin typeface="Times New Roman" pitchFamily="18" charset="0"/>
              </a:rPr>
              <a:t>) gate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 b="1" dirty="0">
                <a:latin typeface="Times New Roman" pitchFamily="18" charset="0"/>
              </a:rPr>
              <a:t>Oxide</a:t>
            </a:r>
            <a:r>
              <a:rPr lang="en-US" sz="2400" dirty="0">
                <a:latin typeface="Times New Roman" pitchFamily="18" charset="0"/>
              </a:rPr>
              <a:t> (silicon dioxide) insulator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</a:rPr>
              <a:t>Doped </a:t>
            </a:r>
            <a:r>
              <a:rPr lang="en-US" sz="2400" b="1" dirty="0">
                <a:latin typeface="Times New Roman" pitchFamily="18" charset="0"/>
              </a:rPr>
              <a:t>silicon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MOS Transistors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987192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1382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2900567440"/>
              </p:ext>
            </p:extLst>
          </p:nvPr>
        </p:nvGraphicFramePr>
        <p:xfrm>
          <a:off x="914400" y="3054350"/>
          <a:ext cx="7772400" cy="2889250"/>
        </p:xfrm>
        <a:graphic>
          <a:graphicData uri="http://schemas.openxmlformats.org/presentationml/2006/ole">
            <p:oleObj spid="_x0000_s32792" name="VISIO" r:id="rId7" imgW="3921692" imgH="1457850" progId="">
              <p:embed/>
            </p:oleObj>
          </a:graphicData>
        </a:graphic>
      </p:graphicFrame>
      <p:sp>
        <p:nvSpPr>
          <p:cNvPr id="10138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101383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1066800"/>
            <a:ext cx="358140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</a:rPr>
              <a:t>Gate = </a:t>
            </a:r>
            <a:r>
              <a:rPr lang="en-US" dirty="0" smtClean="0">
                <a:solidFill>
                  <a:schemeClr val="accent2"/>
                </a:solidFill>
              </a:rPr>
              <a:t>0</a:t>
            </a:r>
            <a:r>
              <a:rPr lang="en-US" dirty="0"/>
              <a:t> </a:t>
            </a:r>
            <a:r>
              <a:rPr lang="en-US" dirty="0" smtClean="0"/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en-US" dirty="0" smtClean="0"/>
              <a:t>OFF </a:t>
            </a:r>
            <a:r>
              <a:rPr lang="en-US" dirty="0"/>
              <a:t>(no connection between source and drain)</a:t>
            </a:r>
          </a:p>
        </p:txBody>
      </p:sp>
      <p:sp>
        <p:nvSpPr>
          <p:cNvPr id="101384" name="Text Box 7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572000" y="1066800"/>
            <a:ext cx="4038600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</a:rPr>
              <a:t>Gate = </a:t>
            </a:r>
            <a:r>
              <a:rPr lang="en-US" dirty="0" smtClean="0">
                <a:solidFill>
                  <a:schemeClr val="accent2"/>
                </a:solidFill>
              </a:rPr>
              <a:t>1</a:t>
            </a:r>
            <a:r>
              <a:rPr lang="en-US" dirty="0" smtClean="0"/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en-US" dirty="0" smtClean="0"/>
              <a:t>ON  </a:t>
            </a:r>
            <a:r>
              <a:rPr lang="en-US" dirty="0"/>
              <a:t>(channel between source and drain)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Transistors: </a:t>
            </a:r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nMOS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83743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5" name="Rectangle 3"/>
          <p:cNvSpPr>
            <a:spLocks noGrp="1" noChangeArrowheads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914400" y="1219200"/>
            <a:ext cx="6172200" cy="4953000"/>
          </a:xfrm>
        </p:spPr>
        <p:txBody>
          <a:bodyPr/>
          <a:lstStyle/>
          <a:p>
            <a:pPr eaLnBrk="1" hangingPunct="1"/>
            <a:r>
              <a:rPr lang="en-US" sz="2400" dirty="0" err="1" smtClean="0"/>
              <a:t>pMOS</a:t>
            </a:r>
            <a:r>
              <a:rPr lang="en-US" sz="2400" dirty="0" smtClean="0"/>
              <a:t> transistor is opposite</a:t>
            </a:r>
          </a:p>
          <a:p>
            <a:pPr lvl="1" eaLnBrk="1" hangingPunct="1"/>
            <a:r>
              <a:rPr lang="en-US" sz="2000" dirty="0" smtClean="0"/>
              <a:t>ON when Gate = 0</a:t>
            </a:r>
          </a:p>
          <a:p>
            <a:pPr lvl="1" eaLnBrk="1" hangingPunct="1"/>
            <a:r>
              <a:rPr lang="en-US" sz="2000" dirty="0" smtClean="0"/>
              <a:t>OFF when Gate = 1</a:t>
            </a:r>
          </a:p>
        </p:txBody>
      </p:sp>
      <p:graphicFrame>
        <p:nvGraphicFramePr>
          <p:cNvPr id="102406" name="Object 4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="" xmlns:p14="http://schemas.microsoft.com/office/powerpoint/2010/main" val="3117295033"/>
              </p:ext>
            </p:extLst>
          </p:nvPr>
        </p:nvGraphicFramePr>
        <p:xfrm>
          <a:off x="2133600" y="2743200"/>
          <a:ext cx="4191000" cy="3567113"/>
        </p:xfrm>
        <a:graphic>
          <a:graphicData uri="http://schemas.openxmlformats.org/presentationml/2006/ole">
            <p:oleObj spid="_x0000_s33816" name="VISIO" r:id="rId5" imgW="2005290" imgH="1708604" progId="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Transistors: </a:t>
            </a:r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pMOS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057063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430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1388461037"/>
              </p:ext>
            </p:extLst>
          </p:nvPr>
        </p:nvGraphicFramePr>
        <p:xfrm>
          <a:off x="990600" y="1524000"/>
          <a:ext cx="7772400" cy="3543300"/>
        </p:xfrm>
        <a:graphic>
          <a:graphicData uri="http://schemas.openxmlformats.org/presentationml/2006/ole">
            <p:oleObj spid="_x0000_s34840" name="VISIO" r:id="rId5" imgW="3170632" imgH="1444111" progId="">
              <p:embed/>
            </p:oleObj>
          </a:graphicData>
        </a:graphic>
      </p:graphicFrame>
      <p:sp>
        <p:nvSpPr>
          <p:cNvPr id="10342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Transistor Function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733154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4" name="Rectangle 5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1143000" y="1219200"/>
            <a:ext cx="8001000" cy="4953000"/>
          </a:xfrm>
        </p:spPr>
        <p:txBody>
          <a:bodyPr/>
          <a:lstStyle/>
          <a:p>
            <a:pPr eaLnBrk="1" hangingPunct="1"/>
            <a:r>
              <a:rPr lang="en-US" b="1" dirty="0" err="1" smtClean="0"/>
              <a:t>nMOS</a:t>
            </a:r>
            <a:r>
              <a:rPr lang="en-US" b="1" dirty="0" smtClean="0"/>
              <a:t>: </a:t>
            </a:r>
            <a:r>
              <a:rPr lang="en-US" dirty="0" smtClean="0"/>
              <a:t>pass good 0’s, so connect source to GND</a:t>
            </a:r>
          </a:p>
          <a:p>
            <a:pPr eaLnBrk="1" hangingPunct="1"/>
            <a:r>
              <a:rPr lang="en-US" b="1" dirty="0" err="1" smtClean="0"/>
              <a:t>pMOS</a:t>
            </a:r>
            <a:r>
              <a:rPr lang="en-US" b="1" dirty="0" smtClean="0"/>
              <a:t>: </a:t>
            </a:r>
            <a:r>
              <a:rPr lang="en-US" dirty="0" smtClean="0"/>
              <a:t>pass good 1’s, so connect source to </a:t>
            </a:r>
            <a:r>
              <a:rPr lang="en-US" i="1" dirty="0" smtClean="0"/>
              <a:t>V</a:t>
            </a:r>
            <a:r>
              <a:rPr lang="en-US" i="1" baseline="-25000" dirty="0" smtClean="0"/>
              <a:t>DD</a:t>
            </a:r>
          </a:p>
        </p:txBody>
      </p:sp>
      <p:graphicFrame>
        <p:nvGraphicFramePr>
          <p:cNvPr id="104455" name="Object 6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="" xmlns:p14="http://schemas.microsoft.com/office/powerpoint/2010/main" val="1975014747"/>
              </p:ext>
            </p:extLst>
          </p:nvPr>
        </p:nvGraphicFramePr>
        <p:xfrm>
          <a:off x="2540794" y="2971800"/>
          <a:ext cx="4062412" cy="3489325"/>
        </p:xfrm>
        <a:graphic>
          <a:graphicData uri="http://schemas.openxmlformats.org/presentationml/2006/ole">
            <p:oleObj spid="_x0000_s35864" name="VISIO" r:id="rId6" imgW="1572768" imgH="1347216" progId="">
              <p:embed/>
            </p:oleObj>
          </a:graphicData>
        </a:graphic>
      </p:graphicFrame>
      <p:sp>
        <p:nvSpPr>
          <p:cNvPr id="104452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Transistor Function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261041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478" name="Object 4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="" xmlns:p14="http://schemas.microsoft.com/office/powerpoint/2010/main" val="2528351012"/>
              </p:ext>
            </p:extLst>
          </p:nvPr>
        </p:nvGraphicFramePr>
        <p:xfrm>
          <a:off x="4800600" y="1295400"/>
          <a:ext cx="2151062" cy="2830513"/>
        </p:xfrm>
        <a:graphic>
          <a:graphicData uri="http://schemas.openxmlformats.org/presentationml/2006/ole">
            <p:oleObj spid="_x0000_s51224" name="VISIO" r:id="rId6" imgW="771144" imgH="1010412" progId="">
              <p:embed/>
            </p:oleObj>
          </a:graphicData>
        </a:graphic>
      </p:graphicFrame>
      <p:graphicFrame>
        <p:nvGraphicFramePr>
          <p:cNvPr id="105479" name="Object 5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="" xmlns:p14="http://schemas.microsoft.com/office/powerpoint/2010/main" val="3863207606"/>
              </p:ext>
            </p:extLst>
          </p:nvPr>
        </p:nvGraphicFramePr>
        <p:xfrm>
          <a:off x="1895475" y="1219200"/>
          <a:ext cx="2143125" cy="2971800"/>
        </p:xfrm>
        <a:graphic>
          <a:graphicData uri="http://schemas.openxmlformats.org/presentationml/2006/ole">
            <p:oleObj spid="_x0000_s51225" name="VISIO" r:id="rId7" imgW="886968" imgH="1226820" progId="">
              <p:embed/>
            </p:oleObj>
          </a:graphicData>
        </a:graphic>
      </p:graphicFrame>
      <p:graphicFrame>
        <p:nvGraphicFramePr>
          <p:cNvPr id="823330" name="Group 34"/>
          <p:cNvGraphicFramePr>
            <a:graphicFrameLocks noGrp="1"/>
          </p:cNvGraphicFramePr>
          <p:nvPr>
            <p:ph sz="quarter" idx="4294967295"/>
            <p:custDataLst>
              <p:tags r:id="rId2"/>
            </p:custDataLst>
            <p:extLst>
              <p:ext uri="{D42A27DB-BD31-4B8C-83A1-F6EECF244321}">
                <p14:modId xmlns="" xmlns:p14="http://schemas.microsoft.com/office/powerpoint/2010/main" val="3864673260"/>
              </p:ext>
            </p:extLst>
          </p:nvPr>
        </p:nvGraphicFramePr>
        <p:xfrm>
          <a:off x="2667000" y="4343400"/>
          <a:ext cx="3810000" cy="1581150"/>
        </p:xfrm>
        <a:graphic>
          <a:graphicData uri="http://schemas.openxmlformats.org/drawingml/2006/table">
            <a:tbl>
              <a:tblPr/>
              <a:tblGrid>
                <a:gridCol w="952500"/>
                <a:gridCol w="952500"/>
                <a:gridCol w="952500"/>
                <a:gridCol w="952500"/>
              </a:tblGrid>
              <a:tr h="527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5476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CMOS Gates: NOT Gate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390435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550" name="Object 4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="" xmlns:p14="http://schemas.microsoft.com/office/powerpoint/2010/main" val="2784962151"/>
              </p:ext>
            </p:extLst>
          </p:nvPr>
        </p:nvGraphicFramePr>
        <p:xfrm>
          <a:off x="4419600" y="1370012"/>
          <a:ext cx="2895600" cy="2287588"/>
        </p:xfrm>
        <a:graphic>
          <a:graphicData uri="http://schemas.openxmlformats.org/presentationml/2006/ole">
            <p:oleObj spid="_x0000_s52248" name="VISIO" r:id="rId6" imgW="944880" imgH="745236" progId="">
              <p:embed/>
            </p:oleObj>
          </a:graphicData>
        </a:graphic>
      </p:graphicFrame>
      <p:graphicFrame>
        <p:nvGraphicFramePr>
          <p:cNvPr id="108551" name="Object 5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="" xmlns:p14="http://schemas.microsoft.com/office/powerpoint/2010/main" val="1325142185"/>
              </p:ext>
            </p:extLst>
          </p:nvPr>
        </p:nvGraphicFramePr>
        <p:xfrm>
          <a:off x="2147146" y="914400"/>
          <a:ext cx="1967654" cy="3200400"/>
        </p:xfrm>
        <a:graphic>
          <a:graphicData uri="http://schemas.openxmlformats.org/presentationml/2006/ole">
            <p:oleObj spid="_x0000_s52249" name="VISIO" r:id="rId7" imgW="896112" imgH="1455420" progId="">
              <p:embed/>
            </p:oleObj>
          </a:graphicData>
        </a:graphic>
      </p:graphicFrame>
      <p:graphicFrame>
        <p:nvGraphicFramePr>
          <p:cNvPr id="999430" name="Group 6"/>
          <p:cNvGraphicFramePr>
            <a:graphicFrameLocks noGrp="1"/>
          </p:cNvGraphicFramePr>
          <p:nvPr>
            <p:ph sz="quarter" idx="4294967295"/>
            <p:custDataLst>
              <p:tags r:id="rId2"/>
            </p:custDataLst>
            <p:extLst>
              <p:ext uri="{D42A27DB-BD31-4B8C-83A1-F6EECF244321}">
                <p14:modId xmlns="" xmlns:p14="http://schemas.microsoft.com/office/powerpoint/2010/main" val="1812883888"/>
              </p:ext>
            </p:extLst>
          </p:nvPr>
        </p:nvGraphicFramePr>
        <p:xfrm>
          <a:off x="2362200" y="4114800"/>
          <a:ext cx="4800600" cy="2286000"/>
        </p:xfrm>
        <a:graphic>
          <a:graphicData uri="http://schemas.openxmlformats.org/drawingml/2006/table">
            <a:tbl>
              <a:tblPr/>
              <a:tblGrid>
                <a:gridCol w="381000"/>
                <a:gridCol w="381000"/>
                <a:gridCol w="838200"/>
                <a:gridCol w="838200"/>
                <a:gridCol w="838200"/>
                <a:gridCol w="838200"/>
                <a:gridCol w="685800"/>
              </a:tblGrid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OFF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OFF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8548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CMOS Gates: NAND Gate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01496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3671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2505216771"/>
              </p:ext>
            </p:extLst>
          </p:nvPr>
        </p:nvGraphicFramePr>
        <p:xfrm>
          <a:off x="2207418" y="1905000"/>
          <a:ext cx="4729163" cy="1430338"/>
        </p:xfrm>
        <a:graphic>
          <a:graphicData uri="http://schemas.openxmlformats.org/presentationml/2006/ole">
            <p:oleObj spid="_x0000_s43031" name="VISIO" r:id="rId5" imgW="1228868" imgH="370950" progId="">
              <p:embed/>
            </p:oleObj>
          </a:graphicData>
        </a:graphic>
      </p:graphicFrame>
      <p:sp>
        <p:nvSpPr>
          <p:cNvPr id="11366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AND2 Gate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78103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3" name="Rectangle 3"/>
          <p:cNvSpPr>
            <a:spLocks noGrp="1" noChangeArrowheads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914400" y="1219200"/>
            <a:ext cx="7772400" cy="4953000"/>
          </a:xfrm>
        </p:spPr>
        <p:txBody>
          <a:bodyPr/>
          <a:lstStyle/>
          <a:p>
            <a:pPr eaLnBrk="1" hangingPunct="1"/>
            <a:r>
              <a:rPr lang="en-US" dirty="0" err="1" smtClean="0"/>
              <a:t>nMOS</a:t>
            </a:r>
            <a:r>
              <a:rPr lang="en-US" dirty="0" smtClean="0"/>
              <a:t> pass 1’s poorly</a:t>
            </a:r>
          </a:p>
          <a:p>
            <a:pPr eaLnBrk="1" hangingPunct="1"/>
            <a:r>
              <a:rPr lang="en-US" dirty="0" err="1" smtClean="0"/>
              <a:t>pMOS</a:t>
            </a:r>
            <a:r>
              <a:rPr lang="en-US" dirty="0" smtClean="0"/>
              <a:t> pass 0’s poorly</a:t>
            </a:r>
          </a:p>
          <a:p>
            <a:pPr eaLnBrk="1" hangingPunct="1"/>
            <a:r>
              <a:rPr lang="en-US" dirty="0" smtClean="0"/>
              <a:t>Transmission gate is a better switch</a:t>
            </a:r>
          </a:p>
          <a:p>
            <a:pPr lvl="1" eaLnBrk="1" hangingPunct="1"/>
            <a:r>
              <a:rPr lang="en-US" dirty="0" smtClean="0"/>
              <a:t>passes both 0 and 1 well</a:t>
            </a:r>
          </a:p>
          <a:p>
            <a:pPr eaLnBrk="1" hangingPunct="1"/>
            <a:r>
              <a:rPr lang="en-US" dirty="0" smtClean="0"/>
              <a:t>When </a:t>
            </a:r>
            <a:r>
              <a:rPr lang="en-US" i="1" dirty="0" smtClean="0"/>
              <a:t>EN</a:t>
            </a:r>
            <a:r>
              <a:rPr lang="en-US" dirty="0" smtClean="0"/>
              <a:t> = 1, the switch is ON:</a:t>
            </a:r>
          </a:p>
          <a:p>
            <a:pPr lvl="1" eaLnBrk="1" hangingPunct="1"/>
            <a:r>
              <a:rPr lang="en-US" i="1" dirty="0" smtClean="0"/>
              <a:t>EN</a:t>
            </a:r>
            <a:r>
              <a:rPr lang="en-US" dirty="0" smtClean="0"/>
              <a:t> = 0 and </a:t>
            </a:r>
            <a:r>
              <a:rPr lang="en-US" i="1" dirty="0" smtClean="0"/>
              <a:t>A</a:t>
            </a:r>
            <a:r>
              <a:rPr lang="en-US" dirty="0" smtClean="0"/>
              <a:t> is connected to </a:t>
            </a:r>
            <a:r>
              <a:rPr lang="en-US" i="1" dirty="0" smtClean="0"/>
              <a:t>B</a:t>
            </a:r>
          </a:p>
          <a:p>
            <a:pPr eaLnBrk="1" hangingPunct="1"/>
            <a:r>
              <a:rPr lang="en-US" dirty="0" smtClean="0"/>
              <a:t>When </a:t>
            </a:r>
            <a:r>
              <a:rPr lang="en-US" i="1" dirty="0" smtClean="0"/>
              <a:t>EN</a:t>
            </a:r>
            <a:r>
              <a:rPr lang="en-US" dirty="0" smtClean="0"/>
              <a:t> = 0, the switch is OFF:</a:t>
            </a:r>
          </a:p>
          <a:p>
            <a:pPr lvl="1" eaLnBrk="1" hangingPunct="1"/>
            <a:r>
              <a:rPr lang="en-US" i="1" dirty="0" smtClean="0"/>
              <a:t>A</a:t>
            </a:r>
            <a:r>
              <a:rPr lang="en-US" dirty="0" smtClean="0"/>
              <a:t> is not connected to </a:t>
            </a:r>
            <a:r>
              <a:rPr lang="en-US" i="1" dirty="0" smtClean="0"/>
              <a:t>B</a:t>
            </a:r>
          </a:p>
        </p:txBody>
      </p:sp>
      <p:graphicFrame>
        <p:nvGraphicFramePr>
          <p:cNvPr id="114694" name="Object 4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7138988" y="1295400"/>
          <a:ext cx="2005012" cy="2743200"/>
        </p:xfrm>
        <a:graphic>
          <a:graphicData uri="http://schemas.openxmlformats.org/presentationml/2006/ole">
            <p:oleObj spid="_x0000_s44055" name="VISIO" r:id="rId5" imgW="543450" imgH="743427" progId="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Transmission Gates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0855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7" name="Rectangle 3"/>
          <p:cNvSpPr>
            <a:spLocks noGrp="1" noChangeArrowheads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914400" y="1219200"/>
            <a:ext cx="7620000" cy="4953000"/>
          </a:xfrm>
        </p:spPr>
        <p:txBody>
          <a:bodyPr/>
          <a:lstStyle/>
          <a:p>
            <a:pPr eaLnBrk="1" hangingPunct="1"/>
            <a:r>
              <a:rPr lang="en-US" dirty="0" smtClean="0"/>
              <a:t>Replace pull-up network with </a:t>
            </a:r>
            <a:r>
              <a:rPr lang="en-US" i="1" dirty="0" smtClean="0"/>
              <a:t>weak</a:t>
            </a:r>
            <a:r>
              <a:rPr lang="en-US" dirty="0" smtClean="0"/>
              <a:t> </a:t>
            </a:r>
            <a:r>
              <a:rPr lang="en-US" dirty="0" err="1" smtClean="0"/>
              <a:t>pMOS</a:t>
            </a:r>
            <a:r>
              <a:rPr lang="en-US" dirty="0" smtClean="0"/>
              <a:t> transistor that is always on</a:t>
            </a:r>
          </a:p>
          <a:p>
            <a:pPr eaLnBrk="1" hangingPunct="1"/>
            <a:r>
              <a:rPr lang="en-US" dirty="0" err="1" smtClean="0"/>
              <a:t>pMOS</a:t>
            </a:r>
            <a:r>
              <a:rPr lang="en-US" dirty="0" smtClean="0"/>
              <a:t> transistor: pulls output HIGH </a:t>
            </a:r>
            <a:r>
              <a:rPr lang="en-US" i="1" dirty="0" smtClean="0"/>
              <a:t>only</a:t>
            </a:r>
            <a:r>
              <a:rPr lang="en-US" dirty="0" smtClean="0"/>
              <a:t> when </a:t>
            </a:r>
            <a:r>
              <a:rPr lang="en-US" dirty="0" err="1" smtClean="0"/>
              <a:t>nMOS</a:t>
            </a:r>
            <a:r>
              <a:rPr lang="en-US" dirty="0" smtClean="0"/>
              <a:t> network not pulling it LOW </a:t>
            </a:r>
          </a:p>
        </p:txBody>
      </p:sp>
      <p:graphicFrame>
        <p:nvGraphicFramePr>
          <p:cNvPr id="115718" name="Object 8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="" xmlns:p14="http://schemas.microsoft.com/office/powerpoint/2010/main" val="1090187850"/>
              </p:ext>
            </p:extLst>
          </p:nvPr>
        </p:nvGraphicFramePr>
        <p:xfrm>
          <a:off x="1981200" y="3429000"/>
          <a:ext cx="4067175" cy="2982912"/>
        </p:xfrm>
        <a:graphic>
          <a:graphicData uri="http://schemas.openxmlformats.org/presentationml/2006/ole">
            <p:oleObj spid="_x0000_s45079" name="VISIO" r:id="rId5" imgW="1428845" imgH="1047209" progId="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Pseudo-</a:t>
            </a:r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nMOS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 Gates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91200" y="4114800"/>
            <a:ext cx="2743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Similar to how the NOR and SR were made in CSCI 255, but there a real resistor was used instead of a weak </a:t>
            </a:r>
            <a:r>
              <a:rPr lang="en-US" b="1" dirty="0" err="1" smtClean="0">
                <a:solidFill>
                  <a:srgbClr val="FF0000"/>
                </a:solidFill>
              </a:rPr>
              <a:t>pMOS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7279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41" name="Rectangle 3"/>
          <p:cNvSpPr>
            <a:spLocks noGrp="1" noChangeArrowheads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914400" y="1219200"/>
            <a:ext cx="7620000" cy="4953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3200" dirty="0" smtClean="0"/>
              <a:t>Pseudo-</a:t>
            </a:r>
            <a:r>
              <a:rPr lang="en-US" sz="3200" dirty="0" err="1" smtClean="0"/>
              <a:t>nMOS</a:t>
            </a:r>
            <a:r>
              <a:rPr lang="en-US" sz="3200" dirty="0" smtClean="0"/>
              <a:t> </a:t>
            </a:r>
            <a:r>
              <a:rPr lang="en-US" sz="3200" b="1" dirty="0" smtClean="0"/>
              <a:t>NOR4</a:t>
            </a:r>
            <a:r>
              <a:rPr lang="en-US" sz="3200" dirty="0" smtClean="0"/>
              <a:t> </a:t>
            </a:r>
          </a:p>
        </p:txBody>
      </p:sp>
      <p:graphicFrame>
        <p:nvGraphicFramePr>
          <p:cNvPr id="116742" name="Object 8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="" xmlns:p14="http://schemas.microsoft.com/office/powerpoint/2010/main" val="999699953"/>
              </p:ext>
            </p:extLst>
          </p:nvPr>
        </p:nvGraphicFramePr>
        <p:xfrm>
          <a:off x="1676400" y="2209800"/>
          <a:ext cx="6248400" cy="2833688"/>
        </p:xfrm>
        <a:graphic>
          <a:graphicData uri="http://schemas.openxmlformats.org/presentationml/2006/ole">
            <p:oleObj spid="_x0000_s46103" name="VISIO" r:id="rId5" imgW="1428845" imgH="647255" progId="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Pseudo-</a:t>
            </a:r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nMOS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 Example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5932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4027</TotalTime>
  <Words>1017</Words>
  <Application>Microsoft Office PowerPoint</Application>
  <PresentationFormat>On-screen Show (4:3)</PresentationFormat>
  <Paragraphs>312</Paragraphs>
  <Slides>36</Slides>
  <Notes>35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Office Theme</vt:lpstr>
      <vt:lpstr>VISIO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Company>Harvey Mudd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sharris</dc:creator>
  <cp:lastModifiedBy>Dean Brock</cp:lastModifiedBy>
  <cp:revision>37</cp:revision>
  <dcterms:created xsi:type="dcterms:W3CDTF">2012-08-07T04:56:47Z</dcterms:created>
  <dcterms:modified xsi:type="dcterms:W3CDTF">2014-01-05T17:28:12Z</dcterms:modified>
</cp:coreProperties>
</file>