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4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/>
          <a:lstStyle>
            <a:lvl1pPr algn="r">
              <a:defRPr sz="1200"/>
            </a:lvl1pPr>
          </a:lstStyle>
          <a:p>
            <a:fld id="{B263934F-B8A0-4360-9FA4-BE2932B9BB9B}" type="datetimeFigureOut">
              <a:rPr lang="en-US" smtClean="0"/>
              <a:t>4/23/2009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1946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921946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 anchor="b"/>
          <a:lstStyle>
            <a:lvl1pPr algn="r">
              <a:defRPr sz="1200"/>
            </a:lvl1pPr>
          </a:lstStyle>
          <a:p>
            <a:fld id="{CA25AFF0-32FB-4E9B-8A07-DA32EB9F6F3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64D2-DA08-4CAA-9EB0-1AB47DAEDF7B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3C3A2-6B2C-4822-B027-C438FDB1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~brock/classes/Spring2009/ece109/Assignments/Assign6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e.ncsu.edu/courses/view/21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e.ncsu.edu/courses/view/406" TargetMode="External"/><Relationship Id="rId2" Type="http://schemas.openxmlformats.org/officeDocument/2006/relationships/hyperlink" Target="https://www.ece.ncsu.edu/courses/view/4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lsevier.com/wps/find/bookdescription.cws_home/708922/description" TargetMode="External"/><Relationship Id="rId5" Type="http://schemas.openxmlformats.org/officeDocument/2006/relationships/hyperlink" Target="http://www.eecs.berkeley.edu/~pattrsn/" TargetMode="External"/><Relationship Id="rId4" Type="http://schemas.openxmlformats.org/officeDocument/2006/relationships/hyperlink" Target="http://www.stanford.edu/dept/president/biography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n.wikipedia.org/wiki/Virtual_memo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File:VirtualMem01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ollins.org/ddj/May96/" TargetMode="External"/><Relationship Id="rId2" Type="http://schemas.openxmlformats.org/officeDocument/2006/relationships/hyperlink" Target="http://en.wikipedia.org/wiki/Page_tabl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File:Virtual_address_space_and_physical_address_space_relationship.svg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Page_table_actions.sv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ach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en.wikipedia.org/wiki/CPU_cach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File:Cache,hierarchy-example.sv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Pipeline_(computing)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Branch_predicati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ec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109 / CSCI 255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What’s next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gradable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CSCI 255 final lab meeting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Monday, May 6 for </a:t>
            </a:r>
            <a:r>
              <a:rPr lang="en-US" b="1" dirty="0" smtClean="0">
                <a:solidFill>
                  <a:srgbClr val="0070C0"/>
                </a:solidFill>
              </a:rPr>
              <a:t>all</a:t>
            </a:r>
            <a:r>
              <a:rPr lang="en-US" dirty="0" smtClean="0">
                <a:solidFill>
                  <a:srgbClr val="0070C0"/>
                </a:solidFill>
              </a:rPr>
              <a:t> CSCI 255 students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With four simple what-does-this-do questions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With the appropriate “cheat sheet”</a:t>
            </a:r>
          </a:p>
          <a:p>
            <a:r>
              <a:rPr lang="en-US" dirty="0" smtClean="0">
                <a:hlinkClick r:id="rId2"/>
              </a:rPr>
              <a:t>Assignment 6</a:t>
            </a:r>
            <a:endParaRPr lang="en-US" dirty="0" smtClean="0"/>
          </a:p>
          <a:p>
            <a:pPr lvl="1"/>
            <a:r>
              <a:rPr lang="en-US" dirty="0" smtClean="0"/>
              <a:t>Due Monday, May 6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Homework 7</a:t>
            </a:r>
          </a:p>
          <a:p>
            <a:pPr lvl="1"/>
            <a:r>
              <a:rPr lang="en-US" dirty="0" smtClean="0"/>
              <a:t>It will only distract from the LC-3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 4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Tuesday, May 5, 1:00 to ~3:00</a:t>
            </a:r>
          </a:p>
          <a:p>
            <a:pPr lvl="1"/>
            <a:r>
              <a:rPr lang="en-US" dirty="0" smtClean="0"/>
              <a:t>NCSU ECE 109 exam slot</a:t>
            </a:r>
          </a:p>
          <a:p>
            <a:pPr lvl="1"/>
            <a:r>
              <a:rPr lang="en-US" dirty="0" smtClean="0"/>
              <a:t>UNCA no class day</a:t>
            </a:r>
          </a:p>
          <a:p>
            <a:pPr lvl="1"/>
            <a:r>
              <a:rPr lang="en-US" dirty="0" smtClean="0"/>
              <a:t>In </a:t>
            </a:r>
            <a:r>
              <a:rPr lang="en-US" smtClean="0"/>
              <a:t>Robinson </a:t>
            </a:r>
            <a:r>
              <a:rPr lang="en-US" smtClean="0"/>
              <a:t>217</a:t>
            </a:r>
            <a:endParaRPr lang="en-US" dirty="0" smtClean="0"/>
          </a:p>
          <a:p>
            <a:r>
              <a:rPr lang="en-US" dirty="0" smtClean="0"/>
              <a:t>Weighs equally with other 3 exams</a:t>
            </a:r>
          </a:p>
          <a:p>
            <a:r>
              <a:rPr lang="en-US" dirty="0" smtClean="0"/>
              <a:t>Planned for 75 minutes</a:t>
            </a:r>
          </a:p>
          <a:p>
            <a:r>
              <a:rPr lang="en-US" dirty="0" smtClean="0"/>
              <a:t>If there is a problem with this time,</a:t>
            </a:r>
          </a:p>
          <a:p>
            <a:pPr lvl="1"/>
            <a:r>
              <a:rPr lang="en-US" i="1" dirty="0" smtClean="0"/>
              <a:t>You should have emailed yesterday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 4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Some old favorites</a:t>
            </a:r>
          </a:p>
          <a:p>
            <a:pPr lvl="1"/>
            <a:r>
              <a:rPr lang="en-US" dirty="0" smtClean="0"/>
              <a:t>One from each of the previous exams</a:t>
            </a:r>
          </a:p>
          <a:p>
            <a:r>
              <a:rPr lang="en-US" dirty="0" smtClean="0"/>
              <a:t>Short answers about computer architecture</a:t>
            </a:r>
          </a:p>
          <a:p>
            <a:pPr lvl="1"/>
            <a:r>
              <a:rPr lang="en-US" dirty="0" smtClean="0"/>
              <a:t>Why does a cache make a computer faster?</a:t>
            </a:r>
          </a:p>
          <a:p>
            <a:r>
              <a:rPr lang="en-US" dirty="0" smtClean="0"/>
              <a:t>Programming the LC-3</a:t>
            </a:r>
          </a:p>
          <a:p>
            <a:r>
              <a:rPr lang="en-US" dirty="0" smtClean="0"/>
              <a:t>Programming the LC-3</a:t>
            </a:r>
          </a:p>
          <a:p>
            <a:r>
              <a:rPr lang="en-US" dirty="0" smtClean="0"/>
              <a:t>Programming the LC-3</a:t>
            </a:r>
          </a:p>
          <a:p>
            <a:r>
              <a:rPr lang="en-US" dirty="0" smtClean="0"/>
              <a:t>Programming the LC-3</a:t>
            </a:r>
          </a:p>
          <a:p>
            <a:r>
              <a:rPr lang="en-US" dirty="0" smtClean="0"/>
              <a:t>Programming the LC-3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course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logic (first third of course)</a:t>
            </a:r>
          </a:p>
          <a:p>
            <a:pPr lvl="1"/>
            <a:r>
              <a:rPr lang="en-US" dirty="0" smtClean="0"/>
              <a:t>Topics include</a:t>
            </a:r>
          </a:p>
          <a:p>
            <a:pPr lvl="2"/>
            <a:r>
              <a:rPr lang="en-US" dirty="0" smtClean="0"/>
              <a:t>Circuit optimization</a:t>
            </a:r>
          </a:p>
          <a:p>
            <a:pPr lvl="2"/>
            <a:r>
              <a:rPr lang="en-US" dirty="0" smtClean="0"/>
              <a:t>Data paths</a:t>
            </a:r>
          </a:p>
          <a:p>
            <a:pPr lvl="2"/>
            <a:r>
              <a:rPr lang="en-US" dirty="0" smtClean="0"/>
              <a:t>System building</a:t>
            </a:r>
          </a:p>
          <a:p>
            <a:pPr lvl="2"/>
            <a:r>
              <a:rPr lang="en-US" dirty="0" err="1" smtClean="0"/>
              <a:t>Verilog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NCSU ECE 212 </a:t>
            </a:r>
            <a:r>
              <a:rPr lang="en-US" dirty="0" smtClean="0"/>
              <a:t>and UNCA CSCI 311</a:t>
            </a:r>
          </a:p>
          <a:p>
            <a:pPr lvl="2"/>
            <a:r>
              <a:rPr lang="en-US" dirty="0" smtClean="0"/>
              <a:t>Generally in Spring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course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Assembly language programming</a:t>
            </a:r>
          </a:p>
          <a:p>
            <a:pPr lvl="1"/>
            <a:r>
              <a:rPr lang="en-US" dirty="0" smtClean="0"/>
              <a:t>Rest of </a:t>
            </a:r>
            <a:r>
              <a:rPr lang="en-US" dirty="0" err="1" smtClean="0"/>
              <a:t>Patt</a:t>
            </a:r>
            <a:r>
              <a:rPr lang="en-US" dirty="0"/>
              <a:t> </a:t>
            </a:r>
            <a:r>
              <a:rPr lang="en-US" dirty="0" smtClean="0"/>
              <a:t>and Patel</a:t>
            </a:r>
          </a:p>
          <a:p>
            <a:pPr lvl="2"/>
            <a:r>
              <a:rPr lang="en-US" dirty="0" smtClean="0"/>
              <a:t>Function implementation</a:t>
            </a:r>
          </a:p>
          <a:p>
            <a:pPr lvl="2"/>
            <a:r>
              <a:rPr lang="en-US" dirty="0" smtClean="0"/>
              <a:t>Arrays</a:t>
            </a:r>
          </a:p>
          <a:p>
            <a:pPr lvl="2"/>
            <a:r>
              <a:rPr lang="en-US" dirty="0" smtClean="0"/>
              <a:t>Structures</a:t>
            </a:r>
          </a:p>
          <a:p>
            <a:pPr lvl="2"/>
            <a:r>
              <a:rPr lang="en-US" dirty="0" smtClean="0"/>
              <a:t>Realization of C</a:t>
            </a:r>
          </a:p>
          <a:p>
            <a:pPr lvl="1"/>
            <a:r>
              <a:rPr lang="en-US" dirty="0" smtClean="0"/>
              <a:t>NCSU ECE 209</a:t>
            </a:r>
          </a:p>
          <a:p>
            <a:pPr lvl="2"/>
            <a:r>
              <a:rPr lang="en-US" dirty="0" smtClean="0"/>
              <a:t>Fall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course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</a:p>
          <a:p>
            <a:pPr lvl="1"/>
            <a:r>
              <a:rPr lang="en-US" dirty="0" smtClean="0"/>
              <a:t>How to build real computers</a:t>
            </a:r>
          </a:p>
          <a:p>
            <a:pPr lvl="2"/>
            <a:r>
              <a:rPr lang="en-US" dirty="0" smtClean="0"/>
              <a:t>That are fast</a:t>
            </a:r>
          </a:p>
          <a:p>
            <a:pPr lvl="2"/>
            <a:r>
              <a:rPr lang="en-US" dirty="0" smtClean="0"/>
              <a:t>And can support operating systems</a:t>
            </a:r>
          </a:p>
          <a:p>
            <a:pPr lvl="1"/>
            <a:r>
              <a:rPr lang="en-US" dirty="0" smtClean="0"/>
              <a:t>UNCA CSCI 320</a:t>
            </a:r>
            <a:r>
              <a:rPr lang="en-US" dirty="0"/>
              <a:t> </a:t>
            </a:r>
            <a:r>
              <a:rPr lang="en-US" dirty="0" smtClean="0"/>
              <a:t> and </a:t>
            </a:r>
            <a:r>
              <a:rPr lang="en-US" dirty="0" smtClean="0">
                <a:hlinkClick r:id="rId2"/>
              </a:rPr>
              <a:t>NCSU ECE 463</a:t>
            </a:r>
            <a:endParaRPr lang="en-US" dirty="0" smtClean="0"/>
          </a:p>
          <a:p>
            <a:pPr lvl="2"/>
            <a:r>
              <a:rPr lang="en-US" dirty="0" smtClean="0"/>
              <a:t>And a little of NCSU ECE 212</a:t>
            </a:r>
          </a:p>
          <a:p>
            <a:pPr lvl="2"/>
            <a:r>
              <a:rPr lang="en-US" dirty="0" smtClean="0"/>
              <a:t>ECE 463 has </a:t>
            </a:r>
            <a:r>
              <a:rPr lang="en-US" dirty="0" smtClean="0">
                <a:hlinkClick r:id="rId3"/>
              </a:rPr>
              <a:t>ECE 406 </a:t>
            </a:r>
            <a:r>
              <a:rPr lang="en-US" dirty="0" smtClean="0"/>
              <a:t>as prerequisite</a:t>
            </a:r>
          </a:p>
          <a:p>
            <a:pPr lvl="1"/>
            <a:r>
              <a:rPr lang="en-US" b="1" dirty="0" smtClean="0"/>
              <a:t>The</a:t>
            </a:r>
            <a:r>
              <a:rPr lang="en-US" dirty="0" smtClean="0"/>
              <a:t> textbook</a:t>
            </a:r>
          </a:p>
          <a:p>
            <a:pPr lvl="2"/>
            <a:r>
              <a:rPr lang="en-US" dirty="0" smtClean="0">
                <a:hlinkClick r:id="rId4"/>
              </a:rPr>
              <a:t>Hennessey</a:t>
            </a:r>
            <a:r>
              <a:rPr lang="en-US" dirty="0" smtClean="0"/>
              <a:t> and </a:t>
            </a:r>
            <a:r>
              <a:rPr lang="en-US" dirty="0" smtClean="0">
                <a:hlinkClick r:id="rId5"/>
              </a:rPr>
              <a:t>Patterson</a:t>
            </a:r>
            <a:r>
              <a:rPr lang="en-US" dirty="0" smtClean="0"/>
              <a:t>, </a:t>
            </a:r>
            <a:r>
              <a:rPr lang="en-US" dirty="0" smtClean="0">
                <a:hlinkClick r:id="rId6"/>
              </a:rPr>
              <a:t>Computer Architecture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dirty="0" smtClean="0"/>
              <a:t>Program memory is not necessary RAM</a:t>
            </a:r>
          </a:p>
          <a:p>
            <a:pPr lvl="1"/>
            <a:r>
              <a:rPr lang="en-US" dirty="0" smtClean="0"/>
              <a:t>Allows programs to run on lots of computers</a:t>
            </a:r>
          </a:p>
          <a:p>
            <a:pPr lvl="1"/>
            <a:r>
              <a:rPr lang="en-US" dirty="0" smtClean="0"/>
              <a:t>Programs can also use the same address space</a:t>
            </a:r>
            <a:endParaRPr lang="en-US" dirty="0"/>
          </a:p>
        </p:txBody>
      </p:sp>
      <p:pic>
        <p:nvPicPr>
          <p:cNvPr id="4" name="Picture 3" descr="VirtualMem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3886200"/>
            <a:ext cx="1905000" cy="190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5943600"/>
            <a:ext cx="3404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Picture from Wikimedia Commons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11480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dirty="0" smtClean="0"/>
              <a:t>Translates virtual to real</a:t>
            </a:r>
          </a:p>
          <a:p>
            <a:r>
              <a:rPr lang="en-US" dirty="0" smtClean="0">
                <a:hlinkClick r:id="rId3"/>
              </a:rPr>
              <a:t>Pentium paging</a:t>
            </a:r>
            <a:endParaRPr lang="en-US" dirty="0" smtClean="0"/>
          </a:p>
          <a:p>
            <a:pPr lvl="1"/>
            <a:r>
              <a:rPr lang="en-US" dirty="0" smtClean="0"/>
              <a:t>In gory detail</a:t>
            </a:r>
          </a:p>
          <a:p>
            <a:r>
              <a:rPr lang="en-US" dirty="0" smtClean="0"/>
              <a:t>Power PC paging</a:t>
            </a:r>
          </a:p>
          <a:p>
            <a:pPr lvl="1"/>
            <a:r>
              <a:rPr lang="en-US" dirty="0" smtClean="0"/>
              <a:t>Too gory</a:t>
            </a:r>
          </a:p>
          <a:p>
            <a:endParaRPr lang="en-US" dirty="0"/>
          </a:p>
        </p:txBody>
      </p:sp>
      <p:pic>
        <p:nvPicPr>
          <p:cNvPr id="4" name="Picture 3" descr="Virtual_address_space_and_physical_address_space_relationshi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1295400"/>
            <a:ext cx="4730727" cy="4829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562600"/>
            <a:ext cx="26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From Wikipedia Commons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TLB</a:t>
            </a:r>
            <a:br>
              <a:rPr lang="en-US" dirty="0" smtClean="0"/>
            </a:br>
            <a:r>
              <a:rPr lang="en-US" dirty="0" smtClean="0"/>
              <a:t>Translation </a:t>
            </a:r>
            <a:r>
              <a:rPr lang="en-US" dirty="0" err="1" smtClean="0"/>
              <a:t>Lookaside</a:t>
            </a:r>
            <a:r>
              <a:rPr lang="en-US" dirty="0" smtClean="0"/>
              <a:t>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762000"/>
          </a:xfrm>
        </p:spPr>
        <p:txBody>
          <a:bodyPr/>
          <a:lstStyle/>
          <a:p>
            <a:r>
              <a:rPr lang="en-US" dirty="0" smtClean="0"/>
              <a:t>Didn’t the Pentium just get 3 times slower</a:t>
            </a:r>
            <a:endParaRPr lang="en-US" dirty="0"/>
          </a:p>
        </p:txBody>
      </p:sp>
      <p:pic>
        <p:nvPicPr>
          <p:cNvPr id="4" name="Picture 3" descr="625px-Page_table_actions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971800"/>
            <a:ext cx="5410200" cy="35070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19800" y="5943600"/>
            <a:ext cx="26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From Wikipedia Commons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dirty="0" smtClean="0"/>
              <a:t>Keeping frequently accessed items nearby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Keys are kept on the kitchen table</a:t>
            </a:r>
          </a:p>
          <a:p>
            <a:pPr lvl="1"/>
            <a:r>
              <a:rPr lang="en-US" dirty="0" smtClean="0"/>
              <a:t>People on your phone contacts list</a:t>
            </a:r>
          </a:p>
          <a:p>
            <a:pPr lvl="1"/>
            <a:r>
              <a:rPr lang="en-US" dirty="0" smtClean="0"/>
              <a:t>Favorite music is on the top of the stack</a:t>
            </a:r>
          </a:p>
          <a:p>
            <a:pPr lvl="1"/>
            <a:r>
              <a:rPr lang="en-US" dirty="0" smtClean="0"/>
              <a:t>Comfortable shirt is in the closet</a:t>
            </a:r>
          </a:p>
          <a:p>
            <a:pPr lvl="2"/>
            <a:r>
              <a:rPr lang="en-US" dirty="0" smtClean="0"/>
              <a:t>Suit is in the basement</a:t>
            </a:r>
          </a:p>
          <a:p>
            <a:pPr lvl="1"/>
            <a:r>
              <a:rPr lang="en-US" dirty="0" smtClean="0"/>
              <a:t>Recently used web pages are kept on your disk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16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b="1" dirty="0" smtClean="0"/>
              <a:t>Greatly</a:t>
            </a:r>
            <a:r>
              <a:rPr lang="en-US" dirty="0" smtClean="0"/>
              <a:t> improves system performance</a:t>
            </a:r>
          </a:p>
        </p:txBody>
      </p:sp>
      <p:pic>
        <p:nvPicPr>
          <p:cNvPr id="4" name="Picture 3" descr="Cache,hierarchy-examp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2819400"/>
            <a:ext cx="4953008" cy="3302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0" y="3352800"/>
            <a:ext cx="22672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AMD  </a:t>
            </a:r>
            <a:r>
              <a:rPr lang="en-US" dirty="0" err="1" smtClean="0"/>
              <a:t>Athlon</a:t>
            </a:r>
            <a:r>
              <a:rPr lang="en-US" dirty="0" smtClean="0"/>
              <a:t> 64 cache</a:t>
            </a:r>
          </a:p>
          <a:p>
            <a:r>
              <a:rPr lang="en-US" dirty="0" smtClean="0"/>
              <a:t>64 byte cache lines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6172200"/>
            <a:ext cx="26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From Wikipedia Commons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dirty="0" smtClean="0"/>
              <a:t>Execute many instructions at once</a:t>
            </a:r>
          </a:p>
          <a:p>
            <a:pPr lvl="1"/>
            <a:r>
              <a:rPr lang="en-US" dirty="0" smtClean="0"/>
              <a:t>Efficient use of CPU resources</a:t>
            </a:r>
          </a:p>
          <a:p>
            <a:pPr lvl="1"/>
            <a:r>
              <a:rPr lang="en-US" dirty="0" smtClean="0"/>
              <a:t>Complicates the jobs of compiler designers</a:t>
            </a:r>
          </a:p>
          <a:p>
            <a:r>
              <a:rPr lang="en-US" dirty="0" smtClean="0"/>
              <a:t>Instructions goes through stages</a:t>
            </a:r>
          </a:p>
          <a:p>
            <a:pPr lvl="1"/>
            <a:r>
              <a:rPr lang="en-US" dirty="0" smtClean="0"/>
              <a:t>Some Pentiums had over 30 stages</a:t>
            </a:r>
          </a:p>
          <a:p>
            <a:r>
              <a:rPr lang="en-US" dirty="0" smtClean="0"/>
              <a:t>The less you do per stage</a:t>
            </a:r>
          </a:p>
          <a:p>
            <a:pPr lvl="1"/>
            <a:r>
              <a:rPr lang="en-US" dirty="0" smtClean="0"/>
              <a:t>The faster you can make the clock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common speedups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Hyperthreading</a:t>
            </a:r>
            <a:endParaRPr lang="en-US" dirty="0" smtClean="0"/>
          </a:p>
          <a:p>
            <a:pPr lvl="1"/>
            <a:r>
              <a:rPr lang="en-US" dirty="0" smtClean="0"/>
              <a:t>Two virtual “processors” on a chip</a:t>
            </a:r>
          </a:p>
          <a:p>
            <a:pPr lvl="2"/>
            <a:r>
              <a:rPr lang="en-US" dirty="0" smtClean="0"/>
              <a:t>Share some pipeline segments</a:t>
            </a:r>
          </a:p>
          <a:p>
            <a:r>
              <a:rPr lang="en-US" dirty="0" smtClean="0"/>
              <a:t>Multiple issues</a:t>
            </a:r>
          </a:p>
          <a:p>
            <a:pPr lvl="1"/>
            <a:r>
              <a:rPr lang="en-US" dirty="0" smtClean="0"/>
              <a:t>Start more than one instruction at a time</a:t>
            </a:r>
          </a:p>
          <a:p>
            <a:r>
              <a:rPr lang="en-US" dirty="0" smtClean="0"/>
              <a:t>Data parallelism</a:t>
            </a:r>
          </a:p>
          <a:p>
            <a:pPr lvl="1"/>
            <a:r>
              <a:rPr lang="en-US" dirty="0" smtClean="0"/>
              <a:t>Intel MMX</a:t>
            </a:r>
          </a:p>
          <a:p>
            <a:pPr lvl="2"/>
            <a:r>
              <a:rPr lang="en-US" dirty="0" smtClean="0"/>
              <a:t>Matrix Multiplication or Multi-Media</a:t>
            </a:r>
          </a:p>
          <a:p>
            <a:pPr lvl="1"/>
            <a:r>
              <a:rPr lang="en-US" dirty="0" smtClean="0"/>
              <a:t>Very useful in graphics applications</a:t>
            </a:r>
          </a:p>
          <a:p>
            <a:pPr lvl="2"/>
            <a:r>
              <a:rPr lang="en-US" dirty="0" smtClean="0"/>
              <a:t>Aka, gaming applications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Wikipedia</a:t>
            </a:r>
            <a:endParaRPr lang="en-US" dirty="0" smtClean="0"/>
          </a:p>
          <a:p>
            <a:r>
              <a:rPr lang="en-US" dirty="0" smtClean="0"/>
              <a:t>Branches can “stall” the pipeline</a:t>
            </a:r>
          </a:p>
          <a:p>
            <a:pPr lvl="1"/>
            <a:r>
              <a:rPr lang="en-US" dirty="0" smtClean="0"/>
              <a:t>Speculative executive is necessary</a:t>
            </a:r>
          </a:p>
          <a:p>
            <a:r>
              <a:rPr lang="en-US" dirty="0" smtClean="0"/>
              <a:t>Forms of branch prediction</a:t>
            </a:r>
          </a:p>
          <a:p>
            <a:pPr lvl="1"/>
            <a:r>
              <a:rPr lang="en-US" dirty="0" smtClean="0"/>
              <a:t>Static prediction</a:t>
            </a:r>
          </a:p>
          <a:p>
            <a:pPr lvl="2"/>
            <a:r>
              <a:rPr lang="en-US" dirty="0" smtClean="0"/>
              <a:t>Predict backward branches taken</a:t>
            </a:r>
          </a:p>
          <a:p>
            <a:pPr lvl="2"/>
            <a:r>
              <a:rPr lang="en-US" dirty="0" smtClean="0"/>
              <a:t>Predict forward branches fail</a:t>
            </a:r>
          </a:p>
          <a:p>
            <a:pPr lvl="1"/>
            <a:r>
              <a:rPr lang="en-US" dirty="0" smtClean="0"/>
              <a:t>Dynamic prediction</a:t>
            </a:r>
          </a:p>
          <a:p>
            <a:pPr lvl="2"/>
            <a:r>
              <a:rPr lang="en-US" dirty="0" smtClean="0"/>
              <a:t>Pentium branch tables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they make it fast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Use some math</a:t>
            </a:r>
          </a:p>
          <a:p>
            <a:pPr lvl="1"/>
            <a:r>
              <a:rPr lang="en-US" dirty="0" smtClean="0"/>
              <a:t>And common sense</a:t>
            </a:r>
          </a:p>
          <a:p>
            <a:r>
              <a:rPr lang="en-US" dirty="0" smtClean="0"/>
              <a:t>Gather lots of significant algorithms</a:t>
            </a:r>
          </a:p>
          <a:p>
            <a:pPr lvl="1"/>
            <a:r>
              <a:rPr lang="en-US" dirty="0" smtClean="0"/>
              <a:t>And simulate and simulate and simulate</a:t>
            </a:r>
          </a:p>
          <a:p>
            <a:r>
              <a:rPr lang="en-US" dirty="0" smtClean="0"/>
              <a:t>Listen to the compiler designers</a:t>
            </a:r>
          </a:p>
          <a:p>
            <a:pPr lvl="1"/>
            <a:r>
              <a:rPr lang="en-US" dirty="0" smtClean="0"/>
              <a:t>And make them listen to you</a:t>
            </a:r>
          </a:p>
          <a:p>
            <a:pPr lvl="2"/>
            <a:r>
              <a:rPr lang="en-US" dirty="0" smtClean="0"/>
              <a:t>Especially about the cache</a:t>
            </a:r>
          </a:p>
          <a:p>
            <a:pPr lvl="1"/>
            <a:r>
              <a:rPr lang="en-US" dirty="0" smtClean="0"/>
              <a:t>Same thing with the operating </a:t>
            </a:r>
            <a:r>
              <a:rPr lang="en-US" smtClean="0"/>
              <a:t>system designers</a:t>
            </a:r>
            <a:endParaRPr lang="en-US" dirty="0" smtClean="0"/>
          </a:p>
          <a:p>
            <a:r>
              <a:rPr lang="en-US" dirty="0" smtClean="0"/>
              <a:t>In the long run two things matter</a:t>
            </a:r>
          </a:p>
          <a:p>
            <a:pPr lvl="1"/>
            <a:r>
              <a:rPr lang="en-US" dirty="0" smtClean="0">
                <a:hlinkClick r:id="rId2"/>
              </a:rPr>
              <a:t>SPEC</a:t>
            </a:r>
            <a:endParaRPr lang="en-US" dirty="0" smtClean="0"/>
          </a:p>
          <a:p>
            <a:pPr lvl="1"/>
            <a:r>
              <a:rPr lang="en-US" dirty="0" smtClean="0"/>
              <a:t>Marketing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545</Words>
  <Application>Microsoft Office PowerPoint</Application>
  <PresentationFormat>On-screen Show (4:3)</PresentationFormat>
  <Paragraphs>133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ECE 109 / CSCI 255</vt:lpstr>
      <vt:lpstr>Some gradable events</vt:lpstr>
      <vt:lpstr>Exam 4 Logistics</vt:lpstr>
      <vt:lpstr>Exam 4 topics</vt:lpstr>
      <vt:lpstr>After this course I</vt:lpstr>
      <vt:lpstr>After this course II</vt:lpstr>
      <vt:lpstr>After this course III</vt:lpstr>
      <vt:lpstr>Virtual memory</vt:lpstr>
      <vt:lpstr>Address translation</vt:lpstr>
      <vt:lpstr>TLB Translation Lookaside Buffer</vt:lpstr>
      <vt:lpstr>Caching</vt:lpstr>
      <vt:lpstr>CPU cache</vt:lpstr>
      <vt:lpstr>Pipelining</vt:lpstr>
      <vt:lpstr>Other common speedups</vt:lpstr>
      <vt:lpstr>Branch prediction</vt:lpstr>
      <vt:lpstr>How do they make it fast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109 / CSCI 255</dc:title>
  <dc:creator>J Dean Brock</dc:creator>
  <cp:lastModifiedBy>J Dean Brock</cp:lastModifiedBy>
  <cp:revision>24</cp:revision>
  <dcterms:created xsi:type="dcterms:W3CDTF">2009-04-23T01:08:09Z</dcterms:created>
  <dcterms:modified xsi:type="dcterms:W3CDTF">2009-04-23T14:31:29Z</dcterms:modified>
</cp:coreProperties>
</file>