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4.xml" ContentType="application/vnd.openxmlformats-officedocument.presentationml.notesSlide+xml"/>
  <Override PartName="/ppt/tags/tag86.xml" ContentType="application/vnd.openxmlformats-officedocument.presentationml.tags+xml"/>
  <Override PartName="/ppt/notesSlides/notesSlide2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6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8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1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2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3.xml" ContentType="application/vnd.openxmlformats-officedocument.presentationml.notesSlide+xml"/>
  <Override PartName="/ppt/tags/tag115.xml" ContentType="application/vnd.openxmlformats-officedocument.presentationml.tags+xml"/>
  <Override PartName="/ppt/notesSlides/notesSlide34.xml" ContentType="application/vnd.openxmlformats-officedocument.presentationml.notesSlide+xml"/>
  <Override PartName="/ppt/tags/tag116.xml" ContentType="application/vnd.openxmlformats-officedocument.presentationml.tags+xml"/>
  <Override PartName="/ppt/notesSlides/notesSlide35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6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38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3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40.xml" ContentType="application/vnd.openxmlformats-officedocument.presentationml.notesSlide+xml"/>
  <Override PartName="/ppt/tags/tag136.xml" ContentType="application/vnd.openxmlformats-officedocument.presentationml.tags+xml"/>
  <Override PartName="/ppt/notesSlides/notesSlide41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42.xml" ContentType="application/vnd.openxmlformats-officedocument.presentationml.notesSlide+xml"/>
  <Override PartName="/ppt/tags/tag141.xml" ContentType="application/vnd.openxmlformats-officedocument.presentationml.tags+xml"/>
  <Override PartName="/ppt/notesSlides/notesSlide43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44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45.xml" ContentType="application/vnd.openxmlformats-officedocument.presentationml.notesSlide+xml"/>
  <Override PartName="/ppt/tags/tag151.xml" ContentType="application/vnd.openxmlformats-officedocument.presentationml.tags+xml"/>
  <Override PartName="/ppt/notesSlides/notesSlide46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47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48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49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0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51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52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53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54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55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56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57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58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59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60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61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62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63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64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65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66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67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68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69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70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71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72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73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74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75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76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77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78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79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80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81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82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83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84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85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343" r:id="rId10"/>
    <p:sldId id="266" r:id="rId11"/>
    <p:sldId id="34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45" r:id="rId20"/>
    <p:sldId id="275" r:id="rId21"/>
    <p:sldId id="276" r:id="rId22"/>
    <p:sldId id="278" r:id="rId23"/>
    <p:sldId id="346" r:id="rId24"/>
    <p:sldId id="280" r:id="rId25"/>
    <p:sldId id="347" r:id="rId26"/>
    <p:sldId id="281" r:id="rId27"/>
    <p:sldId id="348" r:id="rId28"/>
    <p:sldId id="283" r:id="rId29"/>
    <p:sldId id="284" r:id="rId30"/>
    <p:sldId id="285" r:id="rId31"/>
    <p:sldId id="286" r:id="rId32"/>
    <p:sldId id="288" r:id="rId33"/>
    <p:sldId id="349" r:id="rId34"/>
    <p:sldId id="289" r:id="rId35"/>
    <p:sldId id="290" r:id="rId36"/>
    <p:sldId id="291" r:id="rId37"/>
    <p:sldId id="293" r:id="rId38"/>
    <p:sldId id="350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51" r:id="rId60"/>
    <p:sldId id="315" r:id="rId61"/>
    <p:sldId id="352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53" r:id="rId77"/>
    <p:sldId id="354" r:id="rId78"/>
    <p:sldId id="355" r:id="rId79"/>
    <p:sldId id="356" r:id="rId80"/>
    <p:sldId id="357" r:id="rId81"/>
    <p:sldId id="358" r:id="rId82"/>
    <p:sldId id="359" r:id="rId83"/>
    <p:sldId id="360" r:id="rId84"/>
    <p:sldId id="361" r:id="rId85"/>
    <p:sldId id="362" r:id="rId86"/>
    <p:sldId id="363" r:id="rId87"/>
    <p:sldId id="364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4142" autoAdjust="0"/>
  </p:normalViewPr>
  <p:slideViewPr>
    <p:cSldViewPr>
      <p:cViewPr varScale="1">
        <p:scale>
          <a:sx n="73" d="100"/>
          <a:sy n="73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13270-7FFC-454A-B13B-D0F9A890F430}" type="slidenum">
              <a:rPr lang="en-US"/>
              <a:pPr/>
              <a:t>11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13270-7FFC-454A-B13B-D0F9A890F430}" type="slidenum">
              <a:rPr lang="en-US"/>
              <a:pPr/>
              <a:t>12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9402F-D915-4021-8A6D-6962ADC6A88B}" type="slidenum">
              <a:rPr lang="en-US"/>
              <a:pPr/>
              <a:t>13</a:t>
            </a:fld>
            <a:endParaRPr lang="en-US"/>
          </a:p>
        </p:txBody>
      </p:sp>
      <p:sp>
        <p:nvSpPr>
          <p:cNvPr id="148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F197B-BD27-4C94-96FD-C7EC81FA9ACC}" type="slidenum">
              <a:rPr lang="en-US"/>
              <a:pPr/>
              <a:t>14</a:t>
            </a:fld>
            <a:endParaRPr lang="en-US"/>
          </a:p>
        </p:txBody>
      </p:sp>
      <p:sp>
        <p:nvSpPr>
          <p:cNvPr id="149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66728-677F-4B49-9A19-8862DFBD4E1E}" type="slidenum">
              <a:rPr lang="en-US"/>
              <a:pPr/>
              <a:t>15</a:t>
            </a:fld>
            <a:endParaRPr lang="en-US"/>
          </a:p>
        </p:txBody>
      </p:sp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B0317-06E7-4325-A48A-4EED6B524141}" type="slidenum">
              <a:rPr lang="en-US"/>
              <a:pPr/>
              <a:t>16</a:t>
            </a:fld>
            <a:endParaRPr lang="en-US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02AF6-A57C-4929-B585-941BE5CE8FE0}" type="slidenum">
              <a:rPr lang="en-US"/>
              <a:pPr/>
              <a:t>17</a:t>
            </a:fld>
            <a:endParaRPr lang="en-US"/>
          </a:p>
        </p:txBody>
      </p:sp>
      <p:sp>
        <p:nvSpPr>
          <p:cNvPr id="149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F690-9E4D-45F5-B7BF-A18A46CF0636}" type="slidenum">
              <a:rPr lang="en-US"/>
              <a:pPr/>
              <a:t>18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F690-9E4D-45F5-B7BF-A18A46CF0636}" type="slidenum">
              <a:rPr lang="en-US"/>
              <a:pPr/>
              <a:t>19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9F8EE-0263-4E15-AD78-9B0E4A3A4EEB}" type="slidenum">
              <a:rPr lang="en-US"/>
              <a:pPr/>
              <a:t>20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6834D-0219-444B-8AE3-96CAB9F083C2}" type="slidenum">
              <a:rPr lang="en-US"/>
              <a:pPr/>
              <a:t>3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0560D-45E3-4694-9BE5-288731808D41}" type="slidenum">
              <a:rPr lang="en-US"/>
              <a:pPr/>
              <a:t>21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374CB-EBF7-4700-8782-608C038C2E20}" type="slidenum">
              <a:rPr lang="en-US"/>
              <a:pPr/>
              <a:t>22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374CB-EBF7-4700-8782-608C038C2E20}" type="slidenum">
              <a:rPr lang="en-US"/>
              <a:pPr/>
              <a:t>23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CA474-2ADE-4409-900B-A244D18F8BAD}" type="slidenum">
              <a:rPr lang="en-US"/>
              <a:pPr/>
              <a:t>24</a:t>
            </a:fld>
            <a:endParaRPr lang="en-US"/>
          </a:p>
        </p:txBody>
      </p:sp>
      <p:sp>
        <p:nvSpPr>
          <p:cNvPr id="150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CA474-2ADE-4409-900B-A244D18F8BAD}" type="slidenum">
              <a:rPr lang="en-US"/>
              <a:pPr/>
              <a:t>25</a:t>
            </a:fld>
            <a:endParaRPr lang="en-US"/>
          </a:p>
        </p:txBody>
      </p:sp>
      <p:sp>
        <p:nvSpPr>
          <p:cNvPr id="150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BCDB9-BF07-47F4-8A9A-93299EDD2A81}" type="slidenum">
              <a:rPr lang="en-US"/>
              <a:pPr/>
              <a:t>26</a:t>
            </a:fld>
            <a:endParaRPr lang="en-US"/>
          </a:p>
        </p:txBody>
      </p:sp>
      <p:sp>
        <p:nvSpPr>
          <p:cNvPr id="150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AE043-FFF7-4E69-A20E-7B03065A2C2A}" type="slidenum">
              <a:rPr lang="en-US"/>
              <a:pPr/>
              <a:t>27</a:t>
            </a:fld>
            <a:endParaRPr lang="en-US"/>
          </a:p>
        </p:txBody>
      </p:sp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AE043-FFF7-4E69-A20E-7B03065A2C2A}" type="slidenum">
              <a:rPr lang="en-US"/>
              <a:pPr/>
              <a:t>28</a:t>
            </a:fld>
            <a:endParaRPr lang="en-US"/>
          </a:p>
        </p:txBody>
      </p:sp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0F3E6-49DA-4118-BE4F-4E958575068D}" type="slidenum">
              <a:rPr lang="en-US"/>
              <a:pPr/>
              <a:t>29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5D4CC-211B-4B54-89AA-83A866F09AF7}" type="slidenum">
              <a:rPr lang="en-US"/>
              <a:pPr/>
              <a:t>30</a:t>
            </a:fld>
            <a:endParaRPr lang="en-US"/>
          </a:p>
        </p:txBody>
      </p:sp>
      <p:sp>
        <p:nvSpPr>
          <p:cNvPr id="150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1E842-FD55-497D-A9CF-12B15990143A}" type="slidenum">
              <a:rPr lang="en-US"/>
              <a:pPr/>
              <a:t>4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01C3B-F050-444D-B65E-90185CE0B387}" type="slidenum">
              <a:rPr lang="en-US"/>
              <a:pPr/>
              <a:t>31</a:t>
            </a:fld>
            <a:endParaRPr lang="en-US"/>
          </a:p>
        </p:txBody>
      </p:sp>
      <p:sp>
        <p:nvSpPr>
          <p:cNvPr id="150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49F17-59EA-478D-97B1-A8EA5C859BDD}" type="slidenum">
              <a:rPr lang="en-US"/>
              <a:pPr/>
              <a:t>32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49F17-59EA-478D-97B1-A8EA5C859BDD}" type="slidenum">
              <a:rPr lang="en-US"/>
              <a:pPr/>
              <a:t>33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3B40D-2A82-4382-8276-CA14884AD033}" type="slidenum">
              <a:rPr lang="en-US"/>
              <a:pPr/>
              <a:t>34</a:t>
            </a:fld>
            <a:endParaRPr lang="en-US"/>
          </a:p>
        </p:txBody>
      </p:sp>
      <p:sp>
        <p:nvSpPr>
          <p:cNvPr id="151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4592E-10FF-4204-86DC-FC7C62678F4A}" type="slidenum">
              <a:rPr lang="en-US"/>
              <a:pPr/>
              <a:t>35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05FF8-E890-490B-BE47-D051C4B7B7A8}" type="slidenum">
              <a:rPr lang="en-US"/>
              <a:pPr/>
              <a:t>36</a:t>
            </a:fld>
            <a:endParaRPr lang="en-US"/>
          </a:p>
        </p:txBody>
      </p:sp>
      <p:sp>
        <p:nvSpPr>
          <p:cNvPr id="157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5AC06-930C-4178-BF36-58D07F8ACAB4}" type="slidenum">
              <a:rPr lang="en-US"/>
              <a:pPr/>
              <a:t>37</a:t>
            </a:fld>
            <a:endParaRPr lang="en-US"/>
          </a:p>
        </p:txBody>
      </p:sp>
      <p:sp>
        <p:nvSpPr>
          <p:cNvPr id="151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5AC06-930C-4178-BF36-58D07F8ACAB4}" type="slidenum">
              <a:rPr lang="en-US"/>
              <a:pPr/>
              <a:t>38</a:t>
            </a:fld>
            <a:endParaRPr lang="en-US"/>
          </a:p>
        </p:txBody>
      </p:sp>
      <p:sp>
        <p:nvSpPr>
          <p:cNvPr id="151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54F75-4C2C-48EB-8AB7-06FE31BE75A7}" type="slidenum">
              <a:rPr lang="en-US"/>
              <a:pPr/>
              <a:t>39</a:t>
            </a:fld>
            <a:endParaRPr lang="en-US"/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21258-FA56-40CD-A34B-21CFAB63655E}" type="slidenum">
              <a:rPr lang="en-US"/>
              <a:pPr/>
              <a:t>40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B9EF4-AF97-46FF-989F-B8CF20B58A0D}" type="slidenum">
              <a:rPr lang="en-US"/>
              <a:pPr/>
              <a:t>5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4F731-B1ED-48A0-AF9E-DA1B91E9D693}" type="slidenum">
              <a:rPr lang="en-US"/>
              <a:pPr/>
              <a:t>41</a:t>
            </a:fld>
            <a:endParaRPr lang="en-US"/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D5D66-7812-41A9-8165-02555900B57F}" type="slidenum">
              <a:rPr lang="en-US"/>
              <a:pPr/>
              <a:t>42</a:t>
            </a:fld>
            <a:endParaRPr lang="en-US"/>
          </a:p>
        </p:txBody>
      </p:sp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0AFC9-EA28-4025-92B9-0E32083492A0}" type="slidenum">
              <a:rPr lang="en-US"/>
              <a:pPr/>
              <a:t>43</a:t>
            </a:fld>
            <a:endParaRPr lang="en-US"/>
          </a:p>
        </p:txBody>
      </p:sp>
      <p:sp>
        <p:nvSpPr>
          <p:cNvPr id="151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497D4-5642-44A4-A4F8-502F7EE7D11F}" type="slidenum">
              <a:rPr lang="en-US"/>
              <a:pPr/>
              <a:t>44</a:t>
            </a:fld>
            <a:endParaRPr lang="en-US"/>
          </a:p>
        </p:txBody>
      </p:sp>
      <p:sp>
        <p:nvSpPr>
          <p:cNvPr id="157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EA219-6797-424F-A3D5-920FB637447C}" type="slidenum">
              <a:rPr lang="en-US"/>
              <a:pPr/>
              <a:t>45</a:t>
            </a:fld>
            <a:endParaRPr lang="en-US"/>
          </a:p>
        </p:txBody>
      </p:sp>
      <p:sp>
        <p:nvSpPr>
          <p:cNvPr id="151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BA072-4CEB-427A-A1D4-36CA45475637}" type="slidenum">
              <a:rPr lang="en-US"/>
              <a:pPr/>
              <a:t>46</a:t>
            </a:fld>
            <a:endParaRPr lang="en-US"/>
          </a:p>
        </p:txBody>
      </p:sp>
      <p:sp>
        <p:nvSpPr>
          <p:cNvPr id="151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F9C48-C172-456A-BA88-085DFD0A271D}" type="slidenum">
              <a:rPr lang="en-US"/>
              <a:pPr/>
              <a:t>47</a:t>
            </a:fld>
            <a:endParaRPr lang="en-US"/>
          </a:p>
        </p:txBody>
      </p:sp>
      <p:sp>
        <p:nvSpPr>
          <p:cNvPr id="157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64B83-D3B5-4752-9CDD-0D463F64FA18}" type="slidenum">
              <a:rPr lang="en-US"/>
              <a:pPr/>
              <a:t>48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95BE6-1D2A-4B26-8740-B3AF85EDF8E3}" type="slidenum">
              <a:rPr lang="en-US"/>
              <a:pPr/>
              <a:t>49</a:t>
            </a:fld>
            <a:endParaRPr lang="en-US"/>
          </a:p>
        </p:txBody>
      </p:sp>
      <p:sp>
        <p:nvSpPr>
          <p:cNvPr id="152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62DB1-2FE4-40FF-98AF-961A25A33D35}" type="slidenum">
              <a:rPr lang="en-US"/>
              <a:pPr/>
              <a:t>50</a:t>
            </a:fld>
            <a:endParaRPr lang="en-US"/>
          </a:p>
        </p:txBody>
      </p:sp>
      <p:sp>
        <p:nvSpPr>
          <p:cNvPr id="152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00EBA-65DD-49CB-92E1-C9AA5B361DB3}" type="slidenum">
              <a:rPr lang="en-US"/>
              <a:pPr/>
              <a:t>6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4FA37-C81F-4BD7-842A-036B6EA1D8F2}" type="slidenum">
              <a:rPr lang="en-US"/>
              <a:pPr/>
              <a:t>51</a:t>
            </a:fld>
            <a:endParaRPr lang="en-US"/>
          </a:p>
        </p:txBody>
      </p:sp>
      <p:sp>
        <p:nvSpPr>
          <p:cNvPr id="152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5477D-7E92-4169-ADB9-30FFFCC9D4E4}" type="slidenum">
              <a:rPr lang="en-US"/>
              <a:pPr/>
              <a:t>52</a:t>
            </a:fld>
            <a:endParaRPr lang="en-US"/>
          </a:p>
        </p:txBody>
      </p:sp>
      <p:sp>
        <p:nvSpPr>
          <p:cNvPr id="152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CBD1C-FB3F-4649-8F1C-6DC1F0A74909}" type="slidenum">
              <a:rPr lang="en-US"/>
              <a:pPr/>
              <a:t>53</a:t>
            </a:fld>
            <a:endParaRPr lang="en-US"/>
          </a:p>
        </p:txBody>
      </p:sp>
      <p:sp>
        <p:nvSpPr>
          <p:cNvPr id="158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988A9-1A20-4DFA-859F-DE71DE9D7867}" type="slidenum">
              <a:rPr lang="en-US"/>
              <a:pPr/>
              <a:t>54</a:t>
            </a:fld>
            <a:endParaRPr lang="en-US"/>
          </a:p>
        </p:txBody>
      </p:sp>
      <p:sp>
        <p:nvSpPr>
          <p:cNvPr id="152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94163-54B9-47A3-9941-74B98EE61825}" type="slidenum">
              <a:rPr lang="en-US"/>
              <a:pPr/>
              <a:t>55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26334-0CF8-4407-B514-AEB4277EBB9E}" type="slidenum">
              <a:rPr lang="en-US"/>
              <a:pPr/>
              <a:t>56</a:t>
            </a:fld>
            <a:endParaRPr lang="en-US"/>
          </a:p>
        </p:txBody>
      </p:sp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E0E0B-96B4-434F-8AC6-DD6F5D88B05E}" type="slidenum">
              <a:rPr lang="en-US"/>
              <a:pPr/>
              <a:t>57</a:t>
            </a:fld>
            <a:endParaRPr lang="en-US"/>
          </a:p>
        </p:txBody>
      </p:sp>
      <p:sp>
        <p:nvSpPr>
          <p:cNvPr id="152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E15D3-16EC-4452-8545-1E15BAC7D894}" type="slidenum">
              <a:rPr lang="en-US"/>
              <a:pPr/>
              <a:t>58</a:t>
            </a:fld>
            <a:endParaRPr lang="en-US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71F86-95F6-4D5E-9381-301543BFDB3B}" type="slidenum">
              <a:rPr lang="en-US"/>
              <a:pPr/>
              <a:t>59</a:t>
            </a:fld>
            <a:endParaRPr lang="en-US"/>
          </a:p>
        </p:txBody>
      </p:sp>
      <p:sp>
        <p:nvSpPr>
          <p:cNvPr id="153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71F86-95F6-4D5E-9381-301543BFDB3B}" type="slidenum">
              <a:rPr lang="en-US"/>
              <a:pPr/>
              <a:t>60</a:t>
            </a:fld>
            <a:endParaRPr lang="en-US"/>
          </a:p>
        </p:txBody>
      </p:sp>
      <p:sp>
        <p:nvSpPr>
          <p:cNvPr id="153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47E44-0709-46C3-84C0-5D25DDFEF731}" type="slidenum">
              <a:rPr lang="en-US"/>
              <a:pPr/>
              <a:t>7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A95D9-5E87-4EEE-9833-BE3F7AA66D27}" type="slidenum">
              <a:rPr lang="en-US"/>
              <a:pPr/>
              <a:t>61</a:t>
            </a:fld>
            <a:endParaRPr lang="en-US"/>
          </a:p>
        </p:txBody>
      </p:sp>
      <p:sp>
        <p:nvSpPr>
          <p:cNvPr id="153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A95D9-5E87-4EEE-9833-BE3F7AA66D27}" type="slidenum">
              <a:rPr lang="en-US"/>
              <a:pPr/>
              <a:t>62</a:t>
            </a:fld>
            <a:endParaRPr lang="en-US"/>
          </a:p>
        </p:txBody>
      </p:sp>
      <p:sp>
        <p:nvSpPr>
          <p:cNvPr id="153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01190-6163-4DEA-A199-ED7342F82D9F}" type="slidenum">
              <a:rPr lang="en-US"/>
              <a:pPr/>
              <a:t>63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C9081-6232-4B04-BB14-F465B013870E}" type="slidenum">
              <a:rPr lang="en-US"/>
              <a:pPr/>
              <a:t>64</a:t>
            </a:fld>
            <a:endParaRPr lang="en-US"/>
          </a:p>
        </p:txBody>
      </p:sp>
      <p:sp>
        <p:nvSpPr>
          <p:cNvPr id="153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23A1F-7748-4A77-9F52-FA8C8DFC92AD}" type="slidenum">
              <a:rPr lang="en-US"/>
              <a:pPr/>
              <a:t>65</a:t>
            </a:fld>
            <a:endParaRPr lang="en-US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981D2-584F-47D2-9FEF-845A38A2EE4F}" type="slidenum">
              <a:rPr lang="en-US"/>
              <a:pPr/>
              <a:t>66</a:t>
            </a:fld>
            <a:endParaRPr lang="en-US"/>
          </a:p>
        </p:txBody>
      </p:sp>
      <p:sp>
        <p:nvSpPr>
          <p:cNvPr id="153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F1BE7-55B3-46C3-B2F6-40588548BEC4}" type="slidenum">
              <a:rPr lang="en-US"/>
              <a:pPr/>
              <a:t>67</a:t>
            </a:fld>
            <a:endParaRPr lang="en-US"/>
          </a:p>
        </p:txBody>
      </p:sp>
      <p:sp>
        <p:nvSpPr>
          <p:cNvPr id="154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3F302-140B-4F48-A22C-5C25803DDE46}" type="slidenum">
              <a:rPr lang="en-US"/>
              <a:pPr/>
              <a:t>68</a:t>
            </a:fld>
            <a:endParaRPr lang="en-US"/>
          </a:p>
        </p:txBody>
      </p:sp>
      <p:sp>
        <p:nvSpPr>
          <p:cNvPr id="154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B95E0-8AB4-4787-8C6D-F21881D8C0F3}" type="slidenum">
              <a:rPr lang="en-US"/>
              <a:pPr/>
              <a:t>69</a:t>
            </a:fld>
            <a:endParaRPr lang="en-US"/>
          </a:p>
        </p:txBody>
      </p:sp>
      <p:sp>
        <p:nvSpPr>
          <p:cNvPr id="154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9390F-2E0E-41E7-8C59-A0B8FD319779}" type="slidenum">
              <a:rPr lang="en-US"/>
              <a:pPr/>
              <a:t>70</a:t>
            </a:fld>
            <a:endParaRPr lang="en-US"/>
          </a:p>
        </p:txBody>
      </p:sp>
      <p:sp>
        <p:nvSpPr>
          <p:cNvPr id="154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0740B-8578-4382-833D-478C1D4E6BDA}" type="slidenum">
              <a:rPr lang="en-US"/>
              <a:pPr/>
              <a:t>8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45590-6A01-459E-9531-AE8C80C86E52}" type="slidenum">
              <a:rPr lang="en-US"/>
              <a:pPr/>
              <a:t>71</a:t>
            </a:fld>
            <a:endParaRPr lang="en-US"/>
          </a:p>
        </p:txBody>
      </p:sp>
      <p:sp>
        <p:nvSpPr>
          <p:cNvPr id="154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0936C-EE46-4924-BF4A-0D42DEFA90A4}" type="slidenum">
              <a:rPr lang="en-US"/>
              <a:pPr/>
              <a:t>72</a:t>
            </a:fld>
            <a:endParaRPr lang="en-US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B63DB-83C1-4E86-9EBA-63B245E2DD0B}" type="slidenum">
              <a:rPr lang="en-US"/>
              <a:pPr/>
              <a:t>73</a:t>
            </a:fld>
            <a:endParaRPr lang="en-US"/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71904-0E16-45E6-A377-954514321522}" type="slidenum">
              <a:rPr lang="en-US"/>
              <a:pPr/>
              <a:t>74</a:t>
            </a:fld>
            <a:endParaRPr lang="en-US"/>
          </a:p>
        </p:txBody>
      </p:sp>
      <p:sp>
        <p:nvSpPr>
          <p:cNvPr id="154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68C49-0E67-4417-A1EF-13DD6F19B384}" type="slidenum">
              <a:rPr lang="en-US"/>
              <a:pPr/>
              <a:t>75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76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77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78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79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80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63FDA-0999-4C7C-BFB5-5F02F678E143}" type="slidenum">
              <a:rPr lang="en-US"/>
              <a:pPr/>
              <a:t>9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81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82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83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84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85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86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87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63FDA-0999-4C7C-BFB5-5F02F678E143}" type="slidenum">
              <a:rPr lang="en-US"/>
              <a:pPr/>
              <a:t>10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8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855483" y="2924641"/>
            <a:ext cx="6480428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7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Memory &amp; I/O Systems</a:t>
            </a:r>
            <a:endParaRPr lang="en-US" sz="47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8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855483" y="2924641"/>
            <a:ext cx="6480428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7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Memory &amp; I/O Systems</a:t>
            </a:r>
            <a:endParaRPr lang="en-US" sz="47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4.xml"/><Relationship Id="rId7" Type="http://schemas.openxmlformats.org/officeDocument/2006/relationships/oleObject" Target="../embeddings/oleObject3.bin"/><Relationship Id="rId2" Type="http://schemas.openxmlformats.org/officeDocument/2006/relationships/tags" Target="../tags/tag33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57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56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61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.v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image" Target="../media/image10.wmf"/><Relationship Id="rId4" Type="http://schemas.openxmlformats.org/officeDocument/2006/relationships/tags" Target="../tags/tag66.xml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7.vml"/><Relationship Id="rId6" Type="http://schemas.openxmlformats.org/officeDocument/2006/relationships/tags" Target="../tags/tag73.xml"/><Relationship Id="rId11" Type="http://schemas.openxmlformats.org/officeDocument/2006/relationships/image" Target="../media/image10.wmf"/><Relationship Id="rId5" Type="http://schemas.openxmlformats.org/officeDocument/2006/relationships/tags" Target="../tags/tag72.xml"/><Relationship Id="rId10" Type="http://schemas.openxmlformats.org/officeDocument/2006/relationships/oleObject" Target="../embeddings/oleObject7.bin"/><Relationship Id="rId4" Type="http://schemas.openxmlformats.org/officeDocument/2006/relationships/tags" Target="../tags/tag71.xml"/><Relationship Id="rId9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8.v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11.wmf"/><Relationship Id="rId4" Type="http://schemas.openxmlformats.org/officeDocument/2006/relationships/tags" Target="../tags/tag77.xml"/><Relationship Id="rId9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vmlDrawing" Target="../drawings/vmlDrawing9.vml"/><Relationship Id="rId6" Type="http://schemas.openxmlformats.org/officeDocument/2006/relationships/tags" Target="../tags/tag84.xml"/><Relationship Id="rId11" Type="http://schemas.openxmlformats.org/officeDocument/2006/relationships/image" Target="../media/image11.wmf"/><Relationship Id="rId5" Type="http://schemas.openxmlformats.org/officeDocument/2006/relationships/tags" Target="../tags/tag83.xml"/><Relationship Id="rId10" Type="http://schemas.openxmlformats.org/officeDocument/2006/relationships/oleObject" Target="../embeddings/oleObject9.bin"/><Relationship Id="rId4" Type="http://schemas.openxmlformats.org/officeDocument/2006/relationships/tags" Target="../tags/tag82.xml"/><Relationship Id="rId9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10" Type="http://schemas.openxmlformats.org/officeDocument/2006/relationships/image" Target="../media/image13.emf"/><Relationship Id="rId4" Type="http://schemas.openxmlformats.org/officeDocument/2006/relationships/tags" Target="../tags/tag89.xml"/><Relationship Id="rId9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96.xml"/><Relationship Id="rId11" Type="http://schemas.openxmlformats.org/officeDocument/2006/relationships/image" Target="../media/image14.wmf"/><Relationship Id="rId5" Type="http://schemas.openxmlformats.org/officeDocument/2006/relationships/tags" Target="../tags/tag95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4.xml"/><Relationship Id="rId9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5.wmf"/><Relationship Id="rId2" Type="http://schemas.openxmlformats.org/officeDocument/2006/relationships/tags" Target="../tags/tag9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16.wmf"/><Relationship Id="rId2" Type="http://schemas.openxmlformats.org/officeDocument/2006/relationships/tags" Target="../tags/tag10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03.xml"/><Relationship Id="rId7" Type="http://schemas.openxmlformats.org/officeDocument/2006/relationships/image" Target="../media/image17.wmf"/><Relationship Id="rId2" Type="http://schemas.openxmlformats.org/officeDocument/2006/relationships/tags" Target="../tags/tag10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107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10" Type="http://schemas.openxmlformats.org/officeDocument/2006/relationships/image" Target="../media/image20.emf"/><Relationship Id="rId4" Type="http://schemas.openxmlformats.org/officeDocument/2006/relationships/tags" Target="../tags/tag119.xml"/><Relationship Id="rId9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21.wmf"/><Relationship Id="rId4" Type="http://schemas.openxmlformats.org/officeDocument/2006/relationships/tags" Target="../tags/tag124.xml"/><Relationship Id="rId9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38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image" Target="../media/image2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43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image" Target="../media/image6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10" Type="http://schemas.openxmlformats.org/officeDocument/2006/relationships/image" Target="../media/image25.wmf"/><Relationship Id="rId4" Type="http://schemas.openxmlformats.org/officeDocument/2006/relationships/tags" Target="../tags/tag148.xml"/><Relationship Id="rId9" Type="http://schemas.openxmlformats.org/officeDocument/2006/relationships/oleObject" Target="../embeddings/oleObject2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notesSlide" Target="../notesSlides/notesSlide47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163.xml"/><Relationship Id="rId7" Type="http://schemas.openxmlformats.org/officeDocument/2006/relationships/notesSlide" Target="../notesSlides/notesSlide49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78.xml"/><Relationship Id="rId7" Type="http://schemas.openxmlformats.org/officeDocument/2006/relationships/notesSlide" Target="../notesSlides/notesSlide53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83.xml"/><Relationship Id="rId7" Type="http://schemas.openxmlformats.org/officeDocument/2006/relationships/notesSlide" Target="../notesSlides/notesSlide5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88.xml"/><Relationship Id="rId7" Type="http://schemas.openxmlformats.org/officeDocument/2006/relationships/notesSlide" Target="../notesSlides/notesSlide55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7.xml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10" Type="http://schemas.openxmlformats.org/officeDocument/2006/relationships/image" Target="../media/image29.wmf"/><Relationship Id="rId4" Type="http://schemas.openxmlformats.org/officeDocument/2006/relationships/tags" Target="../tags/tag196.xml"/><Relationship Id="rId9" Type="http://schemas.openxmlformats.org/officeDocument/2006/relationships/oleObject" Target="../embeddings/oleObject22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200.xml"/><Relationship Id="rId7" Type="http://schemas.openxmlformats.org/officeDocument/2006/relationships/notesSlide" Target="../notesSlides/notesSlide58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9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4.xml"/><Relationship Id="rId7" Type="http://schemas.openxmlformats.org/officeDocument/2006/relationships/oleObject" Target="../embeddings/oleObject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204.xml"/><Relationship Id="rId7" Type="http://schemas.openxmlformats.org/officeDocument/2006/relationships/notesSlide" Target="../notesSlides/notesSlide59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9" Type="http://schemas.openxmlformats.org/officeDocument/2006/relationships/image" Target="../media/image31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208.xml"/><Relationship Id="rId7" Type="http://schemas.openxmlformats.org/officeDocument/2006/relationships/notesSlide" Target="../notesSlides/notesSlide60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9" Type="http://schemas.openxmlformats.org/officeDocument/2006/relationships/image" Target="../media/image32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212.xml"/><Relationship Id="rId7" Type="http://schemas.openxmlformats.org/officeDocument/2006/relationships/notesSlide" Target="../notesSlides/notesSlide61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9" Type="http://schemas.openxmlformats.org/officeDocument/2006/relationships/image" Target="../media/image32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228.xml"/><Relationship Id="rId7" Type="http://schemas.openxmlformats.org/officeDocument/2006/relationships/notesSlide" Target="../notesSlides/notesSlide65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9" Type="http://schemas.openxmlformats.org/officeDocument/2006/relationships/image" Target="../media/image33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notesSlide" Target="../notesSlides/notesSlide6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notesSlide" Target="../notesSlides/notesSlide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248.xml"/><Relationship Id="rId7" Type="http://schemas.openxmlformats.org/officeDocument/2006/relationships/notesSlide" Target="../notesSlides/notesSlide70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2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9" Type="http://schemas.openxmlformats.org/officeDocument/2006/relationships/image" Target="../media/image34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252.xml"/><Relationship Id="rId7" Type="http://schemas.openxmlformats.org/officeDocument/2006/relationships/notesSlide" Target="../notesSlides/notesSlide71.xml"/><Relationship Id="rId2" Type="http://schemas.openxmlformats.org/officeDocument/2006/relationships/tags" Target="../tags/tag251.xml"/><Relationship Id="rId1" Type="http://schemas.openxmlformats.org/officeDocument/2006/relationships/vmlDrawing" Target="../drawings/vmlDrawing2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9" Type="http://schemas.openxmlformats.org/officeDocument/2006/relationships/image" Target="../media/image35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260.xml"/><Relationship Id="rId7" Type="http://schemas.openxmlformats.org/officeDocument/2006/relationships/notesSlide" Target="../notesSlides/notesSlide73.xml"/><Relationship Id="rId2" Type="http://schemas.openxmlformats.org/officeDocument/2006/relationships/tags" Target="../tags/tag259.xml"/><Relationship Id="rId1" Type="http://schemas.openxmlformats.org/officeDocument/2006/relationships/vmlDrawing" Target="../drawings/vmlDrawing3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9" Type="http://schemas.openxmlformats.org/officeDocument/2006/relationships/image" Target="../media/image36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264.xml"/><Relationship Id="rId7" Type="http://schemas.openxmlformats.org/officeDocument/2006/relationships/notesSlide" Target="../notesSlides/notesSlide74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3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9" Type="http://schemas.openxmlformats.org/officeDocument/2006/relationships/image" Target="../media/image37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notesSlide" Target="../notesSlides/notesSlide7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image" Target="../media/image38.wmf"/><Relationship Id="rId5" Type="http://schemas.openxmlformats.org/officeDocument/2006/relationships/notesSlide" Target="../notesSlides/notesSlide77.xml"/><Relationship Id="rId4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image" Target="../media/image39.wmf"/><Relationship Id="rId5" Type="http://schemas.openxmlformats.org/officeDocument/2006/relationships/notesSlide" Target="../notesSlides/notesSlide79.xml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image" Target="../media/image40.wmf"/><Relationship Id="rId5" Type="http://schemas.openxmlformats.org/officeDocument/2006/relationships/notesSlide" Target="../notesSlides/notesSlide80.xml"/><Relationship Id="rId4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5" Type="http://schemas.openxmlformats.org/officeDocument/2006/relationships/notesSlide" Target="../notesSlides/notesSlide81.xml"/><Relationship Id="rId4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notesSlide" Target="../notesSlides/notesSlide8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4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tags" Target="../tags/tag297.xml"/><Relationship Id="rId7" Type="http://schemas.openxmlformats.org/officeDocument/2006/relationships/image" Target="../media/image41.wmf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notesSlide" Target="../notesSlides/notesSlide8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5" Type="http://schemas.openxmlformats.org/officeDocument/2006/relationships/notesSlide" Target="../notesSlides/notesSlide84.xml"/><Relationship Id="rId4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5" Type="http://schemas.openxmlformats.org/officeDocument/2006/relationships/notesSlide" Target="../notesSlides/notesSlide85.xml"/><Relationship Id="rId4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5" Type="http://schemas.openxmlformats.org/officeDocument/2006/relationships/notesSlide" Target="../notesSlides/notesSlide8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 smtClean="0"/>
              <a:t>, 2</a:t>
            </a:r>
            <a:r>
              <a:rPr lang="en-US" sz="2600" b="1" baseline="30000" dirty="0" smtClean="0"/>
              <a:t>nd</a:t>
            </a:r>
            <a:r>
              <a:rPr lang="en-US" sz="2600" b="1" dirty="0" smtClean="0"/>
              <a:t> Edition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2778443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7695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David Money Harris and Sarah L.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957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57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57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A program has 2,000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loads </a:t>
            </a:r>
            <a:r>
              <a:rPr lang="en-US" sz="3000" dirty="0">
                <a:latin typeface="Times New Roman" pitchFamily="18" charset="0"/>
                <a:cs typeface="Arial" charset="0"/>
              </a:rPr>
              <a:t>and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stores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1,250 of these data values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in </a:t>
            </a:r>
            <a:r>
              <a:rPr lang="en-US" sz="3000" dirty="0">
                <a:latin typeface="Times New Roman" pitchFamily="18" charset="0"/>
                <a:cs typeface="Arial" charset="0"/>
              </a:rPr>
              <a:t>cache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 smtClean="0">
                <a:latin typeface="Times New Roman" pitchFamily="18" charset="0"/>
                <a:cs typeface="Arial" charset="0"/>
              </a:rPr>
              <a:t>Rest supplied </a:t>
            </a:r>
            <a:r>
              <a:rPr lang="en-US" sz="3000" dirty="0">
                <a:latin typeface="Times New Roman" pitchFamily="18" charset="0"/>
                <a:cs typeface="Arial" charset="0"/>
              </a:rPr>
              <a:t>by other levels of memory hierarchy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b="1" dirty="0">
                <a:latin typeface="Times New Roman" pitchFamily="18" charset="0"/>
                <a:cs typeface="Arial" charset="0"/>
              </a:rPr>
              <a:t> What are the hit and miss rates for the cache?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1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Arial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Hit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Rate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1250/2000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= 0.625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Miss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Rate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750/2000 =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0.375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1 – Hit 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 Performance Example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5625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87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Suppose processor has 2 levels of hierarchy: cache and main memory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aseline="-25000" dirty="0" err="1">
                <a:latin typeface="Times New Roman" pitchFamily="18" charset="0"/>
                <a:cs typeface="Arial" charset="0"/>
              </a:rPr>
              <a:t>cache</a:t>
            </a:r>
            <a:r>
              <a:rPr lang="en-US" sz="3000" dirty="0">
                <a:latin typeface="Times New Roman" pitchFamily="18" charset="0"/>
                <a:cs typeface="Arial" charset="0"/>
              </a:rPr>
              <a:t> = 1 cycle, </a:t>
            </a:r>
            <a:r>
              <a:rPr lang="en-US" sz="3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i="1" baseline="-25000" dirty="0" err="1">
                <a:latin typeface="Times New Roman" pitchFamily="18" charset="0"/>
                <a:cs typeface="Arial" charset="0"/>
              </a:rPr>
              <a:t>MM</a:t>
            </a:r>
            <a:r>
              <a:rPr lang="en-US" sz="3000" dirty="0">
                <a:latin typeface="Times New Roman" pitchFamily="18" charset="0"/>
                <a:cs typeface="Arial" charset="0"/>
              </a:rPr>
              <a:t> = 100 cycles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b="1" dirty="0">
                <a:latin typeface="Times New Roman" pitchFamily="18" charset="0"/>
                <a:cs typeface="Arial" charset="0"/>
              </a:rPr>
              <a:t>What is the AMAT of the program from Example 1?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10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30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endParaRPr lang="en-US" sz="26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 Performance Example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787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87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Suppose processor has 2 levels of hierarchy: cache and main memory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aseline="-25000" dirty="0" err="1">
                <a:latin typeface="Times New Roman" pitchFamily="18" charset="0"/>
                <a:cs typeface="Arial" charset="0"/>
              </a:rPr>
              <a:t>cache</a:t>
            </a:r>
            <a:r>
              <a:rPr lang="en-US" sz="3000" dirty="0">
                <a:latin typeface="Times New Roman" pitchFamily="18" charset="0"/>
                <a:cs typeface="Arial" charset="0"/>
              </a:rPr>
              <a:t> = 1 cycle, </a:t>
            </a:r>
            <a:r>
              <a:rPr lang="en-US" sz="3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i="1" baseline="-25000" dirty="0" err="1">
                <a:latin typeface="Times New Roman" pitchFamily="18" charset="0"/>
                <a:cs typeface="Arial" charset="0"/>
              </a:rPr>
              <a:t>MM</a:t>
            </a:r>
            <a:r>
              <a:rPr lang="en-US" sz="3000" dirty="0">
                <a:latin typeface="Times New Roman" pitchFamily="18" charset="0"/>
                <a:cs typeface="Arial" charset="0"/>
              </a:rPr>
              <a:t> = 100 cycles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b="1" dirty="0">
                <a:latin typeface="Times New Roman" pitchFamily="18" charset="0"/>
                <a:cs typeface="Arial" charset="0"/>
              </a:rPr>
              <a:t>What is the AMAT of the program from Example 1?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10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30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AMAT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cache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MR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cache</a:t>
            </a:r>
            <a:r>
              <a:rPr lang="en-US" sz="2600" dirty="0">
                <a:latin typeface="Times New Roman" pitchFamily="18" charset="0"/>
                <a:cs typeface="Arial" charset="0"/>
              </a:rPr>
              <a:t>(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MM</a:t>
            </a:r>
            <a:r>
              <a:rPr lang="en-US" sz="26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itchFamily="18" charset="0"/>
                <a:cs typeface="Arial" charset="0"/>
              </a:rPr>
              <a:t>		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600" dirty="0">
                <a:latin typeface="Times New Roman" pitchFamily="18" charset="0"/>
                <a:cs typeface="Arial" charset="0"/>
              </a:rPr>
              <a:t>	= [1 + 0.375(100)] cycles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itchFamily="18" charset="0"/>
                <a:cs typeface="Arial" charset="0"/>
              </a:rPr>
              <a:t>			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	=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38.5 cycles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 Performance Example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936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282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7534319"/>
              </p:ext>
            </p:extLst>
          </p:nvPr>
        </p:nvGraphicFramePr>
        <p:xfrm>
          <a:off x="5425439" y="1676400"/>
          <a:ext cx="362065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1" name="VISIO" r:id="rId7" imgW="1209675" imgH="1247775" progId="Visio.Drawing.6">
                  <p:embed/>
                </p:oleObj>
              </mc:Choice>
              <mc:Fallback>
                <p:oleObj name="VISIO" r:id="rId7" imgW="1209675" imgH="124777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439" y="1676400"/>
                        <a:ext cx="362065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281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28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524000"/>
            <a:ext cx="4495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b="1" dirty="0">
                <a:latin typeface="Times New Roman" pitchFamily="18" charset="0"/>
                <a:cs typeface="Arial" charset="0"/>
              </a:rPr>
              <a:t>Amdahl’s Law:</a:t>
            </a:r>
            <a:r>
              <a:rPr lang="en-US" sz="3000" dirty="0">
                <a:latin typeface="Times New Roman" pitchFamily="18" charset="0"/>
                <a:cs typeface="Arial" charset="0"/>
              </a:rPr>
              <a:t> the effort spent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increasing </a:t>
            </a:r>
            <a:r>
              <a:rPr lang="en-US" sz="3000" dirty="0">
                <a:latin typeface="Times New Roman" pitchFamily="18" charset="0"/>
                <a:cs typeface="Arial" charset="0"/>
              </a:rPr>
              <a:t>the performance of a subsystem is wasted unless the subsystem affects a large percentage of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overall </a:t>
            </a:r>
            <a:r>
              <a:rPr lang="en-US" sz="3000" dirty="0">
                <a:latin typeface="Times New Roman" pitchFamily="18" charset="0"/>
                <a:cs typeface="Arial" charset="0"/>
              </a:rPr>
              <a:t>performance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Co-founded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3 companies</a:t>
            </a:r>
            <a:r>
              <a:rPr lang="en-US" sz="3000" dirty="0">
                <a:latin typeface="Times New Roman" pitchFamily="18" charset="0"/>
                <a:cs typeface="Arial" charset="0"/>
              </a:rPr>
              <a:t>, including one called Amdahl Corporation in 1970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Gene Amdahl, 1922-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9574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1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43000"/>
            <a:ext cx="7620000" cy="4419600"/>
          </a:xfrm>
        </p:spPr>
        <p:txBody>
          <a:bodyPr/>
          <a:lstStyle/>
          <a:p>
            <a:r>
              <a:rPr lang="en-US" dirty="0" smtClean="0"/>
              <a:t>Highest </a:t>
            </a:r>
            <a:r>
              <a:rPr lang="en-US" dirty="0"/>
              <a:t>level in memory hierarchy</a:t>
            </a:r>
            <a:endParaRPr lang="en-US" dirty="0" smtClean="0"/>
          </a:p>
          <a:p>
            <a:r>
              <a:rPr lang="en-US" dirty="0" smtClean="0"/>
              <a:t>Fast </a:t>
            </a:r>
            <a:r>
              <a:rPr lang="en-US" dirty="0"/>
              <a:t>(typically ~ </a:t>
            </a:r>
            <a:r>
              <a:rPr lang="en-US" dirty="0" smtClean="0"/>
              <a:t>1 </a:t>
            </a:r>
            <a:r>
              <a:rPr lang="en-US" dirty="0"/>
              <a:t>cycle access time)</a:t>
            </a:r>
          </a:p>
          <a:p>
            <a:r>
              <a:rPr lang="en-US" dirty="0"/>
              <a:t>Ideally supplies most </a:t>
            </a:r>
            <a:r>
              <a:rPr lang="en-US" dirty="0" smtClean="0"/>
              <a:t>data </a:t>
            </a:r>
            <a:r>
              <a:rPr lang="en-US" dirty="0"/>
              <a:t>to </a:t>
            </a:r>
            <a:r>
              <a:rPr lang="en-US" dirty="0" smtClean="0"/>
              <a:t>processor</a:t>
            </a:r>
            <a:endParaRPr lang="en-US" dirty="0"/>
          </a:p>
          <a:p>
            <a:r>
              <a:rPr lang="en-US" dirty="0"/>
              <a:t>Usually holds most recently accessed data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403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39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9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Cache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751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7620000" cy="4419600"/>
          </a:xfrm>
        </p:spPr>
        <p:txBody>
          <a:bodyPr/>
          <a:lstStyle/>
          <a:p>
            <a:r>
              <a:rPr lang="en-US" dirty="0"/>
              <a:t>What data is held in the cache?</a:t>
            </a:r>
          </a:p>
          <a:p>
            <a:r>
              <a:rPr lang="en-US" dirty="0"/>
              <a:t>How is data found?</a:t>
            </a:r>
          </a:p>
          <a:p>
            <a:r>
              <a:rPr lang="en-US" dirty="0"/>
              <a:t>What data is replaced?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		</a:t>
            </a:r>
            <a:r>
              <a:rPr lang="en-US" sz="2000" b="1" dirty="0" smtClean="0">
                <a:solidFill>
                  <a:schemeClr val="accent1"/>
                </a:solidFill>
              </a:rPr>
              <a:t>Focus </a:t>
            </a:r>
            <a:r>
              <a:rPr lang="en-US" sz="2000" b="1" dirty="0">
                <a:solidFill>
                  <a:schemeClr val="accent1"/>
                </a:solidFill>
              </a:rPr>
              <a:t>on data loads, but stores follow same principles</a:t>
            </a:r>
          </a:p>
        </p:txBody>
      </p:sp>
      <p:sp>
        <p:nvSpPr>
          <p:cNvPr id="14008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Cache Design Questions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080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5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7620000" cy="44196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dirty="0"/>
              <a:t>Ideally, cache anticipates </a:t>
            </a:r>
            <a:r>
              <a:rPr lang="en-US" dirty="0" smtClean="0"/>
              <a:t>needed data and puts </a:t>
            </a:r>
            <a:r>
              <a:rPr lang="en-US" dirty="0"/>
              <a:t>it in cache</a:t>
            </a:r>
          </a:p>
          <a:p>
            <a:r>
              <a:rPr lang="en-US" dirty="0"/>
              <a:t>But impossible to predict future</a:t>
            </a:r>
          </a:p>
          <a:p>
            <a:r>
              <a:rPr lang="en-US" dirty="0" smtClean="0"/>
              <a:t>Use </a:t>
            </a:r>
            <a:r>
              <a:rPr lang="en-US" dirty="0"/>
              <a:t>past to predict future – temporal and spatial locality: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Temporal locality:</a:t>
            </a:r>
            <a:r>
              <a:rPr lang="en-US" dirty="0"/>
              <a:t> copy newly accessed data into </a:t>
            </a:r>
            <a:r>
              <a:rPr lang="en-US" dirty="0" smtClean="0"/>
              <a:t>cache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Spatial locality:</a:t>
            </a:r>
            <a:r>
              <a:rPr lang="en-US" dirty="0"/>
              <a:t> copy neighboring data into cache </a:t>
            </a:r>
            <a:r>
              <a:rPr lang="en-US" dirty="0" smtClean="0"/>
              <a:t>too</a:t>
            </a:r>
            <a:endParaRPr lang="en-US" dirty="0"/>
          </a:p>
        </p:txBody>
      </p:sp>
      <p:sp>
        <p:nvSpPr>
          <p:cNvPr id="13629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29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29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What data is held in the cache?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3614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2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76200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Capacity (</a:t>
            </a:r>
            <a:r>
              <a:rPr lang="en-US" b="1" i="1" dirty="0">
                <a:solidFill>
                  <a:schemeClr val="accent1"/>
                </a:solidFill>
              </a:rPr>
              <a:t>C</a:t>
            </a:r>
            <a:r>
              <a:rPr lang="en-US" b="1" dirty="0">
                <a:solidFill>
                  <a:schemeClr val="accent1"/>
                </a:solidFill>
              </a:rPr>
              <a:t>): 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data bytes </a:t>
            </a:r>
            <a:r>
              <a:rPr lang="en-US" dirty="0" smtClean="0"/>
              <a:t>in cache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Block size (</a:t>
            </a:r>
            <a:r>
              <a:rPr lang="en-US" b="1" i="1" dirty="0">
                <a:solidFill>
                  <a:schemeClr val="accent1"/>
                </a:solidFill>
              </a:rPr>
              <a:t>b</a:t>
            </a:r>
            <a:r>
              <a:rPr lang="en-US" b="1" dirty="0">
                <a:solidFill>
                  <a:schemeClr val="accent1"/>
                </a:solidFill>
              </a:rPr>
              <a:t>): </a:t>
            </a:r>
          </a:p>
          <a:p>
            <a:pPr lvl="1"/>
            <a:r>
              <a:rPr lang="en-US" dirty="0"/>
              <a:t>bytes of data brought into cache at once</a:t>
            </a:r>
          </a:p>
          <a:p>
            <a:r>
              <a:rPr lang="en-US" b="1" dirty="0">
                <a:solidFill>
                  <a:schemeClr val="accent1"/>
                </a:solidFill>
              </a:rPr>
              <a:t>Number of blocks (</a:t>
            </a:r>
            <a:r>
              <a:rPr lang="en-US" b="1" i="1" dirty="0">
                <a:solidFill>
                  <a:schemeClr val="accent1"/>
                </a:solidFill>
              </a:rPr>
              <a:t>B = C/b</a:t>
            </a:r>
            <a:r>
              <a:rPr lang="en-US" b="1" dirty="0">
                <a:solidFill>
                  <a:schemeClr val="accent1"/>
                </a:solidFill>
              </a:rPr>
              <a:t>): </a:t>
            </a:r>
          </a:p>
          <a:p>
            <a:pPr lvl="1"/>
            <a:r>
              <a:rPr lang="en-US" dirty="0"/>
              <a:t>number of blocks in cache: 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/</a:t>
            </a:r>
            <a:r>
              <a:rPr lang="en-US" i="1" dirty="0"/>
              <a:t>b</a:t>
            </a:r>
          </a:p>
          <a:p>
            <a:r>
              <a:rPr lang="en-US" b="1" dirty="0">
                <a:solidFill>
                  <a:schemeClr val="accent1"/>
                </a:solidFill>
              </a:rPr>
              <a:t>Degree of associativity (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): </a:t>
            </a:r>
          </a:p>
          <a:p>
            <a:pPr lvl="1"/>
            <a:r>
              <a:rPr lang="en-US" dirty="0"/>
              <a:t>number of blocks in a set</a:t>
            </a:r>
          </a:p>
          <a:p>
            <a:r>
              <a:rPr lang="en-US" b="1" dirty="0">
                <a:solidFill>
                  <a:schemeClr val="accent1"/>
                </a:solidFill>
              </a:rPr>
              <a:t>Number of sets (</a:t>
            </a:r>
            <a:r>
              <a:rPr lang="en-US" b="1" i="1" dirty="0">
                <a:solidFill>
                  <a:schemeClr val="accent1"/>
                </a:solidFill>
              </a:rPr>
              <a:t>S = B/N</a:t>
            </a:r>
            <a:r>
              <a:rPr lang="en-US" b="1" dirty="0">
                <a:solidFill>
                  <a:schemeClr val="accent1"/>
                </a:solidFill>
              </a:rPr>
              <a:t>): </a:t>
            </a:r>
          </a:p>
          <a:p>
            <a:pPr lvl="1"/>
            <a:r>
              <a:rPr lang="en-US" dirty="0"/>
              <a:t>each memory address maps to exactly one cache set </a:t>
            </a:r>
          </a:p>
        </p:txBody>
      </p:sp>
      <p:sp>
        <p:nvSpPr>
          <p:cNvPr id="140493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Cache Terminology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745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1219200"/>
            <a:ext cx="8153400" cy="4419600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Cache organized into </a:t>
            </a:r>
            <a:r>
              <a:rPr lang="en-US" i="1" dirty="0"/>
              <a:t>S</a:t>
            </a:r>
            <a:r>
              <a:rPr lang="en-US" dirty="0"/>
              <a:t> sets</a:t>
            </a:r>
          </a:p>
          <a:p>
            <a:r>
              <a:rPr lang="en-US" dirty="0"/>
              <a:t>Each memory address maps to exactly one set</a:t>
            </a:r>
          </a:p>
          <a:p>
            <a:r>
              <a:rPr lang="en-US" dirty="0"/>
              <a:t>Caches categorized by </a:t>
            </a:r>
            <a:r>
              <a:rPr lang="en-US" dirty="0" smtClean="0"/>
              <a:t># of </a:t>
            </a:r>
            <a:r>
              <a:rPr lang="en-US" dirty="0"/>
              <a:t>blocks in a set:</a:t>
            </a:r>
          </a:p>
          <a:p>
            <a:pPr lvl="1"/>
            <a:r>
              <a:rPr lang="en-US" sz="3200" b="1" dirty="0">
                <a:solidFill>
                  <a:schemeClr val="accent1"/>
                </a:solidFill>
              </a:rPr>
              <a:t>Direct mapped: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1 block per set</a:t>
            </a:r>
          </a:p>
          <a:p>
            <a:pPr lvl="1"/>
            <a:r>
              <a:rPr lang="en-US" sz="3200" b="1" i="1" dirty="0">
                <a:solidFill>
                  <a:schemeClr val="accent1"/>
                </a:solidFill>
              </a:rPr>
              <a:t>N</a:t>
            </a:r>
            <a:r>
              <a:rPr lang="en-US" sz="3200" b="1" dirty="0">
                <a:solidFill>
                  <a:schemeClr val="accent1"/>
                </a:solidFill>
              </a:rPr>
              <a:t>-way set associative: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/>
              <a:t>N</a:t>
            </a:r>
            <a:r>
              <a:rPr lang="en-US" sz="3200" dirty="0"/>
              <a:t> blocks per set</a:t>
            </a:r>
          </a:p>
          <a:p>
            <a:pPr lvl="1"/>
            <a:r>
              <a:rPr lang="en-US" sz="3200" b="1" dirty="0">
                <a:solidFill>
                  <a:schemeClr val="accent1"/>
                </a:solidFill>
              </a:rPr>
              <a:t>Fully associative: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all cache blocks </a:t>
            </a:r>
            <a:r>
              <a:rPr lang="en-US" sz="3200" dirty="0" smtClean="0"/>
              <a:t>in 1 </a:t>
            </a:r>
            <a:r>
              <a:rPr lang="en-US" sz="3200" dirty="0"/>
              <a:t>set</a:t>
            </a:r>
          </a:p>
          <a:p>
            <a:pPr lvl="1"/>
            <a:endParaRPr lang="en-US" sz="500" dirty="0"/>
          </a:p>
          <a:p>
            <a:r>
              <a:rPr lang="en-US" dirty="0"/>
              <a:t>Examine each organization for a cache with:</a:t>
            </a:r>
          </a:p>
          <a:p>
            <a:pPr lvl="1"/>
            <a:r>
              <a:rPr lang="en-US" sz="2600" dirty="0"/>
              <a:t>Capacity (</a:t>
            </a:r>
            <a:r>
              <a:rPr lang="en-US" sz="2600" i="1" dirty="0"/>
              <a:t>C</a:t>
            </a:r>
            <a:r>
              <a:rPr lang="en-US" sz="2600" dirty="0"/>
              <a:t> = 8 words)</a:t>
            </a:r>
          </a:p>
          <a:p>
            <a:pPr lvl="1"/>
            <a:r>
              <a:rPr lang="en-US" sz="2600" dirty="0"/>
              <a:t>Block size (</a:t>
            </a:r>
            <a:r>
              <a:rPr lang="en-US" sz="2600" i="1" dirty="0"/>
              <a:t>b</a:t>
            </a:r>
            <a:r>
              <a:rPr lang="en-US" sz="2600" dirty="0"/>
              <a:t> = 1 word)</a:t>
            </a:r>
          </a:p>
          <a:p>
            <a:pPr lvl="1"/>
            <a:r>
              <a:rPr lang="en-US" sz="2600" dirty="0"/>
              <a:t>So, number of blocks (</a:t>
            </a:r>
            <a:r>
              <a:rPr lang="en-US" sz="2600" i="1" dirty="0"/>
              <a:t>B</a:t>
            </a:r>
            <a:r>
              <a:rPr lang="en-US" sz="2600" dirty="0"/>
              <a:t> = 8)</a:t>
            </a:r>
          </a:p>
          <a:p>
            <a:pPr lvl="1"/>
            <a:endParaRPr lang="en-US" sz="3200" dirty="0"/>
          </a:p>
        </p:txBody>
      </p:sp>
      <p:sp>
        <p:nvSpPr>
          <p:cNvPr id="13639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39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39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How is data found?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43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1219200"/>
            <a:ext cx="8153400" cy="4419600"/>
          </a:xfrm>
          <a:noFill/>
          <a:ln/>
        </p:spPr>
        <p:txBody>
          <a:bodyPr>
            <a:noAutofit/>
          </a:bodyPr>
          <a:lstStyle/>
          <a:p>
            <a:r>
              <a:rPr lang="en-US" b="1" i="1" dirty="0" smtClean="0"/>
              <a:t>C</a:t>
            </a:r>
            <a:r>
              <a:rPr lang="en-US" b="1" dirty="0" smtClean="0"/>
              <a:t> = 8</a:t>
            </a:r>
            <a:r>
              <a:rPr lang="en-US" dirty="0" smtClean="0"/>
              <a:t> words (capacity)</a:t>
            </a:r>
            <a:endParaRPr lang="en-US" dirty="0"/>
          </a:p>
          <a:p>
            <a:r>
              <a:rPr lang="en-US" b="1" i="1" dirty="0" smtClean="0"/>
              <a:t>b</a:t>
            </a:r>
            <a:r>
              <a:rPr lang="en-US" b="1" dirty="0" smtClean="0"/>
              <a:t> = 1</a:t>
            </a:r>
            <a:r>
              <a:rPr lang="en-US" dirty="0" smtClean="0"/>
              <a:t> word (block size)</a:t>
            </a:r>
            <a:endParaRPr lang="en-US" dirty="0"/>
          </a:p>
          <a:p>
            <a:r>
              <a:rPr lang="en-US" dirty="0" smtClean="0"/>
              <a:t>So, </a:t>
            </a:r>
            <a:r>
              <a:rPr lang="en-US" b="1" i="1" dirty="0" smtClean="0"/>
              <a:t>B</a:t>
            </a:r>
            <a:r>
              <a:rPr lang="en-US" b="1" dirty="0" smtClean="0"/>
              <a:t> = 8 </a:t>
            </a:r>
            <a:r>
              <a:rPr lang="en-US" dirty="0" smtClean="0"/>
              <a:t>(# of blocks)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    Ridiculously small, but will illustrate organizations</a:t>
            </a:r>
            <a:endParaRPr lang="en-US" sz="2600" b="1" dirty="0">
              <a:solidFill>
                <a:schemeClr val="accent1"/>
              </a:solidFill>
            </a:endParaRPr>
          </a:p>
          <a:p>
            <a:pPr lvl="1"/>
            <a:endParaRPr lang="en-US" sz="3200" dirty="0"/>
          </a:p>
        </p:txBody>
      </p:sp>
      <p:sp>
        <p:nvSpPr>
          <p:cNvPr id="13639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39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39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 Cache Parameters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0560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8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Introduction</a:t>
            </a:r>
            <a:endParaRPr lang="en-US" dirty="0" smtClean="0"/>
          </a:p>
          <a:p>
            <a:r>
              <a:rPr lang="en-US" b="1" dirty="0" smtClean="0"/>
              <a:t>Memory System Performance Analysis</a:t>
            </a:r>
          </a:p>
          <a:p>
            <a:r>
              <a:rPr lang="en-US" b="1" dirty="0" smtClean="0"/>
              <a:t>Caches</a:t>
            </a:r>
          </a:p>
          <a:p>
            <a:r>
              <a:rPr lang="en-US" b="1" dirty="0" smtClean="0"/>
              <a:t>Virtual Memory</a:t>
            </a:r>
          </a:p>
          <a:p>
            <a:r>
              <a:rPr lang="en-US" b="1" dirty="0" smtClean="0"/>
              <a:t>Memory-Mapped I/O</a:t>
            </a:r>
          </a:p>
          <a:p>
            <a:r>
              <a:rPr lang="en-US" b="1" dirty="0" smtClean="0"/>
              <a:t>Summary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22" y="1066800"/>
            <a:ext cx="1763878" cy="4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499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0251379"/>
              </p:ext>
            </p:extLst>
          </p:nvPr>
        </p:nvGraphicFramePr>
        <p:xfrm>
          <a:off x="1066800" y="1050925"/>
          <a:ext cx="7924800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5" name="VISIO" r:id="rId8" imgW="3743280" imgH="2634840" progId="Visio.Drawing.6">
                  <p:embed/>
                </p:oleObj>
              </mc:Choice>
              <mc:Fallback>
                <p:oleObj name="VISIO" r:id="rId8" imgW="3743280" imgH="263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50925"/>
                        <a:ext cx="7924800" cy="557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9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49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49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Direct Mapped Cache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49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602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241041"/>
              </p:ext>
            </p:extLst>
          </p:nvPr>
        </p:nvGraphicFramePr>
        <p:xfrm>
          <a:off x="1295400" y="1066800"/>
          <a:ext cx="6884011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9" name="VISIO" r:id="rId8" imgW="3000240" imgH="2396880" progId="Visio.Drawing.6">
                  <p:embed/>
                </p:oleObj>
              </mc:Choice>
              <mc:Fallback>
                <p:oleObj name="VISIO" r:id="rId8" imgW="3000240" imgH="2396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6884011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60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60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60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Direct Mapped Cache Hardware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531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8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838200" y="1219200"/>
            <a:ext cx="3810000" cy="4953000"/>
          </a:xfrm>
        </p:spPr>
        <p:txBody>
          <a:bodyPr/>
          <a:lstStyle/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# MIPS assembly code</a:t>
            </a: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	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 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0xC($0)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$t3, 0x8($0)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0698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00580900"/>
              </p:ext>
            </p:extLst>
          </p:nvPr>
        </p:nvGraphicFramePr>
        <p:xfrm>
          <a:off x="2667000" y="1192213"/>
          <a:ext cx="64008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6" name="VISIO" r:id="rId9" imgW="2871720" imgH="1499760" progId="Visio.Drawing.6">
                  <p:embed/>
                </p:oleObj>
              </mc:Choice>
              <mc:Fallback>
                <p:oleObj name="VISIO" r:id="rId9" imgW="2871720" imgH="1499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92213"/>
                        <a:ext cx="6400800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697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698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698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9200" y="46482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Miss Rate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 ?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Direct Mapped Cache Performance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616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8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838200" y="1219200"/>
            <a:ext cx="3810000" cy="4953000"/>
          </a:xfrm>
        </p:spPr>
        <p:txBody>
          <a:bodyPr/>
          <a:lstStyle/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# MIPS assembly code</a:t>
            </a: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	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 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0xC($0)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$t3, 0x8($0)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0698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726209"/>
              </p:ext>
            </p:extLst>
          </p:nvPr>
        </p:nvGraphicFramePr>
        <p:xfrm>
          <a:off x="2667000" y="1192213"/>
          <a:ext cx="64008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5" name="VISIO" r:id="rId10" imgW="2871720" imgH="1499760" progId="Visio.Drawing.6">
                  <p:embed/>
                </p:oleObj>
              </mc:Choice>
              <mc:Fallback>
                <p:oleObj name="VISIO" r:id="rId10" imgW="2871720" imgH="1499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92213"/>
                        <a:ext cx="6400800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697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698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698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9200" y="46482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Miss Rate = 3/15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   = 20%</a:t>
            </a:r>
          </a:p>
        </p:txBody>
      </p:sp>
      <p:sp>
        <p:nvSpPr>
          <p:cNvPr id="140698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55626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Temporal Locality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Compulsory Misses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Direct Mapped Cache Performance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409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4191000" cy="4953000"/>
          </a:xfrm>
        </p:spPr>
        <p:txBody>
          <a:bodyPr/>
          <a:lstStyle/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# MIPS assembly code</a:t>
            </a: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 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0x24($0)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0800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2514600" y="1227138"/>
          <a:ext cx="66294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5" name="VISIO" r:id="rId9" imgW="2871720" imgH="1499760" progId="Visio.Drawing.6">
                  <p:embed/>
                </p:oleObj>
              </mc:Choice>
              <mc:Fallback>
                <p:oleObj name="VISIO" r:id="rId9" imgW="2871720" imgH="1499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27138"/>
                        <a:ext cx="6629400" cy="346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800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80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800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49530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Miss Rate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Direct Mapped Cache: Conflict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4040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4191000" cy="4953000"/>
          </a:xfrm>
        </p:spPr>
        <p:txBody>
          <a:bodyPr/>
          <a:lstStyle/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# MIPS assembly code</a:t>
            </a: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 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0x24($0)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0800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2514600" y="1227138"/>
          <a:ext cx="66294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9" name="VISIO" r:id="rId10" imgW="2871720" imgH="1499760" progId="Visio.Drawing.6">
                  <p:embed/>
                </p:oleObj>
              </mc:Choice>
              <mc:Fallback>
                <p:oleObj name="VISIO" r:id="rId10" imgW="2871720" imgH="1499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27138"/>
                        <a:ext cx="6629400" cy="346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800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80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800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49530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Miss Rate = 10/10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   = 100%</a:t>
            </a:r>
          </a:p>
        </p:txBody>
      </p:sp>
      <p:sp>
        <p:nvSpPr>
          <p:cNvPr id="140800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58674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Conflict Misses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Direct Mapped Cache: Conflict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06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909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1522447"/>
              </p:ext>
            </p:extLst>
          </p:nvPr>
        </p:nvGraphicFramePr>
        <p:xfrm>
          <a:off x="859699" y="1143001"/>
          <a:ext cx="7827101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9" name="VISIO" r:id="rId5" imgW="3700440" imgH="2487600" progId="Visio.Drawing.6">
                  <p:embed/>
                </p:oleObj>
              </mc:Choice>
              <mc:Fallback>
                <p:oleObj name="VISIO" r:id="rId5" imgW="3700440" imgH="2487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99" y="1143001"/>
                        <a:ext cx="7827101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-Way Set Associative Cache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430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4343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# MIPS assembly code</a:t>
            </a: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 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0x24($0)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05959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41395440"/>
              </p:ext>
            </p:extLst>
          </p:nvPr>
        </p:nvGraphicFramePr>
        <p:xfrm>
          <a:off x="1752600" y="4038600"/>
          <a:ext cx="64008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3" name="VISIO" r:id="rId9" imgW="2571840" imgH="834840" progId="Visio.Drawing.6">
                  <p:embed/>
                </p:oleObj>
              </mc:Choice>
              <mc:Fallback>
                <p:oleObj name="VISIO" r:id="rId9" imgW="2571840" imgH="83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6400800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595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20574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Miss Rate =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?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4200" dirty="0" smtClean="0">
                <a:solidFill>
                  <a:schemeClr val="bg1"/>
                </a:solidFill>
                <a:latin typeface="+mj-lt"/>
              </a:rPr>
              <a:t>-Way Set Associative Performance</a:t>
            </a:r>
            <a:endParaRPr lang="en-US" sz="42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303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4343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# MIPS assembly code</a:t>
            </a: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 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0x24($0)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05959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0675817"/>
              </p:ext>
            </p:extLst>
          </p:nvPr>
        </p:nvGraphicFramePr>
        <p:xfrm>
          <a:off x="1752600" y="4038600"/>
          <a:ext cx="64008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6" name="VISIO" r:id="rId10" imgW="2571840" imgH="834840" progId="Visio.Drawing.6">
                  <p:embed/>
                </p:oleObj>
              </mc:Choice>
              <mc:Fallback>
                <p:oleObj name="VISIO" r:id="rId10" imgW="2571840" imgH="83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6400800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595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20574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Miss Rate = 2/10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   = 20%</a:t>
            </a:r>
          </a:p>
        </p:txBody>
      </p:sp>
      <p:sp>
        <p:nvSpPr>
          <p:cNvPr id="140596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30480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Associativity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reduces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conflict misses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4200" dirty="0" smtClean="0">
                <a:solidFill>
                  <a:schemeClr val="bg1"/>
                </a:solidFill>
                <a:latin typeface="+mj-lt"/>
              </a:rPr>
              <a:t>-Way Set Associative Performance</a:t>
            </a:r>
            <a:endParaRPr lang="en-US" sz="42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1767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11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5686613"/>
              </p:ext>
            </p:extLst>
          </p:nvPr>
        </p:nvGraphicFramePr>
        <p:xfrm>
          <a:off x="685800" y="2828306"/>
          <a:ext cx="8458200" cy="49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1" name="VISIO" r:id="rId6" imgW="5155920" imgH="302040" progId="Visio.Drawing.6">
                  <p:embed/>
                </p:oleObj>
              </mc:Choice>
              <mc:Fallback>
                <p:oleObj name="VISIO" r:id="rId6" imgW="5155920" imgH="30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28306"/>
                        <a:ext cx="8458200" cy="494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114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3810000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Reduces conflict misses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Expensive to build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Fully Associative Cache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41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7837" name="Object 1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6568184"/>
              </p:ext>
            </p:extLst>
          </p:nvPr>
        </p:nvGraphicFramePr>
        <p:xfrm>
          <a:off x="914400" y="2971800"/>
          <a:ext cx="7772400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3" name="VISIO" r:id="rId8" imgW="2217960" imgH="829800" progId="Visio.Drawing.6">
                  <p:embed/>
                </p:oleObj>
              </mc:Choice>
              <mc:Fallback>
                <p:oleObj name="VISIO" r:id="rId8" imgW="2217960" imgH="829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71800"/>
                        <a:ext cx="7772400" cy="290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78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78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783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Computer performance depends on: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Processor performance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Memory system performance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	  </a:t>
            </a:r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3200" b="1" dirty="0" smtClean="0">
                <a:solidFill>
                  <a:srgbClr val="1D40EF"/>
                </a:solidFill>
                <a:latin typeface="Times New Roman" pitchFamily="18" charset="0"/>
                <a:cs typeface="Arial" charset="0"/>
              </a:rPr>
              <a:t>Memory </a:t>
            </a:r>
            <a:r>
              <a:rPr lang="en-US" sz="3200" b="1" dirty="0">
                <a:solidFill>
                  <a:srgbClr val="1D40EF"/>
                </a:solidFill>
                <a:latin typeface="Times New Roman" pitchFamily="18" charset="0"/>
                <a:cs typeface="Arial" charset="0"/>
              </a:rPr>
              <a:t>Interface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7540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5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914400"/>
            <a:ext cx="7696200" cy="49530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Increase block size:</a:t>
            </a:r>
          </a:p>
          <a:p>
            <a:pPr lvl="1"/>
            <a:r>
              <a:rPr lang="en-US" sz="2600" dirty="0"/>
              <a:t>Block size, </a:t>
            </a:r>
            <a:r>
              <a:rPr lang="en-US" sz="2600" b="1" i="1" dirty="0"/>
              <a:t>b</a:t>
            </a:r>
            <a:r>
              <a:rPr lang="en-US" sz="2600" b="1" dirty="0"/>
              <a:t> = 4</a:t>
            </a:r>
            <a:r>
              <a:rPr lang="en-US" sz="2600" dirty="0"/>
              <a:t> </a:t>
            </a:r>
            <a:r>
              <a:rPr lang="en-US" sz="2600" b="1" dirty="0"/>
              <a:t>words</a:t>
            </a:r>
          </a:p>
          <a:p>
            <a:pPr lvl="1"/>
            <a:r>
              <a:rPr lang="en-US" sz="2600" i="1" dirty="0"/>
              <a:t>C</a:t>
            </a:r>
            <a:r>
              <a:rPr lang="en-US" sz="2600" dirty="0"/>
              <a:t> = 8 words</a:t>
            </a:r>
          </a:p>
          <a:p>
            <a:pPr lvl="1"/>
            <a:r>
              <a:rPr lang="en-US" sz="2600" dirty="0"/>
              <a:t>Direct mapped (1 block per set)</a:t>
            </a:r>
          </a:p>
          <a:p>
            <a:pPr lvl="1"/>
            <a:r>
              <a:rPr lang="en-US" sz="2600" dirty="0"/>
              <a:t>Number of blocks, </a:t>
            </a:r>
            <a:r>
              <a:rPr lang="en-US" sz="2600" b="1" i="1" dirty="0"/>
              <a:t>B</a:t>
            </a:r>
            <a:r>
              <a:rPr lang="en-US" sz="2600" b="1" dirty="0"/>
              <a:t> = </a:t>
            </a:r>
            <a:r>
              <a:rPr lang="en-US" sz="2600" b="1" dirty="0" smtClean="0"/>
              <a:t>2</a:t>
            </a:r>
            <a:r>
              <a:rPr lang="en-US" sz="2600" dirty="0" smtClean="0"/>
              <a:t> (</a:t>
            </a:r>
            <a:r>
              <a:rPr lang="en-US" sz="2600" i="1" dirty="0" smtClean="0"/>
              <a:t>C</a:t>
            </a:r>
            <a:r>
              <a:rPr lang="en-US" sz="2600" dirty="0" smtClean="0"/>
              <a:t>/</a:t>
            </a:r>
            <a:r>
              <a:rPr lang="en-US" sz="2600" i="1" dirty="0" smtClean="0"/>
              <a:t>b</a:t>
            </a:r>
            <a:r>
              <a:rPr lang="en-US" sz="2600" dirty="0" smtClean="0"/>
              <a:t> </a:t>
            </a:r>
            <a:r>
              <a:rPr lang="en-US" sz="2600" dirty="0"/>
              <a:t>= 8/4 = </a:t>
            </a:r>
            <a:r>
              <a:rPr lang="en-US" sz="2600" dirty="0" smtClean="0"/>
              <a:t>2)</a:t>
            </a:r>
            <a:endParaRPr lang="en-US" sz="2600" dirty="0"/>
          </a:p>
        </p:txBody>
      </p:sp>
      <p:graphicFrame>
        <p:nvGraphicFramePr>
          <p:cNvPr id="1372171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03978373"/>
              </p:ext>
            </p:extLst>
          </p:nvPr>
        </p:nvGraphicFramePr>
        <p:xfrm>
          <a:off x="1219200" y="3352800"/>
          <a:ext cx="7543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5" name="VISIO" r:id="rId6" imgW="4500720" imgH="1908720" progId="Visio.Drawing.6">
                  <p:embed/>
                </p:oleObj>
              </mc:Choice>
              <mc:Fallback>
                <p:oleObj name="VISIO" r:id="rId6" imgW="4500720" imgH="1908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2800"/>
                        <a:ext cx="75438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Spatial Locality?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8668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2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7382297"/>
              </p:ext>
            </p:extLst>
          </p:nvPr>
        </p:nvGraphicFramePr>
        <p:xfrm>
          <a:off x="1219200" y="2971800"/>
          <a:ext cx="7543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9" name="VISIO" r:id="rId6" imgW="4500720" imgH="1908720" progId="Visio.Drawing.6">
                  <p:embed/>
                </p:oleObj>
              </mc:Choice>
              <mc:Fallback>
                <p:oleObj name="VISIO" r:id="rId6" imgW="4500720" imgH="1908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75438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3125" name="Picture 5" descr="CacheBlockSize"/>
          <p:cNvPicPr>
            <a:picLocks noGrp="1" noChangeAspect="1" noChangeArrowheads="1"/>
          </p:cNvPicPr>
          <p:nvPr>
            <p:ph sz="half" idx="4294967295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19200"/>
            <a:ext cx="5105400" cy="159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Cache with Larger Block Size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47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9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066800"/>
            <a:ext cx="3810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0xC($0)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$t3, 0x8($0)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41210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65123" y="13716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Miss Rate =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?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Direct Mapped Cache Performance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9366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9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066800" y="1066800"/>
            <a:ext cx="3810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0xC($0)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$t3, 0x8($0)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12101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3374726"/>
              </p:ext>
            </p:extLst>
          </p:nvPr>
        </p:nvGraphicFramePr>
        <p:xfrm>
          <a:off x="1600200" y="3603625"/>
          <a:ext cx="68580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7" name="VISIO" r:id="rId8" imgW="4557600" imgH="1908720" progId="Visio.Drawing.6">
                  <p:embed/>
                </p:oleObj>
              </mc:Choice>
              <mc:Fallback>
                <p:oleObj name="VISIO" r:id="rId8" imgW="4557600" imgH="1908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03625"/>
                        <a:ext cx="6858000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65123" y="13716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Miss Rate = 1/15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   = 6.67%</a:t>
            </a:r>
          </a:p>
        </p:txBody>
      </p:sp>
      <p:sp>
        <p:nvSpPr>
          <p:cNvPr id="141210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36820" y="2476500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Larger blocks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reduce compulsory misses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through spatial locality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Direct Mapped Cache Performance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44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8" name="Rectangle 6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066800"/>
            <a:ext cx="5562600" cy="4953000"/>
          </a:xfrm>
          <a:noFill/>
          <a:ln/>
        </p:spPr>
        <p:txBody>
          <a:bodyPr/>
          <a:lstStyle/>
          <a:p>
            <a:r>
              <a:rPr lang="en-US" sz="2400" dirty="0"/>
              <a:t>Capacity: </a:t>
            </a:r>
            <a:r>
              <a:rPr lang="en-US" sz="2400" i="1" dirty="0"/>
              <a:t>C </a:t>
            </a:r>
          </a:p>
          <a:p>
            <a:r>
              <a:rPr lang="en-US" sz="2400" dirty="0"/>
              <a:t>Block size: </a:t>
            </a:r>
            <a:r>
              <a:rPr lang="en-US" sz="2400" i="1" dirty="0"/>
              <a:t>b</a:t>
            </a:r>
            <a:endParaRPr lang="en-US" sz="2400" dirty="0"/>
          </a:p>
          <a:p>
            <a:r>
              <a:rPr lang="en-US" sz="2400" dirty="0"/>
              <a:t>Number of blocks in cache: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C</a:t>
            </a:r>
            <a:r>
              <a:rPr lang="en-US" sz="2400" dirty="0"/>
              <a:t>/</a:t>
            </a:r>
            <a:r>
              <a:rPr lang="en-US" sz="2400" i="1" dirty="0"/>
              <a:t>b</a:t>
            </a:r>
          </a:p>
          <a:p>
            <a:r>
              <a:rPr lang="en-US" sz="2400" dirty="0"/>
              <a:t>Number of blocks in a set: </a:t>
            </a:r>
            <a:r>
              <a:rPr lang="en-US" sz="2400" i="1" dirty="0"/>
              <a:t>N</a:t>
            </a:r>
          </a:p>
          <a:p>
            <a:r>
              <a:rPr lang="en-US" sz="2400" dirty="0"/>
              <a:t>Number of </a:t>
            </a:r>
            <a:r>
              <a:rPr lang="en-US" sz="2400" dirty="0" smtClean="0"/>
              <a:t>sets</a:t>
            </a:r>
            <a:r>
              <a:rPr lang="en-US" sz="2400" dirty="0"/>
              <a:t>: </a:t>
            </a:r>
            <a:r>
              <a:rPr lang="en-US" sz="2400" i="1" dirty="0"/>
              <a:t>S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/</a:t>
            </a:r>
            <a:r>
              <a:rPr lang="en-US" sz="2400" i="1" dirty="0"/>
              <a:t>N</a:t>
            </a:r>
          </a:p>
        </p:txBody>
      </p:sp>
      <p:graphicFrame>
        <p:nvGraphicFramePr>
          <p:cNvPr id="1375279" name="Group 47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2910247"/>
              </p:ext>
            </p:extLst>
          </p:nvPr>
        </p:nvGraphicFramePr>
        <p:xfrm>
          <a:off x="914400" y="3352800"/>
          <a:ext cx="7924800" cy="2537460"/>
        </p:xfrm>
        <a:graphic>
          <a:graphicData uri="http://schemas.openxmlformats.org/drawingml/2006/table">
            <a:tbl>
              <a:tblPr/>
              <a:tblGrid>
                <a:gridCol w="3124200"/>
                <a:gridCol w="2514600"/>
                <a:gridCol w="22860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Organization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Number of Ways 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Number of Sets 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 = B/N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Direct Mapped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N-Way Set Associative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&lt;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&lt;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Fully Associative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752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752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52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Cache Organization Recap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0786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Cache is too small to hold all data of interest at </a:t>
            </a:r>
            <a:r>
              <a:rPr lang="en-US" sz="2400" dirty="0" smtClean="0"/>
              <a:t>once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If </a:t>
            </a:r>
            <a:r>
              <a:rPr lang="en-US" sz="2400" dirty="0" smtClean="0"/>
              <a:t>cache full: program accesses </a:t>
            </a:r>
            <a:r>
              <a:rPr lang="en-US" sz="2400" dirty="0"/>
              <a:t>data </a:t>
            </a:r>
            <a:r>
              <a:rPr lang="en-US" sz="2400" dirty="0" smtClean="0"/>
              <a:t>X &amp; evicts </a:t>
            </a:r>
            <a:r>
              <a:rPr lang="en-US" sz="2400" dirty="0"/>
              <a:t>data </a:t>
            </a:r>
            <a:r>
              <a:rPr lang="en-US" sz="2400" dirty="0" smtClean="0"/>
              <a:t>Y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i="1" dirty="0">
                <a:solidFill>
                  <a:schemeClr val="accent1"/>
                </a:solidFill>
              </a:rPr>
              <a:t>Capacity miss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when </a:t>
            </a:r>
            <a:r>
              <a:rPr lang="en-US" sz="2400" dirty="0"/>
              <a:t>access Y again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How </a:t>
            </a:r>
            <a:r>
              <a:rPr lang="en-US" sz="2400" dirty="0"/>
              <a:t>to choose Y to minimize chance of needing it again?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Least recently used (LRU) replacement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dirty="0"/>
              <a:t>the least recently used block in a set </a:t>
            </a:r>
            <a:r>
              <a:rPr lang="en-US" sz="2400" dirty="0" smtClean="0"/>
              <a:t>evicted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Capacity Misses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7883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Compulsory: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first time data </a:t>
            </a:r>
            <a:r>
              <a:rPr lang="en-US" dirty="0" smtClean="0"/>
              <a:t>accessed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Capacity:</a:t>
            </a:r>
            <a:r>
              <a:rPr lang="en-US" dirty="0"/>
              <a:t> cache too small to hold all data of interest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Conflict:</a:t>
            </a:r>
            <a:r>
              <a:rPr lang="en-US" dirty="0"/>
              <a:t> data of interest maps to same location in cache</a:t>
            </a:r>
          </a:p>
          <a:p>
            <a:endParaRPr lang="en-US" dirty="0"/>
          </a:p>
          <a:p>
            <a:pPr marL="0">
              <a:buFontTx/>
              <a:buNone/>
            </a:pPr>
            <a:r>
              <a:rPr lang="en-US" sz="2600" b="1" dirty="0">
                <a:solidFill>
                  <a:schemeClr val="accent1"/>
                </a:solidFill>
              </a:rPr>
              <a:t>Miss penalty: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/>
              <a:t>time it takes to retrieve a block </a:t>
            </a:r>
            <a:r>
              <a:rPr lang="en-US" sz="2600" dirty="0" smtClean="0"/>
              <a:t>from lower </a:t>
            </a:r>
            <a:r>
              <a:rPr lang="en-US" sz="2600" dirty="0"/>
              <a:t>level of hierarchy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Types of Misses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122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620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889600"/>
              </p:ext>
            </p:extLst>
          </p:nvPr>
        </p:nvGraphicFramePr>
        <p:xfrm>
          <a:off x="1371600" y="2551112"/>
          <a:ext cx="6400800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5" name="VISIO" r:id="rId9" imgW="3209040" imgH="2005920" progId="Visio.Drawing.6">
                  <p:embed/>
                </p:oleObj>
              </mc:Choice>
              <mc:Fallback>
                <p:oleObj name="VISIO" r:id="rId9" imgW="3209040" imgH="2005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51112"/>
                        <a:ext cx="6400800" cy="400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61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161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61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619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143000"/>
            <a:ext cx="45720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MIPS assembly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$t0, 0x04($0)</a:t>
            </a:r>
          </a:p>
          <a:p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$t1, 0x24($0)</a:t>
            </a:r>
          </a:p>
          <a:p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$t2, 0x54($0)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LRU Replacement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5647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620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6749827"/>
              </p:ext>
            </p:extLst>
          </p:nvPr>
        </p:nvGraphicFramePr>
        <p:xfrm>
          <a:off x="1371600" y="2551112"/>
          <a:ext cx="6400800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1" name="VISIO" r:id="rId9" imgW="3209040" imgH="2005920" progId="Visio.Drawing.6">
                  <p:embed/>
                </p:oleObj>
              </mc:Choice>
              <mc:Fallback>
                <p:oleObj name="VISIO" r:id="rId9" imgW="3209040" imgH="2005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51112"/>
                        <a:ext cx="6400800" cy="400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61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161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61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619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143000"/>
            <a:ext cx="45720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MIPS assembly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$t0, 0x04($0)</a:t>
            </a:r>
          </a:p>
          <a:p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$t1, 0x24($0)</a:t>
            </a:r>
          </a:p>
          <a:p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$t2, 0x54($0)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LRU Replacement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9325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7" name="Rectangle 7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90600" y="1295400"/>
            <a:ext cx="8153400" cy="4953000"/>
          </a:xfrm>
          <a:noFill/>
          <a:ln/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What data is held in the cache?</a:t>
            </a:r>
          </a:p>
          <a:p>
            <a:pPr lvl="1"/>
            <a:r>
              <a:rPr lang="en-US" sz="2600" dirty="0"/>
              <a:t>Recently used data (temporal locality)</a:t>
            </a:r>
          </a:p>
          <a:p>
            <a:pPr lvl="1"/>
            <a:r>
              <a:rPr lang="en-US" sz="2600" dirty="0"/>
              <a:t>Nearby data (spatial </a:t>
            </a:r>
            <a:r>
              <a:rPr lang="en-US" sz="2600" dirty="0" smtClean="0"/>
              <a:t>locality)</a:t>
            </a:r>
            <a:endParaRPr lang="en-US" sz="2600" dirty="0"/>
          </a:p>
          <a:p>
            <a:r>
              <a:rPr lang="en-US" sz="3000" b="1" dirty="0">
                <a:solidFill>
                  <a:schemeClr val="accent1"/>
                </a:solidFill>
              </a:rPr>
              <a:t>How is data found?</a:t>
            </a:r>
          </a:p>
          <a:p>
            <a:pPr lvl="1"/>
            <a:r>
              <a:rPr lang="en-US" sz="2600" dirty="0"/>
              <a:t>Set is determined by address of data</a:t>
            </a:r>
          </a:p>
          <a:p>
            <a:pPr lvl="1"/>
            <a:r>
              <a:rPr lang="en-US" sz="2600" dirty="0"/>
              <a:t>Word within block also determined by </a:t>
            </a:r>
            <a:r>
              <a:rPr lang="en-US" sz="2600" dirty="0" smtClean="0"/>
              <a:t>address</a:t>
            </a:r>
            <a:endParaRPr lang="en-US" sz="2600" dirty="0"/>
          </a:p>
          <a:p>
            <a:pPr lvl="1"/>
            <a:r>
              <a:rPr lang="en-US" sz="2600" dirty="0"/>
              <a:t>In associative caches, data could be in one of several ways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What data is replaced?</a:t>
            </a:r>
          </a:p>
          <a:p>
            <a:pPr lvl="1"/>
            <a:r>
              <a:rPr lang="en-US" sz="2600" dirty="0"/>
              <a:t>Least-recently used way in the set</a:t>
            </a:r>
          </a:p>
        </p:txBody>
      </p:sp>
      <p:sp>
        <p:nvSpPr>
          <p:cNvPr id="13772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772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72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Cache Summary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917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3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36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In prior chapters, assumed access memory in 1 </a:t>
            </a:r>
            <a:r>
              <a:rPr lang="en-US" sz="2600" dirty="0">
                <a:latin typeface="Times New Roman" pitchFamily="18" charset="0"/>
                <a:cs typeface="Arial" charset="0"/>
              </a:rPr>
              <a:t>clock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cycle – but hasn’t </a:t>
            </a:r>
            <a:r>
              <a:rPr lang="en-US" sz="2600" dirty="0">
                <a:latin typeface="Times New Roman" pitchFamily="18" charset="0"/>
                <a:cs typeface="Arial" charset="0"/>
              </a:rPr>
              <a:t>been true since the 1980’s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Processor-Memory Gap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47913"/>
            <a:ext cx="7422286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93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3652" name="Picture 4"/>
          <p:cNvPicPr>
            <a:picLocks noGrp="1" noChangeAspect="1" noChangeArrowheads="1"/>
          </p:cNvPicPr>
          <p:nvPr>
            <p:ph type="body" idx="4294967295"/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22362"/>
            <a:ext cx="6324600" cy="5049838"/>
          </a:xfrm>
          <a:noFill/>
          <a:ln/>
        </p:spPr>
      </p:pic>
      <p:sp>
        <p:nvSpPr>
          <p:cNvPr id="15636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3200" y="990600"/>
            <a:ext cx="632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Bigger caches reduce  capacity misses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Greater associativity reduces conflict misses</a:t>
            </a:r>
          </a:p>
        </p:txBody>
      </p:sp>
      <p:sp>
        <p:nvSpPr>
          <p:cNvPr id="15636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>
                <a:latin typeface="Times New Roman" pitchFamily="18" charset="0"/>
                <a:cs typeface="Arial" charset="0"/>
              </a:rPr>
              <a:t>Adapted from Patterson &amp; Hennessy, </a:t>
            </a:r>
            <a:r>
              <a:rPr lang="en-US" sz="1200" b="1" i="1" dirty="0">
                <a:latin typeface="Times New Roman" pitchFamily="18" charset="0"/>
                <a:cs typeface="Arial" charset="0"/>
              </a:rPr>
              <a:t>Computer Architecture: A Quantitative </a:t>
            </a:r>
            <a:r>
              <a:rPr lang="en-US" sz="1200" b="1" i="1" dirty="0" smtClean="0">
                <a:latin typeface="Times New Roman" pitchFamily="18" charset="0"/>
                <a:cs typeface="Arial" charset="0"/>
              </a:rPr>
              <a:t>Approach, </a:t>
            </a:r>
            <a:r>
              <a:rPr lang="en-US" sz="1200" b="1" dirty="0" smtClean="0">
                <a:latin typeface="Times New Roman" pitchFamily="18" charset="0"/>
                <a:cs typeface="Arial" charset="0"/>
              </a:rPr>
              <a:t>2011</a:t>
            </a:r>
            <a:endParaRPr lang="en-US" sz="1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Miss Rate Trends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0396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5700" name="Picture 4"/>
          <p:cNvPicPr>
            <a:picLocks noGrp="1" noChangeAspect="1" noChangeArrowheads="1"/>
          </p:cNvPicPr>
          <p:nvPr>
            <p:ph type="body" idx="4294967295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19200"/>
            <a:ext cx="7010400" cy="4116388"/>
          </a:xfrm>
          <a:noFill/>
          <a:ln/>
        </p:spPr>
      </p:pic>
      <p:sp>
        <p:nvSpPr>
          <p:cNvPr id="156570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8800" y="5486400"/>
            <a:ext cx="617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Bigger blocks reduce compulsory misses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Bigger blocks increase conflict misses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Miss Rate Trends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5398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dirty="0"/>
              <a:t>Larger caches have lower miss rates, longer access times</a:t>
            </a:r>
          </a:p>
          <a:p>
            <a:r>
              <a:rPr lang="en-US" dirty="0"/>
              <a:t>Expand </a:t>
            </a:r>
            <a:r>
              <a:rPr lang="en-US" dirty="0" smtClean="0"/>
              <a:t>memory </a:t>
            </a:r>
            <a:r>
              <a:rPr lang="en-US" dirty="0"/>
              <a:t>hierarchy to multiple levels of caches</a:t>
            </a:r>
          </a:p>
          <a:p>
            <a:r>
              <a:rPr lang="en-US" dirty="0"/>
              <a:t>Level 1: small and fast (e.g. 16 KB, 1 cycle)</a:t>
            </a:r>
          </a:p>
          <a:p>
            <a:r>
              <a:rPr lang="en-US" dirty="0"/>
              <a:t>Level 2: larger and slower (e.g. 256 KB, 2-6 cycles)</a:t>
            </a:r>
          </a:p>
          <a:p>
            <a:r>
              <a:rPr lang="en-US" dirty="0" smtClean="0"/>
              <a:t>Most modern PCs have L1, L2, and L3 cache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Multilevel Caches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8701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831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858167"/>
              </p:ext>
            </p:extLst>
          </p:nvPr>
        </p:nvGraphicFramePr>
        <p:xfrm>
          <a:off x="1676400" y="1295400"/>
          <a:ext cx="5791200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9" name="VISIO" r:id="rId8" imgW="4143146" imgH="3628949" progId="Visio.Drawing.6">
                  <p:embed/>
                </p:oleObj>
              </mc:Choice>
              <mc:Fallback>
                <p:oleObj name="VISIO" r:id="rId8" imgW="4143146" imgH="362894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95400"/>
                        <a:ext cx="5791200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83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783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830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Intel Pentium III Die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69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dirty="0"/>
              <a:t>Gives the illusion of </a:t>
            </a:r>
            <a:r>
              <a:rPr lang="en-US" dirty="0" smtClean="0"/>
              <a:t>bigger memory</a:t>
            </a:r>
            <a:endParaRPr lang="en-US" dirty="0"/>
          </a:p>
          <a:p>
            <a:r>
              <a:rPr lang="en-US" dirty="0"/>
              <a:t>Main memory (DRAM) acts as cache for </a:t>
            </a:r>
            <a:r>
              <a:rPr lang="en-US" dirty="0" smtClean="0"/>
              <a:t>hard </a:t>
            </a:r>
            <a:r>
              <a:rPr lang="en-US" dirty="0"/>
              <a:t>disk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Virtual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3231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38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8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84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48768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Physical Memory: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DRAM (Main Memory)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Virtual Memory: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Hard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drive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Slow, Large, Cheap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 Hierarchy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04491"/>
              </p:ext>
            </p:extLst>
          </p:nvPr>
        </p:nvGraphicFramePr>
        <p:xfrm>
          <a:off x="1066800" y="1676400"/>
          <a:ext cx="785336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4" name="VISIO" r:id="rId8" imgW="4752720" imgH="1752120" progId="Visio.Drawing.6">
                  <p:embed/>
                </p:oleObj>
              </mc:Choice>
              <mc:Fallback>
                <p:oleObj name="VISIO" r:id="rId8" imgW="4752720" imgH="175212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7853363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89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87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313503"/>
              </p:ext>
            </p:extLst>
          </p:nvPr>
        </p:nvGraphicFramePr>
        <p:xfrm>
          <a:off x="1524000" y="1073331"/>
          <a:ext cx="6523038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7" name="VISIO" r:id="rId9" imgW="6543720" imgH="4466520" progId="Visio.Drawing.6">
                  <p:embed/>
                </p:oleObj>
              </mc:Choice>
              <mc:Fallback>
                <p:oleObj name="VISIO" r:id="rId9" imgW="6543720" imgH="4466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73331"/>
                        <a:ext cx="6523038" cy="445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8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48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48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487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1200" y="5715000"/>
            <a:ext cx="5562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	Takes milliseconds to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seek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correct location on disk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Hard Disk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88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33994" y="1143000"/>
            <a:ext cx="7905206" cy="4525963"/>
          </a:xfrm>
        </p:spPr>
        <p:txBody>
          <a:bodyPr>
            <a:noAutofit/>
          </a:bodyPr>
          <a:lstStyle/>
          <a:p>
            <a:r>
              <a:rPr lang="en-US" sz="2800" b="1" dirty="0"/>
              <a:t>V</a:t>
            </a:r>
            <a:r>
              <a:rPr lang="en-US" sz="2800" b="1" dirty="0" smtClean="0"/>
              <a:t>irtual </a:t>
            </a:r>
            <a:r>
              <a:rPr lang="en-US" sz="2800" b="1" dirty="0"/>
              <a:t>addresses</a:t>
            </a:r>
          </a:p>
          <a:p>
            <a:pPr lvl="1"/>
            <a:r>
              <a:rPr lang="en-US" sz="2200" dirty="0" smtClean="0"/>
              <a:t>Programs use virtual addresses</a:t>
            </a:r>
          </a:p>
          <a:p>
            <a:pPr lvl="1"/>
            <a:r>
              <a:rPr lang="en-US" sz="2200" dirty="0" smtClean="0"/>
              <a:t>Entire </a:t>
            </a:r>
            <a:r>
              <a:rPr lang="en-US" sz="2200" dirty="0"/>
              <a:t>virtual address space stored on a hard </a:t>
            </a:r>
            <a:r>
              <a:rPr lang="en-US" sz="2200" dirty="0" smtClean="0"/>
              <a:t>drive</a:t>
            </a:r>
            <a:endParaRPr lang="en-US" sz="2200" dirty="0"/>
          </a:p>
          <a:p>
            <a:pPr lvl="1"/>
            <a:r>
              <a:rPr lang="en-US" sz="2200" dirty="0"/>
              <a:t>Subset of virtual address data in DRAM</a:t>
            </a:r>
          </a:p>
          <a:p>
            <a:pPr lvl="1"/>
            <a:r>
              <a:rPr lang="en-US" sz="2200" dirty="0"/>
              <a:t>CPU translates virtual addresses into </a:t>
            </a:r>
            <a:r>
              <a:rPr lang="en-US" sz="2200" b="1" i="1" dirty="0"/>
              <a:t>physical </a:t>
            </a:r>
            <a:r>
              <a:rPr lang="en-US" sz="2200" b="1" i="1" dirty="0" smtClean="0"/>
              <a:t>addresses </a:t>
            </a:r>
            <a:r>
              <a:rPr lang="en-US" sz="2200" dirty="0" smtClean="0"/>
              <a:t>(DRAM addresses)</a:t>
            </a:r>
            <a:endParaRPr lang="en-US" sz="2200" dirty="0"/>
          </a:p>
          <a:p>
            <a:pPr lvl="1"/>
            <a:r>
              <a:rPr lang="en-US" sz="2200" dirty="0"/>
              <a:t>Data not in DRAM </a:t>
            </a:r>
            <a:r>
              <a:rPr lang="en-US" sz="2200" dirty="0" smtClean="0"/>
              <a:t>fetched </a:t>
            </a:r>
            <a:r>
              <a:rPr lang="en-US" sz="2200" dirty="0"/>
              <a:t>from </a:t>
            </a:r>
            <a:r>
              <a:rPr lang="en-US" sz="2200" dirty="0" smtClean="0"/>
              <a:t>hard drive</a:t>
            </a:r>
            <a:endParaRPr lang="en-US" sz="2200" dirty="0"/>
          </a:p>
          <a:p>
            <a:r>
              <a:rPr lang="en-US" sz="2800" b="1" dirty="0" smtClean="0"/>
              <a:t>Memory Protection</a:t>
            </a:r>
          </a:p>
          <a:p>
            <a:pPr lvl="1"/>
            <a:r>
              <a:rPr lang="en-US" sz="2200" dirty="0" smtClean="0"/>
              <a:t>Each </a:t>
            </a:r>
            <a:r>
              <a:rPr lang="en-US" sz="2200" dirty="0"/>
              <a:t>program has </a:t>
            </a:r>
            <a:r>
              <a:rPr lang="en-US" sz="2200" dirty="0" smtClean="0"/>
              <a:t>own </a:t>
            </a:r>
            <a:r>
              <a:rPr lang="en-US" sz="2200" dirty="0"/>
              <a:t>virtual to physical mapping</a:t>
            </a:r>
          </a:p>
          <a:p>
            <a:pPr lvl="1"/>
            <a:r>
              <a:rPr lang="en-US" sz="2200" dirty="0"/>
              <a:t>Two programs can use </a:t>
            </a:r>
            <a:r>
              <a:rPr lang="en-US" sz="2200" dirty="0" smtClean="0"/>
              <a:t>same </a:t>
            </a:r>
            <a:r>
              <a:rPr lang="en-US" sz="2200" dirty="0"/>
              <a:t>virtual address for different data</a:t>
            </a:r>
          </a:p>
          <a:p>
            <a:pPr lvl="1"/>
            <a:r>
              <a:rPr lang="en-US" sz="2200" dirty="0"/>
              <a:t>Programs don’t need to be aware </a:t>
            </a:r>
            <a:r>
              <a:rPr lang="en-US" sz="2200" dirty="0" smtClean="0"/>
              <a:t>others </a:t>
            </a:r>
            <a:r>
              <a:rPr lang="en-US" sz="2200" dirty="0"/>
              <a:t>are running</a:t>
            </a:r>
          </a:p>
          <a:p>
            <a:pPr lvl="1"/>
            <a:r>
              <a:rPr lang="en-US" sz="2200" dirty="0"/>
              <a:t>One program (or virus) can’t corrupt </a:t>
            </a:r>
            <a:r>
              <a:rPr lang="en-US" sz="2200" dirty="0" smtClean="0"/>
              <a:t>memory </a:t>
            </a:r>
            <a:r>
              <a:rPr lang="en-US" sz="2200" dirty="0"/>
              <a:t>used by another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Virtual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8492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896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5859680"/>
              </p:ext>
            </p:extLst>
          </p:nvPr>
        </p:nvGraphicFramePr>
        <p:xfrm>
          <a:off x="1524000" y="1295400"/>
          <a:ext cx="6400800" cy="342900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Cache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Virtual Memory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Block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Block Size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Page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Block Offset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Page Offset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Page Fault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Tag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Virtual Page Number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8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8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8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8989" name="Rectangle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7943" y="50292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Physical memory acts as cache for virtual 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Cache/Virtual Memory Analogues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75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8" name="Rectangle 6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853440" y="1219200"/>
            <a:ext cx="8229600" cy="4525963"/>
          </a:xfrm>
          <a:noFill/>
          <a:ln/>
        </p:spPr>
        <p:txBody>
          <a:bodyPr/>
          <a:lstStyle/>
          <a:p>
            <a:r>
              <a:rPr lang="en-US" b="1" dirty="0"/>
              <a:t>Page size:</a:t>
            </a:r>
            <a:r>
              <a:rPr lang="en-US" dirty="0"/>
              <a:t> amount of memory transferred from hard disk to DRAM at once</a:t>
            </a:r>
          </a:p>
          <a:p>
            <a:r>
              <a:rPr lang="en-US" b="1" dirty="0"/>
              <a:t>Address translation:</a:t>
            </a:r>
            <a:r>
              <a:rPr lang="en-US" dirty="0"/>
              <a:t> determining </a:t>
            </a:r>
            <a:r>
              <a:rPr lang="en-US" dirty="0" smtClean="0"/>
              <a:t>physical </a:t>
            </a:r>
            <a:r>
              <a:rPr lang="en-US" dirty="0"/>
              <a:t>address from </a:t>
            </a:r>
            <a:r>
              <a:rPr lang="en-US" dirty="0" smtClean="0"/>
              <a:t>virtual </a:t>
            </a:r>
            <a:r>
              <a:rPr lang="en-US" dirty="0"/>
              <a:t>address</a:t>
            </a:r>
          </a:p>
          <a:p>
            <a:r>
              <a:rPr lang="en-US" b="1" dirty="0"/>
              <a:t>Page table:</a:t>
            </a:r>
            <a:r>
              <a:rPr lang="en-US" dirty="0"/>
              <a:t> lookup table used to translate virtual addresses to physical addresses</a:t>
            </a:r>
          </a:p>
        </p:txBody>
      </p:sp>
      <p:sp>
        <p:nvSpPr>
          <p:cNvPr id="1446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6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6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Virtual Memory Definitions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8361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863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28019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18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18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186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Make memory system appear as fast as processor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Use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hierarchy </a:t>
            </a:r>
            <a:r>
              <a:rPr lang="en-US" sz="3200" dirty="0">
                <a:latin typeface="Times New Roman" pitchFamily="18" charset="0"/>
                <a:cs typeface="Arial" charset="0"/>
              </a:rPr>
              <a:t>of memories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Ideal memory: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Fast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Cheap (inexpensive)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Large (capacity)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But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can only choose two!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 System Challenge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4344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942" name="Picture 6" descr="Fig8_20"/>
          <p:cNvPicPr>
            <a:picLocks noGrp="1" noChangeAspect="1" noChangeArrowheads="1"/>
          </p:cNvPicPr>
          <p:nvPr>
            <p:ph idx="4294967295"/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88337"/>
            <a:ext cx="7772400" cy="3395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79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79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79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794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4953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Most accesses hit in physical memory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But programs have the large capacity of virtual 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Virtual &amp; Physical Addresses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609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989" name="Picture 5" descr="Fig8_22"/>
          <p:cNvPicPr>
            <a:picLocks noGrp="1" noChangeAspect="1" noChangeArrowheads="1"/>
          </p:cNvPicPr>
          <p:nvPr>
            <p:ph idx="4294967295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5178425" cy="3663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998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9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Address Translation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551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73034" y="1295400"/>
            <a:ext cx="7772400" cy="47244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System:</a:t>
            </a:r>
          </a:p>
          <a:p>
            <a:pPr lvl="1"/>
            <a:r>
              <a:rPr lang="en-US" dirty="0"/>
              <a:t>Virtual memory size: 2 GB = 2</a:t>
            </a:r>
            <a:r>
              <a:rPr lang="en-US" baseline="30000" dirty="0"/>
              <a:t>31</a:t>
            </a:r>
            <a:r>
              <a:rPr lang="en-US" dirty="0"/>
              <a:t> bytes</a:t>
            </a:r>
          </a:p>
          <a:p>
            <a:pPr lvl="1"/>
            <a:r>
              <a:rPr lang="en-US" dirty="0"/>
              <a:t>Physical memory size: 128 MB = 2</a:t>
            </a:r>
            <a:r>
              <a:rPr lang="en-US" baseline="30000" dirty="0"/>
              <a:t>27</a:t>
            </a:r>
            <a:r>
              <a:rPr lang="en-US" dirty="0"/>
              <a:t> bytes</a:t>
            </a:r>
          </a:p>
          <a:p>
            <a:pPr lvl="1"/>
            <a:r>
              <a:rPr lang="en-US" dirty="0"/>
              <a:t>Page size: 4 KB = 2</a:t>
            </a:r>
            <a:r>
              <a:rPr lang="en-US" baseline="30000" dirty="0"/>
              <a:t>12</a:t>
            </a:r>
            <a:r>
              <a:rPr lang="en-US" dirty="0"/>
              <a:t> bytes</a:t>
            </a:r>
          </a:p>
        </p:txBody>
      </p:sp>
      <p:sp>
        <p:nvSpPr>
          <p:cNvPr id="14510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10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10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Virtual Memory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4837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6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7772400" cy="47244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System:</a:t>
            </a:r>
          </a:p>
          <a:p>
            <a:pPr lvl="1"/>
            <a:r>
              <a:rPr lang="en-US" sz="2400" dirty="0"/>
              <a:t>Virtual memory size: 2 GB = 2</a:t>
            </a:r>
            <a:r>
              <a:rPr lang="en-US" sz="2400" b="1" baseline="30000" dirty="0">
                <a:solidFill>
                  <a:schemeClr val="accent1"/>
                </a:solidFill>
              </a:rPr>
              <a:t>31</a:t>
            </a:r>
            <a:r>
              <a:rPr lang="en-US" sz="2400" dirty="0"/>
              <a:t> bytes</a:t>
            </a:r>
          </a:p>
          <a:p>
            <a:pPr lvl="1"/>
            <a:r>
              <a:rPr lang="en-US" sz="2400" dirty="0"/>
              <a:t>Physical memory size: 128 MB = 2</a:t>
            </a:r>
            <a:r>
              <a:rPr lang="en-US" sz="2400" b="1" baseline="30000" dirty="0">
                <a:solidFill>
                  <a:schemeClr val="accent1"/>
                </a:solidFill>
              </a:rPr>
              <a:t>27</a:t>
            </a:r>
            <a:r>
              <a:rPr lang="en-US" sz="2400" dirty="0"/>
              <a:t> bytes</a:t>
            </a:r>
          </a:p>
          <a:p>
            <a:pPr lvl="1"/>
            <a:r>
              <a:rPr lang="en-US" sz="2400" dirty="0"/>
              <a:t>Page size: 4 KB = 2</a:t>
            </a:r>
            <a:r>
              <a:rPr lang="en-US" sz="2400" b="1" baseline="30000" dirty="0">
                <a:solidFill>
                  <a:schemeClr val="accent1"/>
                </a:solidFill>
              </a:rPr>
              <a:t>12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bytes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Organization:</a:t>
            </a:r>
          </a:p>
          <a:p>
            <a:pPr lvl="1"/>
            <a:r>
              <a:rPr lang="en-US" sz="2400" dirty="0"/>
              <a:t>Virtual address: </a:t>
            </a:r>
            <a:r>
              <a:rPr lang="en-US" sz="2400" b="1" dirty="0">
                <a:solidFill>
                  <a:schemeClr val="accent1"/>
                </a:solidFill>
              </a:rPr>
              <a:t>31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bits</a:t>
            </a:r>
          </a:p>
          <a:p>
            <a:pPr lvl="1"/>
            <a:r>
              <a:rPr lang="en-US" sz="2400" dirty="0"/>
              <a:t>Physical address: </a:t>
            </a:r>
            <a:r>
              <a:rPr lang="en-US" sz="2400" b="1" dirty="0">
                <a:solidFill>
                  <a:schemeClr val="accent1"/>
                </a:solidFill>
              </a:rPr>
              <a:t>27</a:t>
            </a:r>
            <a:r>
              <a:rPr lang="en-US" sz="2400" dirty="0"/>
              <a:t> bits</a:t>
            </a:r>
          </a:p>
          <a:p>
            <a:pPr lvl="1"/>
            <a:r>
              <a:rPr lang="en-US" sz="2400" dirty="0"/>
              <a:t>Page offset: </a:t>
            </a:r>
            <a:r>
              <a:rPr lang="en-US" sz="2400" b="1" dirty="0">
                <a:solidFill>
                  <a:schemeClr val="accent1"/>
                </a:solidFill>
              </a:rPr>
              <a:t>12</a:t>
            </a:r>
            <a:r>
              <a:rPr lang="en-US" sz="2400" dirty="0"/>
              <a:t> bits</a:t>
            </a:r>
          </a:p>
          <a:p>
            <a:pPr lvl="1"/>
            <a:r>
              <a:rPr lang="en-US" sz="2400" dirty="0"/>
              <a:t># Virtual pages = 2</a:t>
            </a:r>
            <a:r>
              <a:rPr lang="en-US" sz="2400" baseline="30000" dirty="0"/>
              <a:t>31</a:t>
            </a:r>
            <a:r>
              <a:rPr lang="en-US" sz="2400" dirty="0"/>
              <a:t>/2</a:t>
            </a:r>
            <a:r>
              <a:rPr lang="en-US" sz="2400" baseline="30000" dirty="0"/>
              <a:t>12</a:t>
            </a:r>
            <a:r>
              <a:rPr lang="en-US" sz="2400" dirty="0"/>
              <a:t> = </a:t>
            </a:r>
            <a:r>
              <a:rPr lang="en-US" sz="2400" b="1" dirty="0"/>
              <a:t>2</a:t>
            </a:r>
            <a:r>
              <a:rPr lang="en-US" sz="2400" b="1" baseline="30000" dirty="0"/>
              <a:t>19</a:t>
            </a:r>
            <a:r>
              <a:rPr lang="en-US" sz="2400" dirty="0"/>
              <a:t>  (VPN = 19 bits)</a:t>
            </a:r>
          </a:p>
          <a:p>
            <a:pPr lvl="1"/>
            <a:r>
              <a:rPr lang="en-US" sz="2400" dirty="0"/>
              <a:t># Physical pages = 2</a:t>
            </a:r>
            <a:r>
              <a:rPr lang="en-US" sz="2400" baseline="30000" dirty="0"/>
              <a:t>27</a:t>
            </a:r>
            <a:r>
              <a:rPr lang="en-US" sz="2400" dirty="0"/>
              <a:t>/2</a:t>
            </a:r>
            <a:r>
              <a:rPr lang="en-US" sz="2400" baseline="30000" dirty="0"/>
              <a:t>12</a:t>
            </a:r>
            <a:r>
              <a:rPr lang="en-US" sz="2400" dirty="0"/>
              <a:t> = </a:t>
            </a:r>
            <a:r>
              <a:rPr lang="en-US" sz="2400" b="1" dirty="0"/>
              <a:t>2</a:t>
            </a:r>
            <a:r>
              <a:rPr lang="en-US" sz="2400" b="1" baseline="30000" dirty="0"/>
              <a:t>15</a:t>
            </a:r>
            <a:r>
              <a:rPr lang="en-US" sz="2400" dirty="0"/>
              <a:t> (PPN = 15 bits)</a:t>
            </a:r>
          </a:p>
        </p:txBody>
      </p:sp>
      <p:sp>
        <p:nvSpPr>
          <p:cNvPr id="1581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10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Virtual Memory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0115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038" name="Picture 6" descr="Fig8_2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143000"/>
            <a:ext cx="77771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2039" name="Rectangle 7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822960" y="1416640"/>
            <a:ext cx="4267200" cy="1219200"/>
          </a:xfrm>
          <a:noFill/>
          <a:ln/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19-bit virtual page numbers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15-bit physical page numbers</a:t>
            </a:r>
          </a:p>
        </p:txBody>
      </p:sp>
      <p:sp>
        <p:nvSpPr>
          <p:cNvPr id="14520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20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20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Virtual Memory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081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3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30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53062" name="Picture 6" descr="Fig8_2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7771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Virtual Memory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53063" name="Rectangle 7"/>
          <p:cNvSpPr>
            <a:spLocks noGrp="1" noChangeArrowheads="1"/>
          </p:cNvSpPr>
          <p:nvPr>
            <p:ph idx="4294967295"/>
            <p:custDataLst>
              <p:tags r:id="rId5"/>
            </p:custDataLst>
          </p:nvPr>
        </p:nvSpPr>
        <p:spPr>
          <a:xfrm>
            <a:off x="533400" y="1524000"/>
            <a:ext cx="4267200" cy="1219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400" b="1" dirty="0"/>
              <a:t>	</a:t>
            </a:r>
            <a:r>
              <a:rPr lang="en-US" sz="2400" dirty="0"/>
              <a:t>What is the physical address of virtual address </a:t>
            </a:r>
            <a:r>
              <a:rPr lang="en-US" sz="2400" b="1" dirty="0">
                <a:solidFill>
                  <a:schemeClr val="accent1"/>
                </a:solidFill>
              </a:rPr>
              <a:t>0x247C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425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40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40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54086" name="Picture 6" descr="Fig8_2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7771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Virtual Memory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54087" name="Rectangle 7"/>
          <p:cNvSpPr>
            <a:spLocks noGrp="1" noChangeArrowheads="1"/>
          </p:cNvSpPr>
          <p:nvPr>
            <p:ph idx="4294967295"/>
            <p:custDataLst>
              <p:tags r:id="rId5"/>
            </p:custDataLst>
          </p:nvPr>
        </p:nvSpPr>
        <p:spPr>
          <a:xfrm>
            <a:off x="457200" y="1175657"/>
            <a:ext cx="4267200" cy="2819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800" dirty="0"/>
              <a:t>	</a:t>
            </a:r>
            <a:r>
              <a:rPr lang="en-US" sz="2400" dirty="0"/>
              <a:t>What is the physical address of virtual address</a:t>
            </a:r>
            <a:r>
              <a:rPr lang="en-US" sz="2400" b="1" dirty="0"/>
              <a:t> 0x247C?</a:t>
            </a:r>
          </a:p>
          <a:p>
            <a:pPr lvl="1"/>
            <a:r>
              <a:rPr lang="en-US" sz="1600" dirty="0"/>
              <a:t>VPN =</a:t>
            </a:r>
            <a:r>
              <a:rPr lang="en-US" sz="1600" b="1" dirty="0"/>
              <a:t> 0x2</a:t>
            </a:r>
          </a:p>
          <a:p>
            <a:pPr lvl="1"/>
            <a:r>
              <a:rPr lang="en-US" sz="1600" dirty="0"/>
              <a:t>VPN 0x2 maps to PPN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0x7FFF</a:t>
            </a:r>
          </a:p>
          <a:p>
            <a:pPr lvl="1"/>
            <a:r>
              <a:rPr lang="en-US" sz="1600" dirty="0" smtClean="0"/>
              <a:t>12-bit page offset: </a:t>
            </a:r>
            <a:r>
              <a:rPr lang="en-US" sz="1600" b="1" dirty="0" smtClean="0"/>
              <a:t>0x47C</a:t>
            </a:r>
            <a:endParaRPr lang="en-US" sz="1600" dirty="0"/>
          </a:p>
          <a:p>
            <a:pPr lvl="1"/>
            <a:r>
              <a:rPr lang="en-US" sz="1600" dirty="0"/>
              <a:t>Physical address = </a:t>
            </a:r>
            <a:r>
              <a:rPr lang="en-US" sz="1600" b="1" dirty="0">
                <a:solidFill>
                  <a:srgbClr val="C00000"/>
                </a:solidFill>
              </a:rPr>
              <a:t>0x7FFF</a:t>
            </a:r>
            <a:r>
              <a:rPr lang="en-US" sz="1600" b="1" dirty="0"/>
              <a:t>47C</a:t>
            </a:r>
          </a:p>
        </p:txBody>
      </p:sp>
    </p:spTree>
    <p:extLst>
      <p:ext uri="{BB962C8B-B14F-4D97-AF65-F5344CB8AC3E}">
        <p14:creationId xmlns:p14="http://schemas.microsoft.com/office/powerpoint/2010/main" val="850954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9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01337" y="1219200"/>
            <a:ext cx="8229600" cy="4525963"/>
          </a:xfrm>
        </p:spPr>
        <p:txBody>
          <a:bodyPr/>
          <a:lstStyle/>
          <a:p>
            <a:r>
              <a:rPr lang="en-US" b="1" dirty="0"/>
              <a:t>Page table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ntry </a:t>
            </a:r>
            <a:r>
              <a:rPr lang="en-US" dirty="0"/>
              <a:t>for each virtual page</a:t>
            </a:r>
          </a:p>
          <a:p>
            <a:pPr lvl="1"/>
            <a:r>
              <a:rPr lang="en-US" dirty="0" smtClean="0"/>
              <a:t>Entry fields:</a:t>
            </a:r>
            <a:endParaRPr lang="en-US" dirty="0"/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Valid bit:</a:t>
            </a:r>
            <a:r>
              <a:rPr lang="en-US" dirty="0"/>
              <a:t> </a:t>
            </a:r>
            <a:r>
              <a:rPr lang="en-US" dirty="0" smtClean="0"/>
              <a:t>1 if page in physical memory</a:t>
            </a:r>
            <a:endParaRPr lang="en-US" dirty="0"/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Physical page number:</a:t>
            </a:r>
            <a:r>
              <a:rPr lang="en-US" dirty="0"/>
              <a:t> where the page is located</a:t>
            </a:r>
          </a:p>
        </p:txBody>
      </p:sp>
      <p:sp>
        <p:nvSpPr>
          <p:cNvPr id="14551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5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How to perform translation?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02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613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5236804"/>
              </p:ext>
            </p:extLst>
          </p:nvPr>
        </p:nvGraphicFramePr>
        <p:xfrm>
          <a:off x="2600325" y="1066800"/>
          <a:ext cx="45624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1" name="VISIO" r:id="rId9" imgW="2678760" imgH="3220560" progId="Visio.Drawing.6">
                  <p:embed/>
                </p:oleObj>
              </mc:Choice>
              <mc:Fallback>
                <p:oleObj name="VISIO" r:id="rId9" imgW="2678760" imgH="3220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066800"/>
                        <a:ext cx="4562475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61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61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613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613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08166" y="2895600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VPN is index into page 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Page Table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221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9208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8180799"/>
              </p:ext>
            </p:extLst>
          </p:nvPr>
        </p:nvGraphicFramePr>
        <p:xfrm>
          <a:off x="3810000" y="1143000"/>
          <a:ext cx="43084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5" name="VISIO" r:id="rId8" imgW="2678760" imgH="3220560" progId="Visio.Drawing.6">
                  <p:embed/>
                </p:oleObj>
              </mc:Choice>
              <mc:Fallback>
                <p:oleObj name="VISIO" r:id="rId8" imgW="2678760" imgH="3220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43000"/>
                        <a:ext cx="43084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92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92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92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1981200"/>
            <a:ext cx="381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en-US" sz="2900" dirty="0">
                <a:latin typeface="Times New Roman" pitchFamily="18" charset="0"/>
                <a:cs typeface="Arial" charset="0"/>
              </a:rPr>
              <a:t>What is the physical address of virtual address </a:t>
            </a:r>
            <a:r>
              <a:rPr lang="en-US" sz="2900" b="1" dirty="0">
                <a:latin typeface="Times New Roman" pitchFamily="18" charset="0"/>
                <a:cs typeface="Arial" charset="0"/>
              </a:rPr>
              <a:t>0x5F20</a:t>
            </a:r>
            <a:r>
              <a:rPr lang="en-US" sz="2900" dirty="0">
                <a:latin typeface="Times New Roman" pitchFamily="18" charset="0"/>
                <a:cs typeface="Arial" charset="0"/>
              </a:rPr>
              <a:t>?</a:t>
            </a:r>
            <a:r>
              <a:rPr lang="en-US" sz="29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Page Table Example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497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598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98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 Hierarchy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04491"/>
              </p:ext>
            </p:extLst>
          </p:nvPr>
        </p:nvGraphicFramePr>
        <p:xfrm>
          <a:off x="1066800" y="1676400"/>
          <a:ext cx="785274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0" name="VISIO" r:id="rId7" imgW="4752720" imgH="1752120" progId="Visio.Drawing.6">
                  <p:embed/>
                </p:oleObj>
              </mc:Choice>
              <mc:Fallback>
                <p:oleObj name="VISIO" r:id="rId7" imgW="4752720" imgH="175212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1676400"/>
                        <a:ext cx="7852742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224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9208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5183256"/>
              </p:ext>
            </p:extLst>
          </p:nvPr>
        </p:nvGraphicFramePr>
        <p:xfrm>
          <a:off x="3810000" y="1143000"/>
          <a:ext cx="43084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9" name="VISIO" r:id="rId8" imgW="2678760" imgH="3220560" progId="Visio.Drawing.6">
                  <p:embed/>
                </p:oleObj>
              </mc:Choice>
              <mc:Fallback>
                <p:oleObj name="VISIO" r:id="rId8" imgW="2678760" imgH="3220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43000"/>
                        <a:ext cx="43084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92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92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92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1981200"/>
            <a:ext cx="381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en-US" sz="2900" dirty="0">
                <a:latin typeface="Times New Roman" pitchFamily="18" charset="0"/>
                <a:cs typeface="Arial" charset="0"/>
              </a:rPr>
              <a:t>What is the physical address of virtual address </a:t>
            </a:r>
            <a:r>
              <a:rPr lang="en-US" sz="2900" b="1" dirty="0">
                <a:latin typeface="Times New Roman" pitchFamily="18" charset="0"/>
                <a:cs typeface="Arial" charset="0"/>
              </a:rPr>
              <a:t>0x5F20</a:t>
            </a:r>
            <a:r>
              <a:rPr lang="en-US" sz="2900" dirty="0">
                <a:latin typeface="Times New Roman" pitchFamily="18" charset="0"/>
                <a:cs typeface="Arial" charset="0"/>
              </a:rPr>
              <a:t>?</a:t>
            </a:r>
            <a:r>
              <a:rPr lang="en-US" sz="29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VPN =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5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Entry 5 in page table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VPN </a:t>
            </a:r>
            <a:r>
              <a:rPr lang="en-US" sz="2400" dirty="0">
                <a:latin typeface="Times New Roman" pitchFamily="18" charset="0"/>
                <a:cs typeface="Arial" charset="0"/>
              </a:rPr>
              <a:t>5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=&gt; </a:t>
            </a:r>
            <a:r>
              <a:rPr lang="en-US" sz="2400" dirty="0">
                <a:latin typeface="Times New Roman" pitchFamily="18" charset="0"/>
                <a:cs typeface="Arial" charset="0"/>
              </a:rPr>
              <a:t>physical page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Physical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address: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0x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F20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Page Table Example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912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125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39874"/>
              </p:ext>
            </p:extLst>
          </p:nvPr>
        </p:nvGraphicFramePr>
        <p:xfrm>
          <a:off x="4191000" y="1020821"/>
          <a:ext cx="4800600" cy="530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8" name="VISIO" r:id="rId8" imgW="2647440" imgH="2926440" progId="Visio.Drawing.6">
                  <p:embed/>
                </p:oleObj>
              </mc:Choice>
              <mc:Fallback>
                <p:oleObj name="VISIO" r:id="rId8" imgW="2647440" imgH="2926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20821"/>
                        <a:ext cx="4800600" cy="5303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12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12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125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1828800"/>
            <a:ext cx="381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en-US" sz="2900" dirty="0">
                <a:latin typeface="Times New Roman" pitchFamily="18" charset="0"/>
                <a:cs typeface="Arial" charset="0"/>
              </a:rPr>
              <a:t>What is the physical address of virtual address </a:t>
            </a:r>
            <a:r>
              <a:rPr lang="en-US" sz="2900" b="1" dirty="0">
                <a:latin typeface="Times New Roman" pitchFamily="18" charset="0"/>
                <a:cs typeface="Arial" charset="0"/>
              </a:rPr>
              <a:t>0x73E0</a:t>
            </a:r>
            <a:r>
              <a:rPr lang="en-US" sz="2900" dirty="0">
                <a:latin typeface="Times New Roman" pitchFamily="18" charset="0"/>
                <a:cs typeface="Arial" charset="0"/>
              </a:rPr>
              <a:t>?</a:t>
            </a:r>
            <a:r>
              <a:rPr lang="en-US" sz="29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Page Table Example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1020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125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3686302"/>
              </p:ext>
            </p:extLst>
          </p:nvPr>
        </p:nvGraphicFramePr>
        <p:xfrm>
          <a:off x="4191000" y="1020821"/>
          <a:ext cx="4800600" cy="530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7" name="VISIO" r:id="rId8" imgW="2647440" imgH="2926440" progId="Visio.Drawing.6">
                  <p:embed/>
                </p:oleObj>
              </mc:Choice>
              <mc:Fallback>
                <p:oleObj name="VISIO" r:id="rId8" imgW="2647440" imgH="2926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20821"/>
                        <a:ext cx="4800600" cy="5303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12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12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125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1828800"/>
            <a:ext cx="381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en-US" sz="2900" dirty="0">
                <a:latin typeface="Times New Roman" pitchFamily="18" charset="0"/>
                <a:cs typeface="Arial" charset="0"/>
              </a:rPr>
              <a:t>What is the physical address of virtual address </a:t>
            </a:r>
            <a:r>
              <a:rPr lang="en-US" sz="2900" b="1" dirty="0">
                <a:latin typeface="Times New Roman" pitchFamily="18" charset="0"/>
                <a:cs typeface="Arial" charset="0"/>
              </a:rPr>
              <a:t>0x73E0</a:t>
            </a:r>
            <a:r>
              <a:rPr lang="en-US" sz="2900" dirty="0">
                <a:latin typeface="Times New Roman" pitchFamily="18" charset="0"/>
                <a:cs typeface="Arial" charset="0"/>
              </a:rPr>
              <a:t>?</a:t>
            </a:r>
            <a:r>
              <a:rPr lang="en-US" sz="29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VPN =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7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Entry 7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is invalid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Virtual </a:t>
            </a:r>
            <a:r>
              <a:rPr lang="en-US" sz="2400" dirty="0">
                <a:latin typeface="Times New Roman" pitchFamily="18" charset="0"/>
                <a:cs typeface="Arial" charset="0"/>
              </a:rPr>
              <a:t>page must be </a:t>
            </a:r>
            <a:r>
              <a:rPr lang="en-US" sz="2400" b="1" i="1" dirty="0" smtClean="0">
                <a:latin typeface="Times New Roman" pitchFamily="18" charset="0"/>
                <a:cs typeface="Arial" charset="0"/>
              </a:rPr>
              <a:t>paged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into </a:t>
            </a:r>
            <a:r>
              <a:rPr lang="en-US" sz="2400" dirty="0">
                <a:latin typeface="Times New Roman" pitchFamily="18" charset="0"/>
                <a:cs typeface="Arial" charset="0"/>
              </a:rPr>
              <a:t>physical memory from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disk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Page Table Example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632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79566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Page table is large</a:t>
            </a:r>
          </a:p>
          <a:p>
            <a:pPr lvl="1"/>
            <a:r>
              <a:rPr lang="en-US" dirty="0" smtClean="0"/>
              <a:t>usually located in physical memory</a:t>
            </a:r>
          </a:p>
          <a:p>
            <a:r>
              <a:rPr lang="en-US" dirty="0" smtClean="0"/>
              <a:t>Load/store requires 2 main memory accesses: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for translation (page table read)</a:t>
            </a:r>
          </a:p>
          <a:p>
            <a:pPr lvl="1"/>
            <a:r>
              <a:rPr lang="en-US" dirty="0"/>
              <a:t>one to access data (after translation)</a:t>
            </a:r>
          </a:p>
          <a:p>
            <a:r>
              <a:rPr lang="en-US" dirty="0"/>
              <a:t>Cuts memory performance in half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Unless we get clever</a:t>
            </a:r>
            <a:r>
              <a:rPr lang="en-US" b="1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14622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22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22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Page Table Challenges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066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30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Small </a:t>
            </a:r>
            <a:r>
              <a:rPr lang="en-US" dirty="0"/>
              <a:t>cache of most recent translations</a:t>
            </a:r>
          </a:p>
          <a:p>
            <a:r>
              <a:rPr lang="en-US" dirty="0" smtClean="0"/>
              <a:t>Reduces # </a:t>
            </a:r>
            <a:r>
              <a:rPr lang="en-US" dirty="0"/>
              <a:t>of memory accesses </a:t>
            </a:r>
            <a:r>
              <a:rPr lang="en-US" dirty="0" smtClean="0"/>
              <a:t>for </a:t>
            </a:r>
            <a:r>
              <a:rPr lang="en-US" i="1" dirty="0"/>
              <a:t>most</a:t>
            </a:r>
            <a:r>
              <a:rPr lang="en-US" dirty="0"/>
              <a:t> loads/stores from 2</a:t>
            </a:r>
            <a:r>
              <a:rPr lang="en-US" dirty="0" smtClean="0"/>
              <a:t> </a:t>
            </a:r>
            <a:r>
              <a:rPr lang="en-US" dirty="0"/>
              <a:t>to 1</a:t>
            </a:r>
          </a:p>
          <a:p>
            <a:endParaRPr lang="en-US" dirty="0"/>
          </a:p>
        </p:txBody>
      </p:sp>
      <p:sp>
        <p:nvSpPr>
          <p:cNvPr id="14632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3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33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Translation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Lookaside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Buffer (TLB)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8965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table </a:t>
            </a:r>
            <a:r>
              <a:rPr lang="en-US" dirty="0" smtClean="0"/>
              <a:t>accesses: high temporal </a:t>
            </a:r>
            <a:r>
              <a:rPr lang="en-US" dirty="0"/>
              <a:t>locality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page size, so consecutive loads/stores likely to access same page</a:t>
            </a:r>
          </a:p>
          <a:p>
            <a:r>
              <a:rPr lang="en-US" dirty="0"/>
              <a:t>TLB</a:t>
            </a:r>
          </a:p>
          <a:p>
            <a:pPr lvl="1"/>
            <a:r>
              <a:rPr lang="en-US" dirty="0"/>
              <a:t>Small: accessed in &lt; 1 cycle</a:t>
            </a:r>
          </a:p>
          <a:p>
            <a:pPr lvl="1"/>
            <a:r>
              <a:rPr lang="en-US" dirty="0"/>
              <a:t>Typically 16 - 512 entries</a:t>
            </a:r>
          </a:p>
          <a:p>
            <a:pPr lvl="1"/>
            <a:r>
              <a:rPr lang="en-US" dirty="0"/>
              <a:t>Fully associative</a:t>
            </a:r>
          </a:p>
          <a:p>
            <a:pPr lvl="1"/>
            <a:r>
              <a:rPr lang="en-US" dirty="0"/>
              <a:t>&gt; 99 % hit rates typical</a:t>
            </a:r>
          </a:p>
          <a:p>
            <a:pPr lvl="1"/>
            <a:r>
              <a:rPr lang="en-US" dirty="0"/>
              <a:t>Reduces # of memory accesses for most </a:t>
            </a:r>
            <a:r>
              <a:rPr lang="en-US" dirty="0" smtClean="0"/>
              <a:t>loads/stores </a:t>
            </a:r>
            <a:r>
              <a:rPr lang="en-US" dirty="0"/>
              <a:t>from 2 to 1</a:t>
            </a:r>
          </a:p>
        </p:txBody>
      </p:sp>
      <p:sp>
        <p:nvSpPr>
          <p:cNvPr id="14643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4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TLB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8544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535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359722"/>
              </p:ext>
            </p:extLst>
          </p:nvPr>
        </p:nvGraphicFramePr>
        <p:xfrm>
          <a:off x="990600" y="1295400"/>
          <a:ext cx="73152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1" name="VISIO" r:id="rId8" imgW="4011120" imgH="2529720" progId="Visio.Drawing.6">
                  <p:embed/>
                </p:oleObj>
              </mc:Choice>
              <mc:Fallback>
                <p:oleObj name="VISIO" r:id="rId8" imgW="4011120" imgH="252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73152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53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53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534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 2-Entry TLB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030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  <a:noFill/>
          <a:ln/>
        </p:spPr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processes (programs) run </a:t>
            </a:r>
            <a:r>
              <a:rPr lang="en-US" dirty="0"/>
              <a:t>at once</a:t>
            </a:r>
          </a:p>
          <a:p>
            <a:r>
              <a:rPr lang="en-US" dirty="0"/>
              <a:t>Each process has its own page table</a:t>
            </a:r>
          </a:p>
          <a:p>
            <a:r>
              <a:rPr lang="en-US" dirty="0"/>
              <a:t>Each process can use entire virtual address </a:t>
            </a:r>
            <a:r>
              <a:rPr lang="en-US" dirty="0" smtClean="0"/>
              <a:t>space</a:t>
            </a:r>
            <a:endParaRPr lang="en-US" dirty="0"/>
          </a:p>
          <a:p>
            <a:r>
              <a:rPr lang="en-US" dirty="0"/>
              <a:t>A process can only access physical pages mapped in its </a:t>
            </a:r>
            <a:r>
              <a:rPr lang="en-US" dirty="0" smtClean="0"/>
              <a:t>own page table</a:t>
            </a:r>
            <a:endParaRPr lang="en-US" dirty="0"/>
          </a:p>
        </p:txBody>
      </p:sp>
      <p:sp>
        <p:nvSpPr>
          <p:cNvPr id="14663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63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63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 Protection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2369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1219200"/>
            <a:ext cx="8229600" cy="4525963"/>
          </a:xfrm>
          <a:noFill/>
          <a:ln/>
        </p:spPr>
        <p:txBody>
          <a:bodyPr/>
          <a:lstStyle/>
          <a:p>
            <a:r>
              <a:rPr lang="en-US" dirty="0"/>
              <a:t>Virtual memory increases </a:t>
            </a:r>
            <a:r>
              <a:rPr lang="en-US" b="1" dirty="0">
                <a:solidFill>
                  <a:schemeClr val="accent1"/>
                </a:solidFill>
              </a:rPr>
              <a:t>capacity</a:t>
            </a:r>
          </a:p>
          <a:p>
            <a:r>
              <a:rPr lang="en-US" dirty="0"/>
              <a:t>A subset of virtual pages </a:t>
            </a:r>
            <a:r>
              <a:rPr lang="en-US" dirty="0" smtClean="0"/>
              <a:t>in </a:t>
            </a:r>
            <a:r>
              <a:rPr lang="en-US" dirty="0"/>
              <a:t>physical memory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Page </a:t>
            </a:r>
            <a:r>
              <a:rPr lang="en-US" b="1" dirty="0">
                <a:solidFill>
                  <a:schemeClr val="accent1"/>
                </a:solidFill>
              </a:rPr>
              <a:t>table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maps virtual pages to physical pages </a:t>
            </a:r>
            <a:r>
              <a:rPr lang="en-US" dirty="0" smtClean="0"/>
              <a:t>– address </a:t>
            </a:r>
            <a:r>
              <a:rPr lang="en-US" dirty="0"/>
              <a:t>translation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TLB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speeds up address translation</a:t>
            </a:r>
          </a:p>
          <a:p>
            <a:r>
              <a:rPr lang="en-US" dirty="0" smtClean="0"/>
              <a:t>Different </a:t>
            </a:r>
            <a:r>
              <a:rPr lang="en-US" dirty="0"/>
              <a:t>page tables for different programs provides </a:t>
            </a:r>
            <a:r>
              <a:rPr lang="en-US" b="1" dirty="0">
                <a:solidFill>
                  <a:schemeClr val="accent1"/>
                </a:solidFill>
              </a:rPr>
              <a:t>memory protection</a:t>
            </a:r>
          </a:p>
        </p:txBody>
      </p:sp>
      <p:sp>
        <p:nvSpPr>
          <p:cNvPr id="14673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7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7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Virtual Memory Summary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418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6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1219200"/>
            <a:ext cx="7772400" cy="49530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Processor accesses I/O </a:t>
            </a:r>
            <a:r>
              <a:rPr lang="en-US" dirty="0" smtClean="0"/>
              <a:t>devices </a:t>
            </a:r>
            <a:r>
              <a:rPr lang="en-US" dirty="0"/>
              <a:t>just like memory</a:t>
            </a:r>
            <a:r>
              <a:rPr lang="en-US" dirty="0" smtClean="0"/>
              <a:t> </a:t>
            </a:r>
            <a:r>
              <a:rPr lang="en-US" dirty="0"/>
              <a:t>(like keyboards, monitors, printers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Each I/O device assigned one or more address</a:t>
            </a:r>
          </a:p>
          <a:p>
            <a:r>
              <a:rPr lang="en-US" dirty="0"/>
              <a:t>When that address is detected, data </a:t>
            </a:r>
            <a:r>
              <a:rPr lang="en-US" dirty="0" smtClean="0"/>
              <a:t>read/written </a:t>
            </a:r>
            <a:r>
              <a:rPr lang="en-US" dirty="0"/>
              <a:t>to I/O device instead of memory</a:t>
            </a:r>
          </a:p>
          <a:p>
            <a:r>
              <a:rPr lang="en-US" dirty="0"/>
              <a:t>A portion of the address space dedicated to I/O </a:t>
            </a:r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13486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86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86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Memory-Mapped I/O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4129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7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9906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Exploit locality to make memory accesses fast</a:t>
            </a:r>
          </a:p>
          <a:p>
            <a:r>
              <a:rPr lang="en-US" b="1" dirty="0">
                <a:solidFill>
                  <a:schemeClr val="accent1"/>
                </a:solidFill>
              </a:rPr>
              <a:t>Temporal Locality: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2600" dirty="0"/>
              <a:t>Locality in </a:t>
            </a:r>
            <a:r>
              <a:rPr lang="en-US" sz="2600" dirty="0" smtClean="0"/>
              <a:t>time</a:t>
            </a:r>
            <a:endParaRPr lang="en-US" sz="2600" dirty="0"/>
          </a:p>
          <a:p>
            <a:pPr lvl="1"/>
            <a:r>
              <a:rPr lang="en-US" sz="2600" dirty="0"/>
              <a:t>If data used recently, likely to use it again soon</a:t>
            </a:r>
          </a:p>
          <a:p>
            <a:pPr lvl="1"/>
            <a:r>
              <a:rPr lang="en-US" sz="2600" b="1" dirty="0"/>
              <a:t>How to exploit:</a:t>
            </a:r>
            <a:r>
              <a:rPr lang="en-US" sz="2600" dirty="0"/>
              <a:t> keep recently accessed data in higher levels of memory hierarchy</a:t>
            </a:r>
          </a:p>
          <a:p>
            <a:r>
              <a:rPr lang="en-US" b="1" dirty="0">
                <a:solidFill>
                  <a:schemeClr val="accent1"/>
                </a:solidFill>
              </a:rPr>
              <a:t>Spatial Locality: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2600" dirty="0"/>
              <a:t>Locality in </a:t>
            </a:r>
            <a:r>
              <a:rPr lang="en-US" sz="2600" dirty="0" smtClean="0"/>
              <a:t>space</a:t>
            </a:r>
            <a:endParaRPr lang="en-US" sz="2600" dirty="0"/>
          </a:p>
          <a:p>
            <a:pPr lvl="1"/>
            <a:r>
              <a:rPr lang="en-US" sz="2600" dirty="0"/>
              <a:t>If data used recently, likely to use nearby data soon</a:t>
            </a:r>
          </a:p>
          <a:p>
            <a:pPr lvl="1"/>
            <a:r>
              <a:rPr lang="en-US" sz="2600" b="1" dirty="0"/>
              <a:t>How to exploit:</a:t>
            </a:r>
            <a:r>
              <a:rPr lang="en-US" sz="2600" dirty="0"/>
              <a:t> when access data, bring nearby data into higher levels of memory hierarchy too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Locality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0661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7772400" cy="4953000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Address Decoder:</a:t>
            </a:r>
          </a:p>
          <a:p>
            <a:pPr lvl="1"/>
            <a:r>
              <a:rPr lang="en-US" dirty="0"/>
              <a:t>Looks at address to determine which device/memory communicates with the processor</a:t>
            </a:r>
          </a:p>
          <a:p>
            <a:r>
              <a:rPr lang="en-US" b="1" dirty="0">
                <a:solidFill>
                  <a:schemeClr val="accent1"/>
                </a:solidFill>
              </a:rPr>
              <a:t>I/O Registers:</a:t>
            </a:r>
          </a:p>
          <a:p>
            <a:pPr lvl="1"/>
            <a:r>
              <a:rPr lang="en-US" dirty="0"/>
              <a:t>Hold values written to the I/O devices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ReadData</a:t>
            </a:r>
            <a:r>
              <a:rPr lang="en-US" b="1" dirty="0">
                <a:solidFill>
                  <a:schemeClr val="accent1"/>
                </a:solidFill>
              </a:rPr>
              <a:t> Multiplexer:</a:t>
            </a:r>
          </a:p>
          <a:p>
            <a:pPr lvl="1"/>
            <a:r>
              <a:rPr lang="en-US" dirty="0"/>
              <a:t>Selects between memory and I/O devices as source of data sent to the processor</a:t>
            </a:r>
          </a:p>
        </p:txBody>
      </p:sp>
      <p:sp>
        <p:nvSpPr>
          <p:cNvPr id="14336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336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6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Memory-Mapped I/O Hardware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005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25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61670"/>
              </p:ext>
            </p:extLst>
          </p:nvPr>
        </p:nvGraphicFramePr>
        <p:xfrm>
          <a:off x="1143000" y="1414463"/>
          <a:ext cx="7432675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5" name="VISIO" r:id="rId8" imgW="2370600" imgH="914040" progId="Visio.Drawing.6">
                  <p:embed/>
                </p:oleObj>
              </mc:Choice>
              <mc:Fallback>
                <p:oleObj name="VISIO" r:id="rId8" imgW="2370600" imgH="914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14463"/>
                        <a:ext cx="7432675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25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325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258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Memory Interface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09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963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3808293"/>
              </p:ext>
            </p:extLst>
          </p:nvPr>
        </p:nvGraphicFramePr>
        <p:xfrm>
          <a:off x="1371600" y="1066800"/>
          <a:ext cx="6705600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9" name="VISIO" r:id="rId8" imgW="3072600" imgH="2218680" progId="Visio.Drawing.6">
                  <p:embed/>
                </p:oleObj>
              </mc:Choice>
              <mc:Fallback>
                <p:oleObj name="VISIO" r:id="rId8" imgW="3072600" imgH="221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6705600" cy="484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96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96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96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Memory-Mapped I/O Hardware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3663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6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20783" y="1219200"/>
            <a:ext cx="8229600" cy="4525963"/>
          </a:xfrm>
          <a:noFill/>
          <a:ln/>
        </p:spPr>
        <p:txBody>
          <a:bodyPr/>
          <a:lstStyle/>
          <a:p>
            <a:r>
              <a:rPr lang="en-US" dirty="0"/>
              <a:t>Suppose I/O Device 1 is assigned the address 0xFFFFFFF4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Write the value 42 to I/O Device 1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Read </a:t>
            </a:r>
            <a:r>
              <a:rPr lang="en-US" b="1" dirty="0" smtClean="0">
                <a:solidFill>
                  <a:schemeClr val="accent1"/>
                </a:solidFill>
              </a:rPr>
              <a:t>value </a:t>
            </a:r>
            <a:r>
              <a:rPr lang="en-US" b="1" dirty="0">
                <a:solidFill>
                  <a:schemeClr val="accent1"/>
                </a:solidFill>
              </a:rPr>
              <a:t>from I/O Device 1 and place </a:t>
            </a:r>
            <a:r>
              <a:rPr lang="en-US" b="1" dirty="0" smtClean="0">
                <a:solidFill>
                  <a:schemeClr val="accent1"/>
                </a:solidFill>
              </a:rPr>
              <a:t>in 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$t3</a:t>
            </a:r>
          </a:p>
        </p:txBody>
      </p:sp>
      <p:sp>
        <p:nvSpPr>
          <p:cNvPr id="13506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506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066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Memory-Mapped I/O Code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88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30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838200" y="1219200"/>
            <a:ext cx="7315200" cy="4953000"/>
          </a:xfrm>
          <a:noFill/>
          <a:ln/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Write the value 42 to I/O Device 1 (0xFFFFFFF4)</a:t>
            </a:r>
          </a:p>
          <a:p>
            <a:pPr lvl="1"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$t0, $0, 42</a:t>
            </a:r>
          </a:p>
          <a:p>
            <a:pPr lvl="1"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</a:rPr>
              <a:t> $t0, 0xFFF4($0)</a:t>
            </a:r>
            <a:endParaRPr lang="en-US" sz="2000" dirty="0">
              <a:solidFill>
                <a:schemeClr val="accent2"/>
              </a:solidFill>
            </a:endParaRPr>
          </a:p>
        </p:txBody>
      </p:sp>
      <p:graphicFrame>
        <p:nvGraphicFramePr>
          <p:cNvPr id="1434633" name="Object 9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959943"/>
              </p:ext>
            </p:extLst>
          </p:nvPr>
        </p:nvGraphicFramePr>
        <p:xfrm>
          <a:off x="2667000" y="1824038"/>
          <a:ext cx="5943600" cy="42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4" name="VISIO" r:id="rId8" imgW="3072600" imgH="2218680" progId="Visio.Drawing.6">
                  <p:embed/>
                </p:oleObj>
              </mc:Choice>
              <mc:Fallback>
                <p:oleObj name="VISIO" r:id="rId8" imgW="3072600" imgH="221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4038"/>
                        <a:ext cx="5943600" cy="429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2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3462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Memory-Mapped I/O Code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211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70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315200" cy="4953000"/>
          </a:xfrm>
          <a:noFill/>
          <a:ln/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Read the value from I/O Device 1 and </a:t>
            </a:r>
            <a:r>
              <a:rPr lang="en-US" sz="2400" b="1" dirty="0" smtClean="0">
                <a:solidFill>
                  <a:schemeClr val="accent1"/>
                </a:solidFill>
              </a:rPr>
              <a:t>place </a:t>
            </a:r>
            <a:r>
              <a:rPr lang="en-US" sz="2400" b="1" dirty="0">
                <a:solidFill>
                  <a:schemeClr val="accent1"/>
                </a:solidFill>
              </a:rPr>
              <a:t>in 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</a:rPr>
              <a:t>$t3</a:t>
            </a:r>
          </a:p>
          <a:p>
            <a:pPr lvl="1"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</a:rPr>
              <a:t> $t3, 0xFFF4($0)</a:t>
            </a:r>
          </a:p>
        </p:txBody>
      </p:sp>
      <p:graphicFrame>
        <p:nvGraphicFramePr>
          <p:cNvPr id="1437704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45079346"/>
              </p:ext>
            </p:extLst>
          </p:nvPr>
        </p:nvGraphicFramePr>
        <p:xfrm>
          <a:off x="2514600" y="1709738"/>
          <a:ext cx="6172200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8" name="VISIO" r:id="rId8" imgW="3072600" imgH="2218680" progId="Visio.Drawing.6">
                  <p:embed/>
                </p:oleObj>
              </mc:Choice>
              <mc:Fallback>
                <p:oleObj name="VISIO" r:id="rId8" imgW="3072600" imgH="221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09738"/>
                        <a:ext cx="6172200" cy="446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69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3770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Memory-Mapped I/O Code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9290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3994" y="1394618"/>
            <a:ext cx="8229600" cy="4525963"/>
          </a:xfrm>
          <a:noFill/>
          <a:ln/>
        </p:spPr>
        <p:txBody>
          <a:bodyPr/>
          <a:lstStyle/>
          <a:p>
            <a:r>
              <a:rPr lang="en-US" dirty="0" smtClean="0"/>
              <a:t>Embedded I/O Systems</a:t>
            </a:r>
          </a:p>
          <a:p>
            <a:pPr lvl="1"/>
            <a:r>
              <a:rPr lang="en-US" dirty="0" smtClean="0"/>
              <a:t>Toasters, LEDs, etc.</a:t>
            </a:r>
          </a:p>
          <a:p>
            <a:r>
              <a:rPr lang="en-US" dirty="0" smtClean="0"/>
              <a:t>PC I/O Systems</a:t>
            </a:r>
            <a:endParaRPr lang="en-US" dirty="0"/>
          </a:p>
        </p:txBody>
      </p:sp>
      <p:sp>
        <p:nvSpPr>
          <p:cNvPr id="14735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Input/Output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(I/O) Systems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4529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3994" y="1394618"/>
            <a:ext cx="8229600" cy="4525963"/>
          </a:xfrm>
          <a:noFill/>
          <a:ln/>
        </p:spPr>
        <p:txBody>
          <a:bodyPr/>
          <a:lstStyle/>
          <a:p>
            <a:r>
              <a:rPr lang="en-US" dirty="0" smtClean="0"/>
              <a:t>Example microcontroller: PIC32</a:t>
            </a:r>
          </a:p>
          <a:p>
            <a:pPr lvl="1"/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32-bit MIPS processor</a:t>
            </a:r>
          </a:p>
          <a:p>
            <a:pPr lvl="1"/>
            <a:r>
              <a:rPr lang="en-US" dirty="0" smtClean="0"/>
              <a:t>low-level peripherals include:</a:t>
            </a:r>
          </a:p>
          <a:p>
            <a:pPr lvl="2"/>
            <a:r>
              <a:rPr lang="en-US" dirty="0" smtClean="0"/>
              <a:t>serial ports</a:t>
            </a:r>
          </a:p>
          <a:p>
            <a:pPr lvl="2"/>
            <a:r>
              <a:rPr lang="en-US" dirty="0" smtClean="0"/>
              <a:t>timers</a:t>
            </a:r>
          </a:p>
          <a:p>
            <a:pPr lvl="2"/>
            <a:r>
              <a:rPr lang="en-US" dirty="0" smtClean="0"/>
              <a:t>A/D converters</a:t>
            </a:r>
            <a:endParaRPr lang="en-US" dirty="0"/>
          </a:p>
        </p:txBody>
      </p:sp>
      <p:sp>
        <p:nvSpPr>
          <p:cNvPr id="14735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Embedded I/O Systems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2966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3994" y="1394618"/>
            <a:ext cx="8229600" cy="4525963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 Code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#include &lt;p3xxxx.h&gt;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main(void)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switches;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TRISD = 0xFF00;      // RD[7:0] outputs 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   // RD[11:8] inputs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while (1)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// read &amp; mask switches, RD[11:8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switches = (PORTD &gt;&gt; 8) &amp; 0xF;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PORTD = switches;  // display on LEDs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Digital I/O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95" y="1066800"/>
            <a:ext cx="2445105" cy="56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3994" y="1394618"/>
            <a:ext cx="8229600" cy="4525963"/>
          </a:xfrm>
          <a:noFill/>
          <a:ln/>
        </p:spPr>
        <p:txBody>
          <a:bodyPr/>
          <a:lstStyle/>
          <a:p>
            <a:r>
              <a:rPr lang="en-US" dirty="0" smtClean="0"/>
              <a:t>Example serial protocols</a:t>
            </a:r>
          </a:p>
          <a:p>
            <a:pPr lvl="1"/>
            <a:r>
              <a:rPr lang="en-US" b="1" dirty="0" smtClean="0"/>
              <a:t>SPI:</a:t>
            </a:r>
            <a:r>
              <a:rPr lang="en-US" dirty="0" smtClean="0"/>
              <a:t> Serial Peripheral Interface</a:t>
            </a:r>
          </a:p>
          <a:p>
            <a:pPr lvl="1"/>
            <a:r>
              <a:rPr lang="en-US" b="1" dirty="0" smtClean="0"/>
              <a:t>UART:</a:t>
            </a:r>
            <a:r>
              <a:rPr lang="en-US" dirty="0" smtClean="0"/>
              <a:t> Universal Asynchronous Receiver/Transmitter</a:t>
            </a:r>
          </a:p>
          <a:p>
            <a:pPr lvl="1"/>
            <a:r>
              <a:rPr lang="en-US" dirty="0" smtClean="0"/>
              <a:t>Also: I</a:t>
            </a:r>
            <a:r>
              <a:rPr lang="en-US" baseline="30000" dirty="0" smtClean="0"/>
              <a:t>2</a:t>
            </a:r>
            <a:r>
              <a:rPr lang="en-US" dirty="0" smtClean="0"/>
              <a:t>C, USB, Ethernet, etc.</a:t>
            </a:r>
            <a:endParaRPr lang="en-US" dirty="0"/>
          </a:p>
        </p:txBody>
      </p:sp>
      <p:sp>
        <p:nvSpPr>
          <p:cNvPr id="14735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Serial I/O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850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09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09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090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Times New Roman" pitchFamily="18" charset="0"/>
                <a:cs typeface="Arial" charset="0"/>
              </a:rPr>
              <a:t>Hit: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data </a:t>
            </a:r>
            <a:r>
              <a:rPr lang="en-US" sz="2600" dirty="0">
                <a:latin typeface="Times New Roman" pitchFamily="18" charset="0"/>
                <a:cs typeface="Arial" charset="0"/>
              </a:rPr>
              <a:t>found in that level of memory hierarchy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Times New Roman" pitchFamily="18" charset="0"/>
                <a:cs typeface="Arial" charset="0"/>
              </a:rPr>
              <a:t>Miss: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data </a:t>
            </a:r>
            <a:r>
              <a:rPr lang="en-US" sz="2600" dirty="0">
                <a:latin typeface="Times New Roman" pitchFamily="18" charset="0"/>
                <a:cs typeface="Arial" charset="0"/>
              </a:rPr>
              <a:t>not found (must go to next level)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Hit Rate</a:t>
            </a:r>
            <a:r>
              <a:rPr lang="en-US" sz="26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	</a:t>
            </a:r>
            <a:r>
              <a:rPr lang="en-US" sz="2600" dirty="0">
                <a:latin typeface="Times New Roman" pitchFamily="18" charset="0"/>
                <a:cs typeface="Arial" charset="0"/>
              </a:rPr>
              <a:t>	= # hits / # memory accesses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			= 1 – Miss Rate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Miss Rate</a:t>
            </a:r>
            <a:r>
              <a:rPr lang="en-US" sz="26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dirty="0">
                <a:latin typeface="Times New Roman" pitchFamily="18" charset="0"/>
                <a:cs typeface="Arial" charset="0"/>
              </a:rPr>
              <a:t>	= # misses / # memory accesses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			= 1 – Hit Rate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Times New Roman" pitchFamily="18" charset="0"/>
                <a:cs typeface="Arial" charset="0"/>
              </a:rPr>
              <a:t>Average memory access time (AMAT):</a:t>
            </a:r>
            <a:r>
              <a:rPr lang="en-US" sz="2600" dirty="0">
                <a:latin typeface="Times New Roman" pitchFamily="18" charset="0"/>
                <a:cs typeface="Arial" charset="0"/>
              </a:rPr>
              <a:t> average time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for </a:t>
            </a:r>
            <a:r>
              <a:rPr lang="en-US" sz="2600" dirty="0">
                <a:latin typeface="Times New Roman" pitchFamily="18" charset="0"/>
                <a:cs typeface="Arial" charset="0"/>
              </a:rPr>
              <a:t>processor to access data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AMAT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cache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MR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cache</a:t>
            </a:r>
            <a:r>
              <a:rPr lang="en-US" sz="2600" dirty="0">
                <a:latin typeface="Times New Roman" pitchFamily="18" charset="0"/>
                <a:cs typeface="Arial" charset="0"/>
              </a:rPr>
              <a:t>[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MM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MR</a:t>
            </a:r>
            <a:r>
              <a:rPr lang="en-US" sz="2600" i="1" baseline="-25000" dirty="0">
                <a:latin typeface="Times New Roman" pitchFamily="18" charset="0"/>
                <a:cs typeface="Arial" charset="0"/>
              </a:rPr>
              <a:t>MM</a:t>
            </a:r>
            <a:r>
              <a:rPr lang="en-US" sz="2600" dirty="0">
                <a:latin typeface="Times New Roman" pitchFamily="18" charset="0"/>
                <a:cs typeface="Arial" charset="0"/>
              </a:rPr>
              <a:t>(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VM</a:t>
            </a:r>
            <a:r>
              <a:rPr lang="en-US" sz="2600" dirty="0">
                <a:latin typeface="Times New Roman" pitchFamily="18" charset="0"/>
                <a:cs typeface="Arial" charset="0"/>
              </a:rPr>
              <a:t>)]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7046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SPI: Serial Peripheral Interface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86254"/>
            <a:ext cx="6851803" cy="369074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33994" y="1143000"/>
            <a:ext cx="8229600" cy="157718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Master initiates communication to slave by sending pulses on SCK</a:t>
            </a:r>
          </a:p>
          <a:p>
            <a:r>
              <a:rPr lang="en-US" dirty="0" smtClean="0"/>
              <a:t>Master sends SDO (Serial Data Out) to slave, </a:t>
            </a:r>
            <a:r>
              <a:rPr lang="en-US" dirty="0" err="1" smtClean="0"/>
              <a:t>msb</a:t>
            </a:r>
            <a:r>
              <a:rPr lang="en-US" dirty="0" smtClean="0"/>
              <a:t> first</a:t>
            </a:r>
          </a:p>
          <a:p>
            <a:r>
              <a:rPr lang="en-US" dirty="0" smtClean="0"/>
              <a:t>Slave may send data (SDI) to master, </a:t>
            </a:r>
            <a:r>
              <a:rPr lang="en-US" dirty="0" err="1" smtClean="0"/>
              <a:t>msb</a:t>
            </a:r>
            <a:r>
              <a:rPr lang="en-US" dirty="0" smtClean="0"/>
              <a:t>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6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UART: Universal Asynchronous Rx/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Tx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70839"/>
            <a:ext cx="7772400" cy="1644161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33994" y="1143000"/>
            <a:ext cx="8229600" cy="2743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/>
              <a:t>Configuration:</a:t>
            </a:r>
          </a:p>
          <a:p>
            <a:pPr lvl="1"/>
            <a:r>
              <a:rPr lang="en-US" sz="2700" dirty="0" smtClean="0"/>
              <a:t>start bit (0), 7-8 data bits, parity bit (optional), 1+ stop bits (1)</a:t>
            </a:r>
          </a:p>
          <a:p>
            <a:pPr lvl="1"/>
            <a:r>
              <a:rPr lang="en-US" sz="2700" dirty="0" smtClean="0"/>
              <a:t>data rate: 300, 1200, 2400, 9600, …115200 baud</a:t>
            </a:r>
          </a:p>
          <a:p>
            <a:r>
              <a:rPr lang="en-US" sz="3800" dirty="0"/>
              <a:t>L</a:t>
            </a:r>
            <a:r>
              <a:rPr lang="en-US" sz="3800" dirty="0" smtClean="0"/>
              <a:t>ine idles HIGH (1)	</a:t>
            </a:r>
          </a:p>
          <a:p>
            <a:r>
              <a:rPr lang="en-US" sz="3800" dirty="0" smtClean="0"/>
              <a:t>Common configuration: </a:t>
            </a:r>
          </a:p>
          <a:p>
            <a:pPr lvl="1"/>
            <a:r>
              <a:rPr lang="en-US" sz="2700" dirty="0" smtClean="0"/>
              <a:t>8 data bits, no parity, 1 stop bit, 9600 baud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4333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3994" y="1394618"/>
            <a:ext cx="8229600" cy="5082382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Create specified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/us of delay using built-in timer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include &lt;P32xxxx.h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delaymicros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micros)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if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(micros &gt; 1000) {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avoid timer overflow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delaymicros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(1000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delaymicros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(micros-1000);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}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else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if (micros &gt; 6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TMR1 = 0;    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reset timer to 0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T1CONbits.ON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1;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turn timer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PR1 = (micros-6)*20;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20 clocks per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microsecond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         // Function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has overhead of ~6 us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IFS0bits.T1IF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0;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// clear overflow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flag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while (!IFS0bits.T1IF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// wait until overflow flag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 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delaymillis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millis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  while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millis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--)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delaymicros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(1000); // repeatedly delay 1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                                     // until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done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Timers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043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3994" y="1394618"/>
            <a:ext cx="8229600" cy="4525963"/>
          </a:xfrm>
          <a:noFill/>
          <a:ln/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Needed to interface with outside world</a:t>
            </a:r>
          </a:p>
          <a:p>
            <a:r>
              <a:rPr lang="en-US" b="1" dirty="0" smtClean="0"/>
              <a:t>Analog input:</a:t>
            </a:r>
            <a:r>
              <a:rPr lang="en-US" dirty="0" smtClean="0"/>
              <a:t> Analog-to-digital (A/D) conversion </a:t>
            </a:r>
          </a:p>
          <a:p>
            <a:pPr lvl="1"/>
            <a:r>
              <a:rPr lang="en-US" dirty="0" smtClean="0"/>
              <a:t>Often included in microcontroller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-bit: converts analog input from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ref</a:t>
            </a:r>
            <a:r>
              <a:rPr lang="en-US" baseline="-25000" dirty="0" smtClean="0"/>
              <a:t>-</a:t>
            </a:r>
            <a:r>
              <a:rPr lang="en-US" dirty="0" smtClean="0"/>
              <a:t>-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ref</a:t>
            </a:r>
            <a:r>
              <a:rPr lang="en-US" i="1" baseline="-25000" dirty="0" smtClean="0"/>
              <a:t>+</a:t>
            </a:r>
            <a:r>
              <a:rPr lang="en-US" dirty="0" smtClean="0"/>
              <a:t> to 0-2</a:t>
            </a:r>
            <a:r>
              <a:rPr lang="en-US" i="1" baseline="30000" dirty="0" smtClean="0"/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b="1" dirty="0" smtClean="0"/>
          </a:p>
          <a:p>
            <a:r>
              <a:rPr lang="en-US" b="1" dirty="0" smtClean="0"/>
              <a:t>Analog </a:t>
            </a:r>
            <a:r>
              <a:rPr lang="en-US" b="1" dirty="0"/>
              <a:t>o</a:t>
            </a:r>
            <a:r>
              <a:rPr lang="en-US" b="1" dirty="0" smtClean="0"/>
              <a:t>utput: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Digital-to-analog (D/A) conversion</a:t>
            </a:r>
          </a:p>
          <a:p>
            <a:pPr lvl="2"/>
            <a:r>
              <a:rPr lang="en-US" dirty="0" smtClean="0"/>
              <a:t>Typically need external chip (e.g., AD558 or LTC1257)</a:t>
            </a:r>
          </a:p>
          <a:p>
            <a:pPr lvl="2"/>
            <a:r>
              <a:rPr lang="en-US" i="1" dirty="0"/>
              <a:t>N</a:t>
            </a:r>
            <a:r>
              <a:rPr lang="en-US" dirty="0"/>
              <a:t>-bit: converts </a:t>
            </a:r>
            <a:r>
              <a:rPr lang="en-US" dirty="0" smtClean="0"/>
              <a:t>digital signal </a:t>
            </a:r>
            <a:r>
              <a:rPr lang="en-US" dirty="0"/>
              <a:t>from 0-2</a:t>
            </a:r>
            <a:r>
              <a:rPr lang="en-US" i="1" baseline="30000" dirty="0"/>
              <a:t>N</a:t>
            </a:r>
            <a:r>
              <a:rPr lang="en-US" baseline="30000" dirty="0"/>
              <a:t>-1 </a:t>
            </a:r>
            <a:r>
              <a:rPr lang="en-US" baseline="30000" dirty="0" smtClean="0"/>
              <a:t> </a:t>
            </a:r>
            <a:r>
              <a:rPr lang="en-US" dirty="0" smtClean="0"/>
              <a:t>to </a:t>
            </a:r>
            <a:r>
              <a:rPr lang="en-US" i="1" dirty="0" err="1"/>
              <a:t>V</a:t>
            </a:r>
            <a:r>
              <a:rPr lang="en-US" i="1" baseline="-25000" dirty="0" err="1"/>
              <a:t>ref</a:t>
            </a:r>
            <a:r>
              <a:rPr lang="en-US" baseline="-25000" dirty="0"/>
              <a:t>-</a:t>
            </a:r>
            <a:r>
              <a:rPr lang="en-US" dirty="0"/>
              <a:t>-</a:t>
            </a:r>
            <a:r>
              <a:rPr lang="en-US" i="1" dirty="0" err="1"/>
              <a:t>V</a:t>
            </a:r>
            <a:r>
              <a:rPr lang="en-US" i="1" baseline="-25000" dirty="0" err="1"/>
              <a:t>ref</a:t>
            </a:r>
            <a:r>
              <a:rPr lang="en-US" i="1" baseline="-25000" dirty="0" smtClean="0"/>
              <a:t>+</a:t>
            </a:r>
            <a:endParaRPr lang="en-US" b="1" dirty="0"/>
          </a:p>
          <a:p>
            <a:pPr lvl="1"/>
            <a:r>
              <a:rPr lang="en-US" dirty="0" smtClean="0"/>
              <a:t>Pulse-width modulation</a:t>
            </a:r>
          </a:p>
          <a:p>
            <a:pPr lvl="2"/>
            <a:endParaRPr lang="en-US" dirty="0"/>
          </a:p>
        </p:txBody>
      </p:sp>
      <p:sp>
        <p:nvSpPr>
          <p:cNvPr id="14735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Analog I/O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0779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Pulse-Width Modulation (PWM)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4674" name="Picture 2" descr="C:\HARRIS\DDCA_2E\Figures_All_6Aug2012\ImageBank-9780123944245\08\f08-47-9780123944245.e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03656"/>
            <a:ext cx="7696200" cy="14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5" name="Picture 3" descr="C:\HARRIS\DDCA_2E\Figures_All_6Aug2012\ImageBank-9780123944245\08\f08-48-9780123944245.e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79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933994" y="1394618"/>
            <a:ext cx="8229600" cy="452596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Average value proportional to duty cycle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Add high-pass filter on output to deliver average 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449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Other Microcontroller Peripherals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33994" y="1394618"/>
            <a:ext cx="8229600" cy="452596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Examples</a:t>
            </a:r>
          </a:p>
          <a:p>
            <a:pPr lvl="1"/>
            <a:r>
              <a:rPr lang="en-US" sz="2600" dirty="0" smtClean="0"/>
              <a:t>Character LCD</a:t>
            </a:r>
          </a:p>
          <a:p>
            <a:pPr lvl="1"/>
            <a:r>
              <a:rPr lang="en-US" sz="2600" dirty="0" smtClean="0"/>
              <a:t>VGA monitor</a:t>
            </a:r>
          </a:p>
          <a:p>
            <a:pPr lvl="1"/>
            <a:r>
              <a:rPr lang="en-US" sz="2600" dirty="0" smtClean="0"/>
              <a:t>Bluetooth wireless</a:t>
            </a:r>
          </a:p>
          <a:p>
            <a:pPr lvl="1"/>
            <a:r>
              <a:rPr lang="en-US" sz="2600" dirty="0" smtClean="0"/>
              <a:t>Motors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22540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Personal Computer (PC) I/O Systems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33994" y="1394618"/>
            <a:ext cx="8229600" cy="500618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USB: Universal Serial Bus</a:t>
            </a:r>
          </a:p>
          <a:p>
            <a:pPr lvl="1"/>
            <a:r>
              <a:rPr lang="en-US" sz="2600" dirty="0" smtClean="0"/>
              <a:t>USB 1.0 released in 1996</a:t>
            </a:r>
          </a:p>
          <a:p>
            <a:pPr lvl="1"/>
            <a:r>
              <a:rPr lang="en-US" sz="2600" dirty="0" smtClean="0"/>
              <a:t>standardized cables/software for peripherals</a:t>
            </a:r>
          </a:p>
          <a:p>
            <a:r>
              <a:rPr lang="en-US" dirty="0" smtClean="0"/>
              <a:t>PCI/</a:t>
            </a:r>
            <a:r>
              <a:rPr lang="en-US" dirty="0" err="1" smtClean="0"/>
              <a:t>PCIe</a:t>
            </a:r>
            <a:r>
              <a:rPr lang="en-US" dirty="0" smtClean="0"/>
              <a:t>: Peripheral Component Interconnect/PCI Express</a:t>
            </a:r>
          </a:p>
          <a:p>
            <a:pPr lvl="1"/>
            <a:r>
              <a:rPr lang="en-US" sz="2600" dirty="0" smtClean="0"/>
              <a:t>developed by Intel, widespread around 1994</a:t>
            </a:r>
          </a:p>
          <a:p>
            <a:pPr lvl="1"/>
            <a:r>
              <a:rPr lang="en-US" sz="2600" dirty="0" smtClean="0"/>
              <a:t>32-bit parallel bus</a:t>
            </a:r>
          </a:p>
          <a:p>
            <a:pPr lvl="1"/>
            <a:r>
              <a:rPr lang="en-US" sz="2600" dirty="0" smtClean="0"/>
              <a:t>used for expansion cards (i.e., sound cards, video cards, etc.)</a:t>
            </a:r>
          </a:p>
          <a:p>
            <a:r>
              <a:rPr lang="en-US" dirty="0" smtClean="0"/>
              <a:t>DDR: double-data rate memory</a:t>
            </a:r>
          </a:p>
        </p:txBody>
      </p:sp>
    </p:spTree>
    <p:extLst>
      <p:ext uri="{BB962C8B-B14F-4D97-AF65-F5344CB8AC3E}">
        <p14:creationId xmlns:p14="http://schemas.microsoft.com/office/powerpoint/2010/main" val="257399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Personal Computer (PC) I/O Systems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33994" y="1394618"/>
            <a:ext cx="8229600" cy="500618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TCP/IP: Transmission Control Protocol and Internet Protocol</a:t>
            </a:r>
          </a:p>
          <a:p>
            <a:pPr lvl="1"/>
            <a:r>
              <a:rPr lang="en-US" sz="2600" dirty="0" smtClean="0"/>
              <a:t>physical connection: </a:t>
            </a:r>
            <a:r>
              <a:rPr lang="en-US" sz="2600" dirty="0"/>
              <a:t>E</a:t>
            </a:r>
            <a:r>
              <a:rPr lang="en-US" sz="2600" dirty="0" smtClean="0"/>
              <a:t>thernet cable or Wi-Fi</a:t>
            </a:r>
          </a:p>
          <a:p>
            <a:r>
              <a:rPr lang="en-US" dirty="0" smtClean="0"/>
              <a:t>SATA: hard drive interface</a:t>
            </a:r>
          </a:p>
          <a:p>
            <a:r>
              <a:rPr lang="en-US" dirty="0" err="1" smtClean="0"/>
              <a:t>Input/Output</a:t>
            </a:r>
            <a:r>
              <a:rPr lang="en-US" dirty="0" smtClean="0"/>
              <a:t> (sensors, actuators, microcontrollers, etc.)</a:t>
            </a:r>
          </a:p>
          <a:p>
            <a:pPr lvl="1"/>
            <a:r>
              <a:rPr lang="en-US" sz="2600" dirty="0" smtClean="0"/>
              <a:t>Data Acquisition Systems (DAQs) </a:t>
            </a:r>
          </a:p>
          <a:p>
            <a:pPr lvl="1"/>
            <a:r>
              <a:rPr lang="en-US" sz="2600" dirty="0" smtClean="0"/>
              <a:t>USB Links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7647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957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57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57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A program has 2,000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loads </a:t>
            </a:r>
            <a:r>
              <a:rPr lang="en-US" sz="3000" dirty="0">
                <a:latin typeface="Times New Roman" pitchFamily="18" charset="0"/>
                <a:cs typeface="Arial" charset="0"/>
              </a:rPr>
              <a:t>and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stores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1,250 of these data values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in </a:t>
            </a:r>
            <a:r>
              <a:rPr lang="en-US" sz="3000" dirty="0">
                <a:latin typeface="Times New Roman" pitchFamily="18" charset="0"/>
                <a:cs typeface="Arial" charset="0"/>
              </a:rPr>
              <a:t>cache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 smtClean="0">
                <a:latin typeface="Times New Roman" pitchFamily="18" charset="0"/>
                <a:cs typeface="Arial" charset="0"/>
              </a:rPr>
              <a:t>Rest supplied </a:t>
            </a:r>
            <a:r>
              <a:rPr lang="en-US" sz="3000" dirty="0">
                <a:latin typeface="Times New Roman" pitchFamily="18" charset="0"/>
                <a:cs typeface="Arial" charset="0"/>
              </a:rPr>
              <a:t>by other levels of memory hierarchy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b="1" dirty="0">
                <a:latin typeface="Times New Roman" pitchFamily="18" charset="0"/>
                <a:cs typeface="Arial" charset="0"/>
              </a:rPr>
              <a:t> What are the hit and miss rates for the cache?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1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Arial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	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 Performance Example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931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9366</TotalTime>
  <Words>2629</Words>
  <Application>Microsoft Office PowerPoint</Application>
  <PresentationFormat>On-screen Show (4:3)</PresentationFormat>
  <Paragraphs>710</Paragraphs>
  <Slides>87</Slides>
  <Notes>86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sharris</cp:lastModifiedBy>
  <cp:revision>123</cp:revision>
  <dcterms:created xsi:type="dcterms:W3CDTF">2012-08-07T04:56:47Z</dcterms:created>
  <dcterms:modified xsi:type="dcterms:W3CDTF">2012-08-30T08:19:12Z</dcterms:modified>
</cp:coreProperties>
</file>