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7.xml" ContentType="application/vnd.openxmlformats-officedocument.presentationml.notesSlide+xml"/>
  <Override PartName="/ppt/tags/tag100.xml" ContentType="application/vnd.openxmlformats-officedocument.presentationml.tags+xml"/>
  <Override PartName="/ppt/notesSlides/notesSlide28.xml" ContentType="application/vnd.openxmlformats-officedocument.presentationml.notesSlide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1.xml" ContentType="application/vnd.openxmlformats-officedocument.presentationml.notesSlide+xml"/>
  <Override PartName="/ppt/tags/tag107.xml" ContentType="application/vnd.openxmlformats-officedocument.presentationml.tags+xml"/>
  <Override PartName="/ppt/notesSlides/notesSlide32.xml" ContentType="application/vnd.openxmlformats-officedocument.presentationml.notesSlide+xml"/>
  <Override PartName="/ppt/tags/tag108.xml" ContentType="application/vnd.openxmlformats-officedocument.presentationml.tags+xml"/>
  <Override PartName="/ppt/notesSlides/notesSlide3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8.xml" ContentType="application/vnd.openxmlformats-officedocument.presentationml.notesSlide+xml"/>
  <Override PartName="/ppt/tags/tag129.xml" ContentType="application/vnd.openxmlformats-officedocument.presentationml.tag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notesSlides/notesSlide40.xml" ContentType="application/vnd.openxmlformats-officedocument.presentationml.notesSlide+xml"/>
  <Override PartName="/ppt/tags/tag131.xml" ContentType="application/vnd.openxmlformats-officedocument.presentationml.tags+xml"/>
  <Override PartName="/ppt/notesSlides/notesSlide41.xml" ContentType="application/vnd.openxmlformats-officedocument.presentationml.notesSlide+xml"/>
  <Override PartName="/ppt/tags/tag132.xml" ContentType="application/vnd.openxmlformats-officedocument.presentationml.tags+xml"/>
  <Override PartName="/ppt/notesSlides/notesSlide4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3.xml" ContentType="application/vnd.openxmlformats-officedocument.presentationml.notesSlide+xml"/>
  <Override PartName="/ppt/tags/tag141.xml" ContentType="application/vnd.openxmlformats-officedocument.presentationml.tags+xml"/>
  <Override PartName="/ppt/notesSlides/notesSlide4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5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5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6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7.xml" ContentType="application/vnd.openxmlformats-officedocument.presentationml.notesSlide+xml"/>
  <Override PartName="/ppt/tags/tag184.xml" ContentType="application/vnd.openxmlformats-officedocument.presentationml.tags+xml"/>
  <Override PartName="/ppt/notesSlides/notesSlide5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5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4.xml" ContentType="application/vnd.openxmlformats-officedocument.presentationml.notesSlide+xml"/>
  <Override PartName="/ppt/tags/tag197.xml" ContentType="application/vnd.openxmlformats-officedocument.presentationml.tags+xml"/>
  <Override PartName="/ppt/notesSlides/notesSlide65.xml" ContentType="application/vnd.openxmlformats-officedocument.presentationml.notesSlide+xml"/>
  <Override PartName="/ppt/tags/tag198.xml" ContentType="application/vnd.openxmlformats-officedocument.presentationml.tags+xml"/>
  <Override PartName="/ppt/notesSlides/notesSlide6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6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6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69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70.xml" ContentType="application/vnd.openxmlformats-officedocument.presentationml.notesSlide+xml"/>
  <Override PartName="/ppt/tags/tag209.xml" ContentType="application/vnd.openxmlformats-officedocument.presentationml.tags+xml"/>
  <Override PartName="/ppt/notesSlides/notesSlide7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7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3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7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76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78.xml" ContentType="application/vnd.openxmlformats-officedocument.presentationml.notesSlide+xml"/>
  <Override PartName="/ppt/tags/tag226.xml" ContentType="application/vnd.openxmlformats-officedocument.presentationml.tags+xml"/>
  <Override PartName="/ppt/notesSlides/notesSlide7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80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443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444" r:id="rId21"/>
    <p:sldId id="381" r:id="rId22"/>
    <p:sldId id="445" r:id="rId23"/>
    <p:sldId id="383" r:id="rId24"/>
    <p:sldId id="446" r:id="rId25"/>
    <p:sldId id="385" r:id="rId26"/>
    <p:sldId id="447" r:id="rId27"/>
    <p:sldId id="387" r:id="rId28"/>
    <p:sldId id="448" r:id="rId29"/>
    <p:sldId id="388" r:id="rId30"/>
    <p:sldId id="389" r:id="rId31"/>
    <p:sldId id="391" r:id="rId32"/>
    <p:sldId id="449" r:id="rId33"/>
    <p:sldId id="393" r:id="rId34"/>
    <p:sldId id="450" r:id="rId35"/>
    <p:sldId id="394" r:id="rId36"/>
    <p:sldId id="395" r:id="rId37"/>
    <p:sldId id="396" r:id="rId38"/>
    <p:sldId id="397" r:id="rId39"/>
    <p:sldId id="398" r:id="rId40"/>
    <p:sldId id="399" r:id="rId41"/>
    <p:sldId id="402" r:id="rId42"/>
    <p:sldId id="451" r:id="rId43"/>
    <p:sldId id="452" r:id="rId44"/>
    <p:sldId id="403" r:id="rId45"/>
    <p:sldId id="404" r:id="rId46"/>
    <p:sldId id="405" r:id="rId47"/>
    <p:sldId id="453" r:id="rId48"/>
    <p:sldId id="454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4" r:id="rId64"/>
    <p:sldId id="455" r:id="rId65"/>
    <p:sldId id="456" r:id="rId66"/>
    <p:sldId id="425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108" d="100"/>
          <a:sy n="108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13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14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15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16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17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18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19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22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26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27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28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7401-3CDF-4CAC-B507-A65556E6B569}" type="slidenum">
              <a:rPr lang="en-US"/>
              <a:pPr/>
              <a:t>29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31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32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35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36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37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38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39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40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41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42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44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45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46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47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48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49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50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51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52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53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54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55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56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1DDF-0851-4BDB-816F-D3AD7BFBDC35}" type="slidenum">
              <a:rPr lang="en-US"/>
              <a:pPr/>
              <a:t>57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58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59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60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61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62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63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66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67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68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69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70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71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72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73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74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75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76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77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78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79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80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81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F6C5-8D54-44FA-ADEE-D1E2AA125DCC}" type="slidenum">
              <a:rPr lang="en-US"/>
              <a:pPr/>
              <a:t>82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8.emf"/><Relationship Id="rId4" Type="http://schemas.openxmlformats.org/officeDocument/2006/relationships/tags" Target="../tags/tag38.xml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55.xml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3.v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7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7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6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8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88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22.wmf"/><Relationship Id="rId4" Type="http://schemas.openxmlformats.org/officeDocument/2006/relationships/tags" Target="../tags/tag97.xml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notesSlide" Target="../notesSlides/notesSlide34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wmf"/><Relationship Id="rId2" Type="http://schemas.openxmlformats.org/officeDocument/2006/relationships/tags" Target="../tags/tag109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9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image" Target="../media/image24.wmf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20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28.wmf"/><Relationship Id="rId2" Type="http://schemas.openxmlformats.org/officeDocument/2006/relationships/tags" Target="../tags/tag12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25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24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30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35.wmf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oleObject" Target="../embeddings/oleObject32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43.xml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6.wmf"/><Relationship Id="rId2" Type="http://schemas.openxmlformats.org/officeDocument/2006/relationships/tags" Target="../tags/tag14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46.xml"/><Relationship Id="rId9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148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49.xml"/><Relationship Id="rId9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51.xml"/><Relationship Id="rId7" Type="http://schemas.openxmlformats.org/officeDocument/2006/relationships/image" Target="../media/image40.wmf"/><Relationship Id="rId2" Type="http://schemas.openxmlformats.org/officeDocument/2006/relationships/tags" Target="../tags/tag15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153.xml"/><Relationship Id="rId7" Type="http://schemas.openxmlformats.org/officeDocument/2006/relationships/image" Target="../media/image40.wmf"/><Relationship Id="rId2" Type="http://schemas.openxmlformats.org/officeDocument/2006/relationships/tags" Target="../tags/tag15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43.wmf"/><Relationship Id="rId2" Type="http://schemas.openxmlformats.org/officeDocument/2006/relationships/tags" Target="../tags/tag15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44.wmf"/><Relationship Id="rId2" Type="http://schemas.openxmlformats.org/officeDocument/2006/relationships/tags" Target="../tags/tag15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5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161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wmf"/><Relationship Id="rId2" Type="http://schemas.openxmlformats.org/officeDocument/2006/relationships/tags" Target="../tags/tag16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67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166.xml"/><Relationship Id="rId10" Type="http://schemas.openxmlformats.org/officeDocument/2006/relationships/image" Target="../media/image47.wmf"/><Relationship Id="rId4" Type="http://schemas.openxmlformats.org/officeDocument/2006/relationships/tags" Target="../tags/tag165.xml"/><Relationship Id="rId9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69.xml"/><Relationship Id="rId7" Type="http://schemas.openxmlformats.org/officeDocument/2006/relationships/image" Target="../media/image49.wmf"/><Relationship Id="rId2" Type="http://schemas.openxmlformats.org/officeDocument/2006/relationships/tags" Target="../tags/tag16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wmf"/><Relationship Id="rId2" Type="http://schemas.openxmlformats.org/officeDocument/2006/relationships/tags" Target="../tags/tag170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74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173.xml"/><Relationship Id="rId10" Type="http://schemas.openxmlformats.org/officeDocument/2006/relationships/image" Target="../media/image49.wmf"/><Relationship Id="rId4" Type="http://schemas.openxmlformats.org/officeDocument/2006/relationships/tags" Target="../tags/tag172.xml"/><Relationship Id="rId9" Type="http://schemas.openxmlformats.org/officeDocument/2006/relationships/oleObject" Target="../embeddings/oleObject5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notesSlide" Target="../notesSlides/notesSlide57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86.xml"/><Relationship Id="rId7" Type="http://schemas.openxmlformats.org/officeDocument/2006/relationships/image" Target="../media/image52.wmf"/><Relationship Id="rId2" Type="http://schemas.openxmlformats.org/officeDocument/2006/relationships/tags" Target="../tags/tag18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188.xml"/><Relationship Id="rId7" Type="http://schemas.openxmlformats.org/officeDocument/2006/relationships/image" Target="../media/image54.wmf"/><Relationship Id="rId2" Type="http://schemas.openxmlformats.org/officeDocument/2006/relationships/tags" Target="../tags/tag18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190.xml"/><Relationship Id="rId7" Type="http://schemas.openxmlformats.org/officeDocument/2006/relationships/image" Target="../media/image55.wmf"/><Relationship Id="rId2" Type="http://schemas.openxmlformats.org/officeDocument/2006/relationships/tags" Target="../tags/tag18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92.xml"/><Relationship Id="rId7" Type="http://schemas.openxmlformats.org/officeDocument/2006/relationships/image" Target="../media/image56.wmf"/><Relationship Id="rId2" Type="http://schemas.openxmlformats.org/officeDocument/2006/relationships/tags" Target="../tags/tag19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194.xml"/><Relationship Id="rId7" Type="http://schemas.openxmlformats.org/officeDocument/2006/relationships/image" Target="../media/image56.wmf"/><Relationship Id="rId2" Type="http://schemas.openxmlformats.org/officeDocument/2006/relationships/tags" Target="../tags/tag19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196.xml"/><Relationship Id="rId7" Type="http://schemas.openxmlformats.org/officeDocument/2006/relationships/image" Target="../media/image56.wmf"/><Relationship Id="rId2" Type="http://schemas.openxmlformats.org/officeDocument/2006/relationships/tags" Target="../tags/tag19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4.bin"/><Relationship Id="rId4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00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wmf"/><Relationship Id="rId5" Type="http://schemas.openxmlformats.org/officeDocument/2006/relationships/tags" Target="../tags/tag202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201.xml"/><Relationship Id="rId9" Type="http://schemas.openxmlformats.org/officeDocument/2006/relationships/image" Target="../media/image6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63.wmf"/><Relationship Id="rId2" Type="http://schemas.openxmlformats.org/officeDocument/2006/relationships/tags" Target="../tags/tag203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64.wmf"/><Relationship Id="rId2" Type="http://schemas.openxmlformats.org/officeDocument/2006/relationships/tags" Target="../tags/tag20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65.wmf"/><Relationship Id="rId2" Type="http://schemas.openxmlformats.org/officeDocument/2006/relationships/tags" Target="../tags/tag20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67.wmf"/><Relationship Id="rId2" Type="http://schemas.openxmlformats.org/officeDocument/2006/relationships/tags" Target="../tags/tag210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68.wmf"/><Relationship Id="rId2" Type="http://schemas.openxmlformats.org/officeDocument/2006/relationships/tags" Target="../tags/tag21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69.wmf"/><Relationship Id="rId2" Type="http://schemas.openxmlformats.org/officeDocument/2006/relationships/tags" Target="../tags/tag214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tags" Target="../tags/tag219.xml"/><Relationship Id="rId7" Type="http://schemas.openxmlformats.org/officeDocument/2006/relationships/oleObject" Target="../embeddings/oleObject74.bin"/><Relationship Id="rId2" Type="http://schemas.openxmlformats.org/officeDocument/2006/relationships/tags" Target="../tags/tag218.xml"/><Relationship Id="rId1" Type="http://schemas.openxmlformats.org/officeDocument/2006/relationships/vmlDrawing" Target="../drawings/vmlDrawing56.v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224.xml"/><Relationship Id="rId7" Type="http://schemas.openxmlformats.org/officeDocument/2006/relationships/oleObject" Target="../embeddings/oleObject75.bin"/><Relationship Id="rId2" Type="http://schemas.openxmlformats.org/officeDocument/2006/relationships/tags" Target="../tags/tag223.xml"/><Relationship Id="rId1" Type="http://schemas.openxmlformats.org/officeDocument/2006/relationships/vmlDrawing" Target="../drawings/vmlDrawing57.v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tags" Target="../tags/tag228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27.xml"/><Relationship Id="rId1" Type="http://schemas.openxmlformats.org/officeDocument/2006/relationships/vmlDrawing" Target="../drawings/vmlDrawing59.v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wmf"/><Relationship Id="rId4" Type="http://schemas.openxmlformats.org/officeDocument/2006/relationships/tags" Target="../tags/tag229.xml"/><Relationship Id="rId9" Type="http://schemas.openxmlformats.org/officeDocument/2006/relationships/oleObject" Target="../embeddings/oleObject7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AB + AB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6096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(0, 2)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0" y="617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Boolean equations can be written in POS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maxterm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sum (OR)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FALSE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</a:t>
            </a:r>
            <a:r>
              <a:rPr lang="en-US" sz="2400" dirty="0">
                <a:latin typeface="Times New Roman" pitchFamily="18" charset="0"/>
                <a:cs typeface="Arial" charset="0"/>
              </a:rPr>
              <a:t>function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ANDing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the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maxterms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 which the output is FALSE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18451"/>
              </p:ext>
            </p:extLst>
          </p:nvPr>
        </p:nvGraphicFramePr>
        <p:xfrm>
          <a:off x="1981200" y="4102336"/>
          <a:ext cx="4724400" cy="222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102336"/>
                        <a:ext cx="4724400" cy="222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7373391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182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8662208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182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01600"/>
            <a:ext cx="7772400" cy="889000"/>
          </a:xfrm>
        </p:spPr>
        <p:txBody>
          <a:bodyPr/>
          <a:lstStyle/>
          <a:p>
            <a:r>
              <a:rPr lang="en-US" smtClean="0"/>
              <a:t>SOP &amp; POS Form</a:t>
            </a:r>
            <a:endParaRPr lang="en-US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4201810"/>
              </p:ext>
            </p:extLst>
          </p:nvPr>
        </p:nvGraphicFramePr>
        <p:xfrm>
          <a:off x="1371600" y="1597025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7025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6797237"/>
              </p:ext>
            </p:extLst>
          </p:nvPr>
        </p:nvGraphicFramePr>
        <p:xfrm>
          <a:off x="1371600" y="423545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545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61" name="Rectangle 17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  <a:noFill/>
          <a:ln/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000" y="42672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47800" y="1600200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(0, 1, 3)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81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762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3724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243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(2)</a:t>
            </a:r>
            <a:endParaRPr lang="en-US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943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SOP &amp;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Axioms and theorems to </a:t>
            </a:r>
            <a:r>
              <a:rPr lang="en-US" b="1" dirty="0" smtClean="0"/>
              <a:t>simplify</a:t>
            </a:r>
            <a:r>
              <a:rPr lang="en-US" dirty="0" smtClean="0"/>
              <a:t> Boolean equations</a:t>
            </a:r>
          </a:p>
          <a:p>
            <a:r>
              <a:rPr lang="en-US" dirty="0" smtClean="0"/>
              <a:t>Like regular algebra, but simpler: variables have only two values (1 or 0)</a:t>
            </a:r>
          </a:p>
          <a:p>
            <a:r>
              <a:rPr lang="en-US" b="1" dirty="0" smtClean="0"/>
              <a:t>Duality</a:t>
            </a:r>
            <a:r>
              <a:rPr lang="en-US" dirty="0" smtClean="0"/>
              <a:t> in axioms and theorems:</a:t>
            </a:r>
          </a:p>
          <a:p>
            <a:pPr lvl="1"/>
            <a:r>
              <a:rPr lang="en-US" sz="2600" dirty="0" smtClean="0"/>
              <a:t>ANDs and ORs, 0’s and 1’s interchanged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Algebra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6" name="Picture 8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33800"/>
            <a:ext cx="6629400" cy="229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1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01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Boolean Equations</a:t>
            </a:r>
          </a:p>
          <a:p>
            <a:r>
              <a:rPr lang="en-US" b="1" dirty="0" smtClean="0"/>
              <a:t>Boolean Algebra</a:t>
            </a:r>
          </a:p>
          <a:p>
            <a:r>
              <a:rPr lang="en-US" b="1" dirty="0" smtClean="0"/>
              <a:t>From Logic to Gates</a:t>
            </a:r>
          </a:p>
          <a:p>
            <a:r>
              <a:rPr lang="en-US" b="1" dirty="0" smtClean="0"/>
              <a:t>Multilevel Combinational Logic</a:t>
            </a:r>
          </a:p>
          <a:p>
            <a:r>
              <a:rPr lang="en-US" b="1" dirty="0" smtClean="0"/>
              <a:t>X’s and Z’s, Oh My</a:t>
            </a:r>
          </a:p>
          <a:p>
            <a:r>
              <a:rPr lang="en-US" b="1" dirty="0" err="1" smtClean="0"/>
              <a:t>Karnaugh</a:t>
            </a:r>
            <a:r>
              <a:rPr lang="en-US" b="1" dirty="0" smtClean="0"/>
              <a:t> Maps</a:t>
            </a:r>
          </a:p>
          <a:p>
            <a:r>
              <a:rPr lang="en-US" b="1" dirty="0" smtClean="0"/>
              <a:t>Combinational Building Blocks</a:t>
            </a:r>
          </a:p>
          <a:p>
            <a:r>
              <a:rPr lang="en-US" b="1" dirty="0" smtClean="0"/>
              <a:t>Timing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2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1430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221" name="Picture 5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930" y="1371600"/>
            <a:ext cx="7922270" cy="2743200"/>
          </a:xfrm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92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A logic circuit is composed of:</a:t>
            </a:r>
          </a:p>
          <a:p>
            <a:r>
              <a:rPr lang="en-US" sz="2400" dirty="0" smtClean="0"/>
              <a:t>Inputs</a:t>
            </a:r>
          </a:p>
          <a:p>
            <a:r>
              <a:rPr lang="en-US" sz="2400" dirty="0" smtClean="0"/>
              <a:t>Outputs</a:t>
            </a:r>
          </a:p>
          <a:p>
            <a:r>
              <a:rPr lang="en-US" sz="2400" dirty="0" smtClean="0"/>
              <a:t>Functional specification</a:t>
            </a:r>
          </a:p>
          <a:p>
            <a:r>
              <a:rPr lang="en-US" sz="2400" dirty="0" smtClean="0"/>
              <a:t>Timing specification</a:t>
            </a:r>
            <a:endParaRPr lang="en-US" sz="2400" dirty="0"/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01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305800" cy="3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029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T8’ differs from traditional algebra: OR (+) distributes over AND (•)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622" y="2130623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2130623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7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  <a:r>
              <a:rPr lang="en-US" dirty="0" smtClean="0">
                <a:solidFill>
                  <a:schemeClr val="accent1"/>
                </a:solidFill>
              </a:rPr>
              <a:t> + 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3200" y="1798637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0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  <a:r>
              <a:rPr lang="en-US" dirty="0" smtClean="0">
                <a:solidFill>
                  <a:schemeClr val="accent1"/>
                </a:solidFill>
              </a:rPr>
              <a:t> + 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dirty="0" smtClean="0"/>
              <a:t>)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(1)		T5’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		T1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3200" y="1798637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40823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62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  <a:r>
              <a:rPr lang="en-US" dirty="0" smtClean="0">
                <a:solidFill>
                  <a:schemeClr val="accent1"/>
                </a:solidFill>
              </a:rPr>
              <a:t> + </a:t>
            </a:r>
            <a:r>
              <a:rPr lang="en-US" i="1" dirty="0" smtClean="0">
                <a:solidFill>
                  <a:schemeClr val="accent1"/>
                </a:solidFill>
              </a:rPr>
              <a:t>ABC)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AB</a:t>
            </a:r>
            <a:r>
              <a:rPr lang="en-US" dirty="0" smtClean="0">
                <a:solidFill>
                  <a:schemeClr val="accent1"/>
                </a:solidFill>
              </a:rPr>
              <a:t> + </a:t>
            </a:r>
            <a:r>
              <a:rPr lang="en-US" i="1" dirty="0" smtClean="0">
                <a:solidFill>
                  <a:schemeClr val="accent1"/>
                </a:solidFill>
              </a:rPr>
              <a:t>ABC)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AB(</a:t>
            </a:r>
            <a:r>
              <a:rPr lang="en-US" dirty="0" smtClean="0"/>
              <a:t>1 + </a:t>
            </a:r>
            <a:r>
              <a:rPr lang="en-US" i="1" dirty="0" smtClean="0"/>
              <a:t>C</a:t>
            </a:r>
            <a:r>
              <a:rPr lang="en-US" dirty="0" smtClean="0"/>
              <a:t>))	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(1))			T2’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)			T1</a:t>
            </a:r>
          </a:p>
          <a:p>
            <a:pPr>
              <a:buFontTx/>
              <a:buNone/>
            </a:pPr>
            <a:r>
              <a:rPr lang="en-US" dirty="0" smtClean="0"/>
              <a:t>	   = (</a:t>
            </a:r>
            <a:r>
              <a:rPr lang="en-US" i="1" dirty="0" smtClean="0"/>
              <a:t>AA</a:t>
            </a:r>
            <a:r>
              <a:rPr lang="en-US" dirty="0" smtClean="0"/>
              <a:t>)</a:t>
            </a:r>
            <a:r>
              <a:rPr lang="en-US" i="1" dirty="0" smtClean="0"/>
              <a:t>B	</a:t>
            </a:r>
            <a:r>
              <a:rPr lang="en-US" dirty="0" smtClean="0"/>
              <a:t>		T7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AB</a:t>
            </a:r>
            <a:r>
              <a:rPr lang="en-US" dirty="0" smtClean="0"/>
              <a:t>				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33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  </a:t>
            </a:r>
            <a:r>
              <a:rPr lang="en-US" i="1" dirty="0" smtClean="0"/>
              <a:t>B</a:t>
            </a:r>
            <a:endParaRPr lang="en-US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576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50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  <a:noFill/>
          <a:ln/>
        </p:spPr>
        <p:txBody>
          <a:bodyPr/>
          <a:lstStyle/>
          <a:p>
            <a:r>
              <a:rPr lang="en-US" b="1" dirty="0" smtClean="0"/>
              <a:t>Backward: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bubbles to inputs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r>
              <a:rPr lang="en-US" b="1" dirty="0" smtClean="0"/>
              <a:t>Forward: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 to output</a:t>
            </a:r>
            <a:endParaRPr lang="en-US" sz="2000" dirty="0"/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9970975"/>
              </p:ext>
            </p:extLst>
          </p:nvPr>
        </p:nvGraphicFramePr>
        <p:xfrm>
          <a:off x="2209800" y="24384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2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9020293"/>
              </p:ext>
            </p:extLst>
          </p:nvPr>
        </p:nvGraphicFramePr>
        <p:xfrm>
          <a:off x="2209800" y="50292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3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7210589"/>
              </p:ext>
            </p:extLst>
          </p:nvPr>
        </p:nvGraphicFramePr>
        <p:xfrm>
          <a:off x="2438400" y="25146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5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4802386"/>
              </p:ext>
            </p:extLst>
          </p:nvPr>
        </p:nvGraphicFramePr>
        <p:xfrm>
          <a:off x="2438400" y="25542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542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1400" y="5105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18751"/>
              </p:ext>
            </p:ext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Begin at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output, then work </a:t>
            </a:r>
            <a:r>
              <a:rPr lang="en-US" sz="3200" dirty="0">
                <a:latin typeface="Times New Roman" pitchFamily="18" charset="0"/>
                <a:cs typeface="Arial" charset="0"/>
              </a:rPr>
              <a:t>toward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inputs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Push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final </a:t>
            </a:r>
            <a:r>
              <a:rPr lang="en-US" sz="3200" dirty="0">
                <a:latin typeface="Times New Roman" pitchFamily="18" charset="0"/>
                <a:cs typeface="Arial" charset="0"/>
              </a:rPr>
              <a:t>output back </a:t>
            </a: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Draw gates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in a form so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cancel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219200"/>
            <a:ext cx="7620000" cy="4953000"/>
          </a:xfrm>
        </p:spPr>
        <p:txBody>
          <a:bodyPr/>
          <a:lstStyle/>
          <a:p>
            <a:r>
              <a:rPr lang="en-US" dirty="0" smtClean="0"/>
              <a:t>Nodes</a:t>
            </a:r>
          </a:p>
          <a:p>
            <a:pPr lvl="1"/>
            <a:r>
              <a:rPr lang="en-US" sz="2400" dirty="0" smtClean="0"/>
              <a:t>Inputs: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</a:p>
          <a:p>
            <a:pPr lvl="1"/>
            <a:r>
              <a:rPr lang="en-US" sz="2400" dirty="0" smtClean="0"/>
              <a:t>Outputs: </a:t>
            </a:r>
            <a:r>
              <a:rPr lang="en-US" sz="2400" i="1" dirty="0" smtClean="0"/>
              <a:t>Y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</a:p>
          <a:p>
            <a:pPr lvl="1"/>
            <a:r>
              <a:rPr lang="en-US" sz="2400" dirty="0" smtClean="0"/>
              <a:t>Internal: n1</a:t>
            </a:r>
          </a:p>
          <a:p>
            <a:r>
              <a:rPr lang="en-US" dirty="0" smtClean="0"/>
              <a:t>Circuit elements</a:t>
            </a:r>
          </a:p>
          <a:p>
            <a:pPr lvl="1"/>
            <a:r>
              <a:rPr lang="en-US" sz="2400" dirty="0" smtClean="0"/>
              <a:t>E1, E2, E3</a:t>
            </a:r>
          </a:p>
          <a:p>
            <a:pPr lvl="1"/>
            <a:r>
              <a:rPr lang="en-US" sz="2400" dirty="0" smtClean="0"/>
              <a:t>Each a circuit</a:t>
            </a:r>
            <a:endParaRPr lang="en-US" sz="2400" dirty="0"/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2572"/>
              </p:ext>
            </p:extLst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65662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2462790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516156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 smtClean="0"/>
              <a:t>Two-level logic: ANDs followed by ORs</a:t>
            </a:r>
          </a:p>
          <a:p>
            <a:r>
              <a:rPr lang="en-US" sz="2400" dirty="0" smtClean="0"/>
              <a:t>Example: </a:t>
            </a:r>
            <a:r>
              <a:rPr lang="en-US" sz="2400" i="1" dirty="0" smtClean="0"/>
              <a:t>Y</a:t>
            </a:r>
            <a:r>
              <a:rPr lang="en-US" sz="2400" dirty="0" smtClean="0"/>
              <a:t> =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endParaRPr lang="en-US" sz="2400" i="1" dirty="0"/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3217646"/>
              </p:ext>
            </p:extLst>
          </p:nvPr>
        </p:nvGraphicFramePr>
        <p:xfrm>
          <a:off x="1981200" y="2209800"/>
          <a:ext cx="63246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63246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71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From Logic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Inputs on the left (or top)</a:t>
            </a:r>
          </a:p>
          <a:p>
            <a:r>
              <a:rPr lang="en-US" dirty="0" smtClean="0"/>
              <a:t>Outputs on right (or bottom)</a:t>
            </a:r>
          </a:p>
          <a:p>
            <a:r>
              <a:rPr lang="en-US" dirty="0" smtClean="0"/>
              <a:t>Gates flow from left to right</a:t>
            </a:r>
          </a:p>
          <a:p>
            <a:r>
              <a:rPr lang="en-US" dirty="0" smtClean="0"/>
              <a:t>Straight wires are best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Schematics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Wires always connect at a T junction</a:t>
            </a:r>
          </a:p>
          <a:p>
            <a:r>
              <a:rPr lang="en-US" dirty="0" smtClean="0"/>
              <a:t>A dot where wires cross indicates a connection between the wires</a:t>
            </a:r>
          </a:p>
          <a:p>
            <a:r>
              <a:rPr lang="en-US" dirty="0" smtClean="0"/>
              <a:t>Wires crossing </a:t>
            </a:r>
            <a:r>
              <a:rPr lang="en-US" i="1" dirty="0" smtClean="0"/>
              <a:t>without</a:t>
            </a:r>
            <a:r>
              <a:rPr lang="en-US" dirty="0" smtClean="0"/>
              <a:t> a dot make no connection</a:t>
            </a:r>
            <a:endParaRPr lang="en-US" dirty="0"/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7078797"/>
              </p:ext>
            </p:extLst>
          </p:nvPr>
        </p:nvGraphicFramePr>
        <p:xfrm>
          <a:off x="1136754" y="37750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7750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 Rules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77928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645438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01221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6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846621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7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Priority Circuit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7620000" cy="4953000"/>
          </a:xfrm>
        </p:spPr>
        <p:txBody>
          <a:bodyPr/>
          <a:lstStyle/>
          <a:p>
            <a:r>
              <a:rPr lang="en-US" b="1" dirty="0" smtClean="0"/>
              <a:t>Combinational Logic</a:t>
            </a:r>
          </a:p>
          <a:p>
            <a:pPr lvl="1"/>
            <a:r>
              <a:rPr lang="en-US" sz="2400" dirty="0" err="1" smtClean="0"/>
              <a:t>Memoryless</a:t>
            </a:r>
            <a:endParaRPr lang="en-US" sz="2400" dirty="0" smtClean="0"/>
          </a:p>
          <a:p>
            <a:pPr lvl="1"/>
            <a:r>
              <a:rPr lang="en-US" sz="2400" dirty="0" smtClean="0"/>
              <a:t>Outputs determined by current values of inputs</a:t>
            </a:r>
          </a:p>
          <a:p>
            <a:r>
              <a:rPr lang="en-US" b="1" dirty="0" smtClean="0"/>
              <a:t>Sequential Logic</a:t>
            </a:r>
          </a:p>
          <a:p>
            <a:pPr lvl="1"/>
            <a:r>
              <a:rPr lang="en-US" sz="2400" dirty="0" smtClean="0"/>
              <a:t>Has memory</a:t>
            </a:r>
          </a:p>
          <a:p>
            <a:pPr lvl="1"/>
            <a:r>
              <a:rPr lang="en-US" sz="2400" dirty="0" smtClean="0"/>
              <a:t>Outputs determined by previous and current values of inputs</a:t>
            </a:r>
            <a:endParaRPr lang="en-US" sz="2400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4024568"/>
              </p:ext>
            </p:extLst>
          </p:nvPr>
        </p:nvGraphicFramePr>
        <p:xfrm>
          <a:off x="2461419" y="4495800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495800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Types of Logic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1295400" y="12192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Contention: circuit tries to drive output to 1 </a:t>
            </a:r>
            <a:r>
              <a:rPr lang="en-US" sz="2400" b="1" dirty="0" smtClean="0"/>
              <a:t>and</a:t>
            </a:r>
            <a:r>
              <a:rPr lang="en-US" sz="2400" dirty="0" smtClean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Contention usually indicates a </a:t>
            </a:r>
            <a:r>
              <a:rPr lang="en-US" sz="2000" b="1" dirty="0" smtClean="0"/>
              <a:t>bug</a:t>
            </a:r>
            <a:r>
              <a:rPr lang="en-US" sz="16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X is used for “don’t care” and contention </a:t>
            </a:r>
            <a:r>
              <a:rPr lang="en-US" sz="2000" dirty="0" smtClean="0"/>
              <a:t>- look at the context to tell them apart</a:t>
            </a:r>
            <a:endParaRPr lang="en-US" sz="2000" dirty="0"/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5998195"/>
              </p:ext>
            </p:extLst>
          </p:nvPr>
        </p:nvGraphicFramePr>
        <p:xfrm>
          <a:off x="3352800" y="29718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718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Contention: 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/>
          <a:lstStyle/>
          <a:p>
            <a:r>
              <a:rPr lang="en-US" dirty="0" smtClean="0"/>
              <a:t>Floating, high impedance, open, high Z</a:t>
            </a:r>
          </a:p>
          <a:p>
            <a:r>
              <a:rPr lang="en-US" dirty="0" smtClean="0"/>
              <a:t>Floating output might be 0, 1, or somewhere in between</a:t>
            </a:r>
          </a:p>
          <a:p>
            <a:pPr lvl="1"/>
            <a:r>
              <a:rPr lang="en-US" sz="2400" dirty="0" smtClean="0"/>
              <a:t>A voltmeter won’t indicate whether a node is floating</a:t>
            </a: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       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Tristate Buffer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6128974"/>
              </p:ext>
            </p:extLst>
          </p:nvPr>
        </p:nvGraphicFramePr>
        <p:xfrm>
          <a:off x="2991833" y="3504100"/>
          <a:ext cx="2113567" cy="318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33" y="3504100"/>
                        <a:ext cx="2113567" cy="318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Floating: 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dirty="0" smtClean="0"/>
              <a:t>Floating nodes are used in </a:t>
            </a:r>
            <a:r>
              <a:rPr lang="en-US" dirty="0" err="1" smtClean="0"/>
              <a:t>tristate</a:t>
            </a:r>
            <a:r>
              <a:rPr lang="en-US" dirty="0" smtClean="0"/>
              <a:t> busses</a:t>
            </a:r>
          </a:p>
          <a:p>
            <a:pPr lvl="1"/>
            <a:r>
              <a:rPr lang="en-US" sz="2600" dirty="0" smtClean="0"/>
              <a:t>Many different drivers</a:t>
            </a:r>
          </a:p>
          <a:p>
            <a:pPr lvl="1"/>
            <a:r>
              <a:rPr lang="en-US" sz="2600" dirty="0" smtClean="0"/>
              <a:t>Exactly one is active at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once</a:t>
            </a:r>
            <a:endParaRPr lang="en-US" sz="2600" dirty="0"/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984955"/>
              </p:ext>
            </p:extLst>
          </p:nvPr>
        </p:nvGraphicFramePr>
        <p:xfrm>
          <a:off x="5334000" y="19050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Tristate Busses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Boolean expressions can be minimized by combining terms</a:t>
            </a:r>
          </a:p>
          <a:p>
            <a:r>
              <a:rPr lang="en-US" dirty="0" smtClean="0"/>
              <a:t>K-maps minimize equations graphically</a:t>
            </a:r>
          </a:p>
          <a:p>
            <a:r>
              <a:rPr lang="en-US" i="1" dirty="0" smtClean="0"/>
              <a:t>PA</a:t>
            </a:r>
            <a:r>
              <a:rPr lang="en-US" dirty="0" smtClean="0"/>
              <a:t> + </a:t>
            </a:r>
            <a:r>
              <a:rPr lang="en-US" i="1" dirty="0" smtClean="0"/>
              <a:t>PA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Maps (K-Maps)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114810"/>
              </p:ext>
            </p:extLst>
          </p:nvPr>
        </p:nvGraphicFramePr>
        <p:xfrm>
          <a:off x="4267200" y="3200400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2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2574849"/>
              </p:ext>
            </p:extLst>
          </p:nvPr>
        </p:nvGraphicFramePr>
        <p:xfrm>
          <a:off x="1981200" y="3352800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3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6300" y="1216269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Boolean </a:t>
            </a:r>
            <a:r>
              <a:rPr lang="en-US" sz="3200" dirty="0">
                <a:latin typeface="Times New Roman" pitchFamily="18" charset="0"/>
                <a:cs typeface="Arial" charset="0"/>
              </a:rPr>
              <a:t>expression, include only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literals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whose true and complement form are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not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                                           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76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582734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674171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0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640030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4568828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VISIO" r:id="rId11" imgW="3017880" imgH="1368000" progId="Visio.Drawing.6">
                  <p:embed/>
                </p:oleObj>
              </mc:Choice>
              <mc:Fallback>
                <p:oleObj name="VISIO" r:id="rId11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i="1">
                <a:latin typeface="Times New Roman" pitchFamily="18" charset="0"/>
              </a:rPr>
              <a:t>AB + BC</a:t>
            </a:r>
          </a:p>
        </p:txBody>
      </p:sp>
      <p:sp>
        <p:nvSpPr>
          <p:cNvPr id="1068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9355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Complement: </a:t>
            </a:r>
            <a:r>
              <a:rPr lang="en-US" dirty="0" smtClean="0"/>
              <a:t>variable with a bar over it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r>
              <a:rPr lang="en-US" b="1" dirty="0" smtClean="0"/>
              <a:t>Literal: </a:t>
            </a:r>
            <a:r>
              <a:rPr lang="en-US" dirty="0" smtClean="0"/>
              <a:t>variable or its complement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/>
              <a:t>Implicant</a:t>
            </a:r>
            <a:r>
              <a:rPr lang="en-US" b="1" dirty="0" smtClean="0"/>
              <a:t>: </a:t>
            </a:r>
            <a:r>
              <a:rPr lang="en-US" dirty="0" smtClean="0"/>
              <a:t>product of literals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r>
              <a:rPr lang="en-US" sz="3600" b="1" dirty="0" smtClean="0"/>
              <a:t>Prime </a:t>
            </a:r>
            <a:r>
              <a:rPr lang="en-US" sz="3600" b="1" dirty="0" err="1" smtClean="0"/>
              <a:t>implicant</a:t>
            </a:r>
            <a:r>
              <a:rPr lang="en-US" sz="3600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implicant</a:t>
            </a:r>
            <a:r>
              <a:rPr lang="en-US" dirty="0" smtClean="0"/>
              <a:t> corresponding to the largest circle in a K-map</a:t>
            </a:r>
            <a:endParaRPr lang="en-US" dirty="0"/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98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1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716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Every 1 must be circled at least once</a:t>
            </a:r>
          </a:p>
          <a:p>
            <a:r>
              <a:rPr lang="en-US" dirty="0" smtClean="0"/>
              <a:t>Each circle must span a power of 2 (i.e. 1, 2, 4) squares in each direction</a:t>
            </a:r>
          </a:p>
          <a:p>
            <a:r>
              <a:rPr lang="en-US" dirty="0" smtClean="0"/>
              <a:t>Each circle must be as large as possible</a:t>
            </a:r>
          </a:p>
          <a:p>
            <a:r>
              <a:rPr lang="en-US" dirty="0" smtClean="0"/>
              <a:t>A circle may wrap around the edges</a:t>
            </a:r>
          </a:p>
          <a:p>
            <a:r>
              <a:rPr lang="en-US" dirty="0" smtClean="0"/>
              <a:t>A “don't care” (X) is circled only if it helps minimize the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r>
              <a:rPr lang="en-US" dirty="0" smtClean="0"/>
              <a:t>Every element is combinational</a:t>
            </a:r>
          </a:p>
          <a:p>
            <a:r>
              <a:rPr lang="en-US" dirty="0" smtClean="0"/>
              <a:t>Every node is either an input or connects to </a:t>
            </a:r>
            <a:r>
              <a:rPr lang="en-US" i="1" dirty="0" smtClean="0"/>
              <a:t>exactly one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The circuit contains no cyclic paths</a:t>
            </a:r>
          </a:p>
          <a:p>
            <a:r>
              <a:rPr lang="en-US" b="1" dirty="0" smtClean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9818513"/>
              </p:ext>
            </p:extLst>
          </p:nvPr>
        </p:nvGraphicFramePr>
        <p:xfrm>
          <a:off x="3468687" y="4038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4038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Rules of Combinational Composition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4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3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8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2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output</a:t>
            </a:r>
          </a:p>
          <a:p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select input – control input</a:t>
            </a:r>
          </a:p>
          <a:p>
            <a:r>
              <a:rPr lang="en-US" sz="2400" b="1" dirty="0" smtClean="0"/>
              <a:t>Example:</a:t>
            </a:r>
            <a:r>
              <a:rPr lang="en-US" sz="2400" dirty="0" smtClean="0"/>
              <a:t>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2:1 Mux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(Mux)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47484"/>
              </p:ext>
            </p:extLst>
          </p:nvPr>
        </p:nvGraphicFramePr>
        <p:xfrm>
          <a:off x="3048000" y="3200400"/>
          <a:ext cx="2362200" cy="302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VISIO" r:id="rId5" imgW="1517400" imgH="1942200" progId="Visio.Drawing.6">
                  <p:embed/>
                </p:oleObj>
              </mc:Choice>
              <mc:Fallback>
                <p:oleObj name="VISIO" r:id="rId5" imgW="1517400" imgH="194220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3200400"/>
                        <a:ext cx="2362200" cy="302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r>
              <a:rPr lang="en-US" smtClean="0"/>
              <a:t>2-&lt;</a:t>
            </a:r>
            <a:fld id="{4A5C0BFF-4629-4BAF-A722-EBD678215DEC}" type="slidenum">
              <a:rPr lang="en-US" smtClean="0"/>
              <a:pPr/>
              <a:t>68</a:t>
            </a:fld>
            <a:r>
              <a:rPr lang="en-US" smtClean="0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81856" y="1239187"/>
            <a:ext cx="3810000" cy="4953000"/>
          </a:xfrm>
        </p:spPr>
        <p:txBody>
          <a:bodyPr/>
          <a:lstStyle/>
          <a:p>
            <a:r>
              <a:rPr lang="en-US" b="1" dirty="0" smtClean="0"/>
              <a:t>Logic gates</a:t>
            </a:r>
          </a:p>
          <a:p>
            <a:pPr lvl="1"/>
            <a:r>
              <a:rPr lang="en-US" sz="2000" dirty="0" smtClean="0"/>
              <a:t>Sum-of-products form</a:t>
            </a:r>
            <a:endParaRPr lang="en-US" sz="2000" dirty="0"/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0635470"/>
              </p:ext>
            </p:extLst>
          </p:nvPr>
        </p:nvGraphicFramePr>
        <p:xfrm>
          <a:off x="6096000" y="3352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6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4350091"/>
              </p:ext>
            </p:extLst>
          </p:nvPr>
        </p:nvGraphicFramePr>
        <p:xfrm>
          <a:off x="1447800" y="2514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219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Tristates</a:t>
            </a:r>
            <a:endParaRPr lang="en-US" sz="32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For an N-input mux, use N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tristates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Implementations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897710"/>
              </p:ext>
            </p:extLst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Using the mux as a lookup table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specification of outputs in terms of inputs</a:t>
            </a:r>
          </a:p>
          <a:p>
            <a:r>
              <a:rPr lang="en-US" b="1" dirty="0" smtClean="0"/>
              <a:t>Example:    </a:t>
            </a:r>
            <a:r>
              <a:rPr lang="en-US" sz="2800" i="1" dirty="0" smtClean="0"/>
              <a:t>S</a:t>
            </a:r>
            <a:r>
              <a:rPr lang="en-US" sz="2800" dirty="0" smtClean="0"/>
              <a:t>    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</a:t>
            </a:r>
          </a:p>
          <a:p>
            <a:pPr>
              <a:buFontTx/>
              <a:buNone/>
            </a:pPr>
            <a:r>
              <a:rPr lang="en-US" sz="2800" i="1" dirty="0" smtClean="0"/>
              <a:t>                  	    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out</a:t>
            </a:r>
            <a:r>
              <a:rPr lang="en-US" sz="2800" dirty="0" smtClean="0"/>
              <a:t>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2702607"/>
              </p:ext>
            </p:extLst>
          </p:nvPr>
        </p:nvGraphicFramePr>
        <p:xfrm>
          <a:off x="2362200" y="3276600"/>
          <a:ext cx="4755116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755116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856228"/>
              </p:ext>
            </p:extLst>
          </p:nvPr>
        </p:nvGraphicFramePr>
        <p:xfrm>
          <a:off x="2870200" y="24384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4384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inputs, 2</a:t>
            </a:r>
            <a:r>
              <a:rPr lang="en-US" sz="3200" i="1" baseline="30000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One-hot outputs: only one output HIGH at once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41550"/>
              </p:ext>
            </p:extLst>
          </p:nvPr>
        </p:nvGraphicFramePr>
        <p:xfrm>
          <a:off x="2438400" y="12192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 Implementation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3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OR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minterms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1731721"/>
              </p:ext>
            </p:extLst>
          </p:nvPr>
        </p:nvGraphicFramePr>
        <p:xfrm>
          <a:off x="2590800" y="2884487"/>
          <a:ext cx="38862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84487"/>
                        <a:ext cx="38862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between input change and output changing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085186"/>
              </p:ext>
            </p:extLst>
          </p:nvPr>
        </p:nvGraphicFramePr>
        <p:xfrm>
          <a:off x="2438400" y="2362200"/>
          <a:ext cx="45418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45418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Contamination delay: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5649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Capacitance and resistance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Reasons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why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32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3200" dirty="0">
                <a:latin typeface="Times New Roman" pitchFamily="18" charset="0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6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 Short Path: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Critical (Long) &amp; Short Paths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a single input change causes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an output to change multiple times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9105253"/>
              </p:ext>
            </p:extLst>
          </p:nvPr>
        </p:nvGraphicFramePr>
        <p:xfrm>
          <a:off x="2133600" y="1905000"/>
          <a:ext cx="4800600" cy="460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800600" cy="460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happens when A = 0, C = 1, B falls?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3716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Complement: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Implicant</a:t>
            </a:r>
            <a:r>
              <a:rPr lang="en-US" dirty="0" smtClean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Minterm</a:t>
            </a:r>
            <a:r>
              <a:rPr lang="en-US" dirty="0" smtClean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Maxterm</a:t>
            </a:r>
            <a:r>
              <a:rPr lang="en-US" dirty="0" smtClean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19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00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57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146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526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19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648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Some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043421"/>
              </p:ext>
            </p:extLst>
          </p:nvPr>
        </p:nvGraphicFramePr>
        <p:xfrm>
          <a:off x="1981200" y="1066800"/>
          <a:ext cx="5137150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3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6800"/>
                        <a:ext cx="5137150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71344"/>
              </p:ext>
            </p:extLst>
          </p:nvPr>
        </p:nvGraphicFramePr>
        <p:xfrm>
          <a:off x="2743200" y="11430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8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30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4532236"/>
              </p:ext>
            </p:extLst>
          </p:nvPr>
        </p:nvGraphicFramePr>
        <p:xfrm>
          <a:off x="2133600" y="3886200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9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Fixing the Glitch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54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Glitches don’t cause problems because of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synchronous design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conventions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(see Chapter </a:t>
            </a:r>
            <a:r>
              <a:rPr lang="en-US" sz="3200" dirty="0">
                <a:latin typeface="Times New Roman" pitchFamily="18" charset="0"/>
                <a:cs typeface="Arial" charset="0"/>
              </a:rPr>
              <a:t>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It’s </a:t>
            </a:r>
            <a:r>
              <a:rPr lang="en-US" sz="3200" dirty="0">
                <a:latin typeface="Times New Roman" pitchFamily="18" charset="0"/>
                <a:cs typeface="Arial" charset="0"/>
              </a:rPr>
              <a:t>important to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recognize</a:t>
            </a:r>
            <a:r>
              <a:rPr lang="en-US" sz="3200" dirty="0">
                <a:latin typeface="Times New Roman" pitchFamily="18" charset="0"/>
                <a:cs typeface="Arial" charset="0"/>
              </a:rPr>
              <a:t> a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glitch: in </a:t>
            </a:r>
            <a:r>
              <a:rPr lang="en-US" sz="3200" dirty="0">
                <a:latin typeface="Times New Roman" pitchFamily="18" charset="0"/>
                <a:cs typeface="Arial" charset="0"/>
              </a:rPr>
              <a:t>simulations or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on oscilloscope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Can’t get rid of all glitches – simultaneous transitions on multiple inputs can also cause glitches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Why Understand Glitches?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9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622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1838</Words>
  <Application>Microsoft Office PowerPoint</Application>
  <PresentationFormat>On-screen Show (4:3)</PresentationFormat>
  <Paragraphs>449</Paragraphs>
  <Slides>82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VISIO</vt:lpstr>
      <vt:lpstr>Microsoft Visio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Sum-of-Products Form</vt:lpstr>
      <vt:lpstr>Sum-of-Products Form</vt:lpstr>
      <vt:lpstr>PowerPoint Presentation</vt:lpstr>
      <vt:lpstr>PowerPoint Presentation</vt:lpstr>
      <vt:lpstr>PowerPoint Presentation</vt:lpstr>
      <vt:lpstr>SOP &amp; POS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57</cp:revision>
  <dcterms:created xsi:type="dcterms:W3CDTF">2012-08-07T04:56:47Z</dcterms:created>
  <dcterms:modified xsi:type="dcterms:W3CDTF">2014-03-29T20:00:37Z</dcterms:modified>
</cp:coreProperties>
</file>