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5"/>
  </p:notesMasterIdLst>
  <p:sldIdLst>
    <p:sldId id="256" r:id="rId2"/>
    <p:sldId id="282" r:id="rId3"/>
    <p:sldId id="281" r:id="rId4"/>
    <p:sldId id="341" r:id="rId5"/>
    <p:sldId id="283" r:id="rId6"/>
    <p:sldId id="284" r:id="rId7"/>
    <p:sldId id="285" r:id="rId8"/>
    <p:sldId id="346" r:id="rId9"/>
    <p:sldId id="301" r:id="rId10"/>
    <p:sldId id="308" r:id="rId11"/>
    <p:sldId id="309" r:id="rId12"/>
    <p:sldId id="306" r:id="rId13"/>
    <p:sldId id="258" r:id="rId14"/>
    <p:sldId id="259" r:id="rId15"/>
    <p:sldId id="260" r:id="rId16"/>
    <p:sldId id="307" r:id="rId17"/>
    <p:sldId id="262" r:id="rId18"/>
    <p:sldId id="263" r:id="rId19"/>
    <p:sldId id="264" r:id="rId20"/>
    <p:sldId id="265" r:id="rId21"/>
    <p:sldId id="311" r:id="rId22"/>
    <p:sldId id="312" r:id="rId23"/>
    <p:sldId id="313" r:id="rId24"/>
    <p:sldId id="315" r:id="rId25"/>
    <p:sldId id="316" r:id="rId26"/>
    <p:sldId id="317" r:id="rId27"/>
    <p:sldId id="344" r:id="rId28"/>
    <p:sldId id="326" r:id="rId29"/>
    <p:sldId id="327" r:id="rId30"/>
    <p:sldId id="328" r:id="rId31"/>
    <p:sldId id="329" r:id="rId32"/>
    <p:sldId id="330" r:id="rId33"/>
    <p:sldId id="347" r:id="rId34"/>
    <p:sldId id="331" r:id="rId35"/>
    <p:sldId id="332" r:id="rId36"/>
    <p:sldId id="333" r:id="rId37"/>
    <p:sldId id="335" r:id="rId38"/>
    <p:sldId id="349" r:id="rId39"/>
    <p:sldId id="337" r:id="rId40"/>
    <p:sldId id="336" r:id="rId41"/>
    <p:sldId id="339" r:id="rId42"/>
    <p:sldId id="351" r:id="rId43"/>
    <p:sldId id="348" r:id="rId44"/>
  </p:sldIdLst>
  <p:sldSz cx="13003213" cy="975201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5pPr>
    <a:lvl6pPr marL="2286000" algn="l" defTabSz="914400" rtl="0" eaLnBrk="1" latinLnBrk="0" hangingPunct="1"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6pPr>
    <a:lvl7pPr marL="2743200" algn="l" defTabSz="914400" rtl="0" eaLnBrk="1" latinLnBrk="0" hangingPunct="1"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7pPr>
    <a:lvl8pPr marL="3200400" algn="l" defTabSz="914400" rtl="0" eaLnBrk="1" latinLnBrk="0" hangingPunct="1"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8pPr>
    <a:lvl9pPr marL="3657600" algn="l" defTabSz="914400" rtl="0" eaLnBrk="1" latinLnBrk="0" hangingPunct="1">
      <a:defRPr sz="1200" kern="1200">
        <a:solidFill>
          <a:schemeClr val="bg1"/>
        </a:solidFill>
        <a:latin typeface="Gill Sans Light" charset="0"/>
        <a:ea typeface="ヒラギノ角ゴ ProN W3" charset="0"/>
        <a:cs typeface="ヒラギノ角ゴ ProN W3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2895" autoAdjust="0"/>
  </p:normalViewPr>
  <p:slideViewPr>
    <p:cSldViewPr>
      <p:cViewPr>
        <p:scale>
          <a:sx n="50" d="100"/>
          <a:sy n="50" d="100"/>
        </p:scale>
        <p:origin x="-1376" y="-21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966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6387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1798300" y="-11796713"/>
            <a:ext cx="11796712" cy="1249045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19459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39339028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4227175" y="-11796713"/>
            <a:ext cx="16654463" cy="12490451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14227175" y="-11796713"/>
            <a:ext cx="16654463" cy="12490451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A8C5B619-8441-4BD8-A7A9-25DE8313382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61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gi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28950"/>
            <a:ext cx="11053763" cy="20907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6088"/>
            <a:ext cx="9101137" cy="24923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06" y="456406"/>
            <a:ext cx="12290425" cy="1383506"/>
          </a:xfrm>
        </p:spPr>
        <p:txBody>
          <a:bodyPr/>
          <a:lstStyle>
            <a:lvl1pPr algn="l">
              <a:defRPr baseline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6629400"/>
          </a:xfrm>
        </p:spPr>
        <p:txBody>
          <a:bodyPr/>
          <a:lstStyle>
            <a:lvl1pPr algn="l">
              <a:buClr>
                <a:schemeClr val="accent2">
                  <a:lumMod val="50000"/>
                </a:schemeClr>
              </a:buClr>
              <a:buFont typeface="Wingdings" pitchFamily="2" charset="2"/>
              <a:buChar char="v"/>
              <a:defRPr sz="4400"/>
            </a:lvl1pPr>
            <a:lvl2pPr algn="l">
              <a:buClr>
                <a:schemeClr val="accent2">
                  <a:lumMod val="50000"/>
                </a:schemeClr>
              </a:buClr>
              <a:buFont typeface="Wingdings" pitchFamily="2" charset="2"/>
              <a:buChar char="§"/>
              <a:defRPr sz="4400"/>
            </a:lvl2pPr>
            <a:lvl3pPr algn="l">
              <a:buFont typeface="Arial" pitchFamily="34" charset="0"/>
              <a:buChar char="•"/>
              <a:defRPr sz="4400"/>
            </a:lvl3pPr>
            <a:lvl4pPr algn="l">
              <a:buClr>
                <a:schemeClr val="accent2">
                  <a:lumMod val="75000"/>
                </a:schemeClr>
              </a:buClr>
              <a:buFont typeface="Arial" pitchFamily="34" charset="0"/>
              <a:buChar char="•"/>
              <a:defRPr sz="4400"/>
            </a:lvl4pPr>
            <a:lvl5pPr marL="2571750" indent="-742950" algn="l">
              <a:buFontTx/>
              <a:buBlip>
                <a:blip r:embed="rId2"/>
              </a:buBlip>
              <a:defRPr sz="4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 bwMode="auto">
          <a:xfrm>
            <a:off x="329406" y="2056606"/>
            <a:ext cx="12344400" cy="0"/>
          </a:xfrm>
          <a:prstGeom prst="line">
            <a:avLst/>
          </a:prstGeom>
          <a:ln>
            <a:headEnd type="none" w="med" len="med"/>
            <a:tailEnd type="none" w="med" len="med"/>
          </a:ln>
          <a:scene3d>
            <a:camera prst="orthographicFront"/>
            <a:lightRig rig="threePt" dir="t"/>
          </a:scene3d>
          <a:sp3d>
            <a:bevelT prst="relaxedInset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5863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2175" cy="2132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5270500"/>
            <a:ext cx="6069013" cy="4154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7013" y="5270500"/>
            <a:ext cx="6069012" cy="4154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6750" cy="90963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6750" cy="5618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100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1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39938"/>
            <a:ext cx="4276725" cy="66706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6250"/>
            <a:ext cx="7802562" cy="8064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1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2700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406" y="456406"/>
            <a:ext cx="12290425" cy="190420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9406" y="2894806"/>
            <a:ext cx="12290425" cy="60960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</a:t>
            </a:r>
            <a:r>
              <a:rPr lang="en-US" dirty="0" err="1" smtClean="0"/>
              <a:t>levelhe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4213" y="2044700"/>
            <a:ext cx="3071812" cy="73802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5600" y="2044700"/>
            <a:ext cx="9066213" cy="73802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55600" y="2044700"/>
            <a:ext cx="12290425" cy="32353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5600" y="5270500"/>
            <a:ext cx="12290425" cy="4154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50760" tIns="50760" rIns="50760" bIns="5076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the outline text format</a:t>
            </a:r>
          </a:p>
          <a:p>
            <a:pPr lvl="1"/>
            <a:r>
              <a:rPr lang="en-GB" altLang="en-US" smtClean="0"/>
              <a:t>Second Outline Level</a:t>
            </a:r>
          </a:p>
          <a:p>
            <a:pPr lvl="2"/>
            <a:r>
              <a:rPr lang="en-GB" altLang="en-US" smtClean="0"/>
              <a:t>Third Outline Level</a:t>
            </a:r>
          </a:p>
          <a:p>
            <a:pPr lvl="3"/>
            <a:r>
              <a:rPr lang="en-GB" altLang="en-US" smtClean="0"/>
              <a:t>Fourth Outline Level</a:t>
            </a:r>
          </a:p>
          <a:p>
            <a:pPr lvl="4"/>
            <a:r>
              <a:rPr lang="en-GB" altLang="en-US" smtClean="0"/>
              <a:t>Fifth Outline Level</a:t>
            </a:r>
          </a:p>
          <a:p>
            <a:pPr lvl="4"/>
            <a:r>
              <a:rPr lang="en-GB" altLang="en-US" smtClean="0"/>
              <a:t>Sixth Outline Level</a:t>
            </a:r>
          </a:p>
          <a:p>
            <a:pPr lvl="4"/>
            <a:r>
              <a:rPr lang="en-GB" altLang="en-US" smtClean="0"/>
              <a:t>Seventh Outline Level</a:t>
            </a:r>
          </a:p>
        </p:txBody>
      </p:sp>
      <p:grpSp>
        <p:nvGrpSpPr>
          <p:cNvPr id="1028" name="Group 3"/>
          <p:cNvGrpSpPr>
            <a:grpSpLocks/>
          </p:cNvGrpSpPr>
          <p:nvPr/>
        </p:nvGrpSpPr>
        <p:grpSpPr bwMode="auto">
          <a:xfrm>
            <a:off x="355600" y="9051925"/>
            <a:ext cx="12118975" cy="492125"/>
            <a:chOff x="224" y="5702"/>
            <a:chExt cx="7634" cy="310"/>
          </a:xfrm>
        </p:grpSpPr>
        <p:pic>
          <p:nvPicPr>
            <p:cNvPr id="1029" name="Picture 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224" y="5702"/>
              <a:ext cx="2398" cy="2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2" name="Rectangle 5"/>
            <p:cNvSpPr>
              <a:spLocks noChangeArrowheads="1"/>
            </p:cNvSpPr>
            <p:nvPr/>
          </p:nvSpPr>
          <p:spPr bwMode="auto">
            <a:xfrm>
              <a:off x="3190" y="5710"/>
              <a:ext cx="4668" cy="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1200">
                  <a:solidFill>
                    <a:srgbClr val="414141"/>
                  </a:solidFill>
                  <a:latin typeface="Gill Sans Light" charset="0"/>
                  <a:ea typeface="Droid Sans" charset="0"/>
                  <a:cs typeface="Droid Sans" charset="0"/>
                </a:defRPr>
              </a:lvl9pPr>
            </a:lstStyle>
            <a:p>
              <a:pPr algn="r">
                <a:spcBef>
                  <a:spcPts val="800"/>
                </a:spcBef>
                <a:buClrTx/>
                <a:buFontTx/>
                <a:buNone/>
                <a:defRPr/>
              </a:pPr>
              <a:r>
                <a:rPr lang="en-US" altLang="en-US" sz="1000" dirty="0" smtClean="0">
                  <a:latin typeface="Arial Bold" charset="0"/>
                  <a:cs typeface="Arial Bold" charset="0"/>
                </a:rPr>
                <a:t>Dean Brock, Rebecca Bruce, and Marietta Cameron</a:t>
              </a:r>
            </a:p>
            <a:p>
              <a:pPr algn="r">
                <a:spcBef>
                  <a:spcPts val="800"/>
                </a:spcBef>
                <a:buClrTx/>
                <a:buFontTx/>
                <a:buNone/>
                <a:defRPr/>
              </a:pPr>
              <a:r>
                <a:rPr lang="en-US" altLang="en-US" sz="1000" dirty="0" smtClean="0">
                  <a:latin typeface="Rockwell Extra Bold" charset="0"/>
                  <a:ea typeface="Rockwell Extra Bold" charset="0"/>
                  <a:cs typeface="Rockwell Extra Bold" charset="0"/>
                </a:rPr>
                <a:t>COMPUTER SCIENCE</a:t>
              </a:r>
            </a:p>
          </p:txBody>
        </p:sp>
        <p:sp>
          <p:nvSpPr>
            <p:cNvPr id="1031" name="Line 6"/>
            <p:cNvSpPr>
              <a:spLocks noChangeShapeType="1"/>
            </p:cNvSpPr>
            <p:nvPr/>
          </p:nvSpPr>
          <p:spPr bwMode="auto">
            <a:xfrm>
              <a:off x="600" y="5852"/>
              <a:ext cx="7258" cy="4"/>
            </a:xfrm>
            <a:prstGeom prst="line">
              <a:avLst/>
            </a:prstGeom>
            <a:noFill/>
            <a:ln w="25560">
              <a:solidFill>
                <a:srgbClr val="9A9A9A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chemeClr val="accent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7200">
          <a:solidFill>
            <a:srgbClr val="414141"/>
          </a:solidFill>
          <a:latin typeface="Gill Sans Light" charset="0"/>
          <a:ea typeface="ヒラギノ角ゴ ProN W3" charset="0"/>
          <a:cs typeface="ヒラギノ角ゴ ProN W3" charset="0"/>
        </a:defRPr>
      </a:lvl9pPr>
    </p:titleStyle>
    <p:bodyStyle>
      <a:lvl1pPr marL="342900" indent="-3429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1pPr>
      <a:lvl2pPr marL="742950" indent="-28575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2pPr>
      <a:lvl3pPr marL="11430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3pPr>
      <a:lvl4pPr marL="16002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4pPr>
      <a:lvl5pPr marL="2057400" indent="-228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5pPr>
      <a:lvl6pPr marL="25146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6pPr>
      <a:lvl7pPr marL="29718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7pPr>
      <a:lvl8pPr marL="34290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8pPr>
      <a:lvl9pPr marL="3886200" indent="-228600" algn="ctr" defTabSz="457200" rtl="0" fontAlgn="base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800">
          <a:solidFill>
            <a:srgbClr val="41414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.cam.ac.uk/" TargetMode="External"/><Relationship Id="rId4" Type="http://schemas.openxmlformats.org/officeDocument/2006/relationships/hyperlink" Target="http://www.broadcom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mobaxterm.mobatek.net/" TargetMode="External"/><Relationship Id="rId3" Type="http://schemas.openxmlformats.org/officeDocument/2006/relationships/hyperlink" Target="http://www.chiark.greenend.org.uk/~sgtatham/putty/download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png"/><Relationship Id="rId3" Type="http://schemas.openxmlformats.org/officeDocument/2006/relationships/hyperlink" Target="http://www.raspberrypi.org/quick-start-guide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spberrypi.org/wp-content/uploads/2012/02/BCM2835-ARM-Peripherals.pdf" TargetMode="External"/><Relationship Id="rId4" Type="http://schemas.openxmlformats.org/officeDocument/2006/relationships/hyperlink" Target="http://ww1.microchip.com/downloads/en/DeviceDoc/9512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aspberrypi.org/wp-content/uploads/2012/10/Raspberry-Pi-R2.0-Schematics-Issue2.2_027.pd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gif"/><Relationship Id="rId3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raspberrypi.org/wp-content/uploads/2012/02/BCM2835-ARM-Peripherals.pdf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3" Type="http://schemas.openxmlformats.org/officeDocument/2006/relationships/image" Target="../media/image16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uctoris.co.uk/2012/07/19/gpio-with-sysfs-on-a-raspberry-pi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uctoris.co.uk/2012/08/23/gpio-with-sysfs-on-raspberry-pi-part-2/" TargetMode="External"/><Relationship Id="rId3" Type="http://schemas.openxmlformats.org/officeDocument/2006/relationships/hyperlink" Target="https://github.com/Auctoris/GPIO-Lib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xp.com/documents/user_manual/UM10204.pdf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hyperlink" Target="http://www.robot-electronics.co.uk/acatalog/I2C_Tutorial.html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gif"/><Relationship Id="rId3" Type="http://schemas.openxmlformats.org/officeDocument/2006/relationships/image" Target="../media/image21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kernel.org/doc/Documentation/i2c/dev-interface" TargetMode="External"/><Relationship Id="rId3" Type="http://schemas.openxmlformats.org/officeDocument/2006/relationships/hyperlink" Target="https://www.kernel.org/doc/Documentation/i2c/smbus-protocol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inkie-pie.cs.unca.edu/examples/i2cutilities.html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inkie-pie.cs.unca.edu/examples/i2cutilities.html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pinkie-pie.cs.unca.edu/examples/bmp180json.c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ae-bst.resource.bosch.com/media/products/dokumente/bmp180/BST-BMP180-DS000-09.pdf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i2cdevlib.com/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nostarch.com/pythonforkids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json-schema.org/" TargetMode="External"/><Relationship Id="rId3" Type="http://schemas.openxmlformats.org/officeDocument/2006/relationships/hyperlink" Target="http://pinkie-pie.cs.unca.edus/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355600" y="2044700"/>
            <a:ext cx="12293600" cy="2450306"/>
          </a:xfrm>
        </p:spPr>
        <p:txBody>
          <a:bodyPr/>
          <a:lstStyle/>
          <a:p>
            <a:pPr eaLnBrk="1" hangingPunct="1"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  <a:tab pos="10858500" algn="l"/>
                <a:tab pos="11582400" algn="l"/>
              </a:tabLst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Controlling the World with Raspberry Pi</a:t>
            </a:r>
            <a:endParaRPr lang="en-US" alt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5637213"/>
            <a:ext cx="13003213" cy="1295400"/>
          </a:xfrm>
        </p:spPr>
        <p:txBody>
          <a:bodyPr/>
          <a:lstStyle/>
          <a:p>
            <a:pPr marL="0" indent="0" eaLnBrk="1" hangingPunct="1">
              <a:buClrTx/>
              <a:buFontTx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  <a:tab pos="9410700" algn="l"/>
                <a:tab pos="10134600" algn="l"/>
                <a:tab pos="10858500" algn="l"/>
                <a:tab pos="11582400" algn="l"/>
              </a:tabLst>
            </a:pPr>
            <a:r>
              <a:rPr lang="en-US" altLang="en-US" dirty="0" smtClean="0"/>
              <a:t>J Dean Brock, Rebecca Bruce, and Marietta E. Cameron</a:t>
            </a:r>
          </a:p>
          <a:p>
            <a:pPr marL="0" indent="0" eaLnBrk="1" hangingPunct="1">
              <a:buClrTx/>
              <a:buFontTx/>
              <a:buNone/>
              <a:tabLst>
                <a:tab pos="0" algn="l"/>
                <a:tab pos="112713" algn="l"/>
                <a:tab pos="569913" algn="l"/>
                <a:tab pos="1027113" algn="l"/>
                <a:tab pos="1484313" algn="l"/>
                <a:tab pos="1941513" algn="l"/>
                <a:tab pos="2398713" algn="l"/>
                <a:tab pos="2855913" algn="l"/>
                <a:tab pos="3313113" algn="l"/>
                <a:tab pos="3770313" algn="l"/>
                <a:tab pos="4227513" algn="l"/>
                <a:tab pos="4684713" algn="l"/>
                <a:tab pos="5141913" algn="l"/>
                <a:tab pos="5599113" algn="l"/>
                <a:tab pos="6056313" algn="l"/>
                <a:tab pos="6513513" algn="l"/>
                <a:tab pos="6970713" algn="l"/>
                <a:tab pos="7427913" algn="l"/>
                <a:tab pos="7885113" algn="l"/>
                <a:tab pos="8342313" algn="l"/>
                <a:tab pos="8799513" algn="l"/>
                <a:tab pos="9410700" algn="l"/>
                <a:tab pos="10134600" algn="l"/>
                <a:tab pos="10858500" algn="l"/>
                <a:tab pos="11582400" algn="l"/>
              </a:tabLst>
            </a:pPr>
            <a:r>
              <a:rPr lang="en-US" dirty="0" smtClean="0"/>
              <a:t>IEEE Southeast Conference 2014</a:t>
            </a:r>
            <a:endParaRPr lang="en-US" altLang="en-US" dirty="0" smtClean="0"/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405606" y="4647406"/>
            <a:ext cx="12268200" cy="0"/>
          </a:xfrm>
          <a:prstGeom prst="line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Rapberry</a:t>
            </a:r>
            <a:r>
              <a:rPr lang="en-US" dirty="0" smtClean="0"/>
              <a:t> Pi Model B</a:t>
            </a:r>
            <a:endParaRPr lang="en-US" dirty="0"/>
          </a:p>
        </p:txBody>
      </p:sp>
      <p:pic>
        <p:nvPicPr>
          <p:cNvPr id="5" name="Picture Placeholder 4" descr="Raspberry_Pi_Photo.jp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" r="78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Picture from Wikimedia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387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Raspberry Pi history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05606" y="2361406"/>
            <a:ext cx="12290425" cy="6400800"/>
          </a:xfrm>
        </p:spPr>
        <p:txBody>
          <a:bodyPr/>
          <a:lstStyle/>
          <a:p>
            <a:r>
              <a:rPr lang="en-US" dirty="0" smtClean="0"/>
              <a:t>A computer to inspire children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o put the fun back into learning computing</a:t>
            </a:r>
          </a:p>
          <a:p>
            <a:pPr lvl="1"/>
            <a:r>
              <a:rPr lang="en-US" dirty="0"/>
              <a:t>provide </a:t>
            </a:r>
            <a:r>
              <a:rPr lang="en-US" dirty="0" smtClean="0"/>
              <a:t>computers to the poor</a:t>
            </a:r>
          </a:p>
          <a:p>
            <a:pPr lvl="1"/>
            <a:r>
              <a:rPr lang="en-US" dirty="0"/>
              <a:t>g</a:t>
            </a:r>
            <a:r>
              <a:rPr lang="en-US" dirty="0" smtClean="0"/>
              <a:t>uided by Raspberry Pi foundation</a:t>
            </a:r>
          </a:p>
          <a:p>
            <a:r>
              <a:rPr lang="en-US" dirty="0" smtClean="0"/>
              <a:t>Early support from academia and industry</a:t>
            </a:r>
          </a:p>
          <a:p>
            <a:pPr lvl="1"/>
            <a:r>
              <a:rPr lang="en-US" dirty="0" smtClean="0">
                <a:hlinkClick r:id="rId3"/>
              </a:rPr>
              <a:t>University of Cambridge Computer Laboratory</a:t>
            </a:r>
            <a:endParaRPr lang="en-US" dirty="0" smtClean="0"/>
          </a:p>
          <a:p>
            <a:pPr lvl="1"/>
            <a:r>
              <a:rPr lang="en-US" dirty="0" smtClean="0">
                <a:hlinkClick r:id="rId4"/>
              </a:rPr>
              <a:t>Broadcom</a:t>
            </a:r>
            <a:endParaRPr lang="en-US" dirty="0" smtClean="0"/>
          </a:p>
          <a:p>
            <a:r>
              <a:rPr lang="en-US" dirty="0" smtClean="0"/>
              <a:t>Raspberry Pi model B launched in early 2012</a:t>
            </a:r>
          </a:p>
          <a:p>
            <a:pPr lvl="1"/>
            <a:r>
              <a:rPr lang="en-US" dirty="0" smtClean="0"/>
              <a:t>Model A is $10 cheaper</a:t>
            </a:r>
          </a:p>
        </p:txBody>
      </p:sp>
    </p:spTree>
    <p:extLst>
      <p:ext uri="{BB962C8B-B14F-4D97-AF65-F5344CB8AC3E}">
        <p14:creationId xmlns:p14="http://schemas.microsoft.com/office/powerpoint/2010/main" val="259203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 Headless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Fine for </a:t>
            </a:r>
            <a:r>
              <a:rPr lang="en-US" dirty="0"/>
              <a:t>embedded </a:t>
            </a:r>
            <a:r>
              <a:rPr lang="en-US" dirty="0" smtClean="0"/>
              <a:t>systems applications, web </a:t>
            </a:r>
            <a:r>
              <a:rPr lang="en-US" dirty="0"/>
              <a:t>server, home router, network and sensors (monitoring</a:t>
            </a:r>
            <a:r>
              <a:rPr lang="en-US" dirty="0" smtClean="0"/>
              <a:t>), etc.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Requires personal </a:t>
            </a:r>
            <a:r>
              <a:rPr lang="en-US" dirty="0"/>
              <a:t>computer setup </a:t>
            </a:r>
          </a:p>
          <a:p>
            <a:pPr lvl="1"/>
            <a:r>
              <a:rPr lang="en-US" dirty="0" smtClean="0"/>
              <a:t>Install a terminal emulator or </a:t>
            </a:r>
            <a:r>
              <a:rPr lang="en-US" dirty="0" err="1" smtClean="0"/>
              <a:t>ssh</a:t>
            </a:r>
            <a:r>
              <a:rPr lang="en-US" dirty="0" smtClean="0"/>
              <a:t> client for Windows</a:t>
            </a:r>
          </a:p>
          <a:p>
            <a:pPr lvl="2"/>
            <a:r>
              <a:rPr lang="en-US" dirty="0" err="1" smtClean="0">
                <a:hlinkClick r:id="rId2"/>
              </a:rPr>
              <a:t>MobaXterm</a:t>
            </a:r>
            <a:endParaRPr lang="en-US" dirty="0" smtClean="0"/>
          </a:p>
          <a:p>
            <a:pPr lvl="2"/>
            <a:r>
              <a:rPr lang="en-US" dirty="0" err="1" smtClean="0">
                <a:hlinkClick r:id="rId3"/>
              </a:rPr>
              <a:t>PuTTY</a:t>
            </a:r>
            <a:r>
              <a:rPr lang="en-US" dirty="0" smtClean="0"/>
              <a:t>	</a:t>
            </a:r>
          </a:p>
          <a:p>
            <a:pPr lvl="2"/>
            <a:r>
              <a:rPr lang="en-US" dirty="0"/>
              <a:t>o</a:t>
            </a:r>
            <a:r>
              <a:rPr lang="en-US" dirty="0" smtClean="0"/>
              <a:t>r something else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067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7847806"/>
            <a:ext cx="7802562" cy="533400"/>
          </a:xfrm>
        </p:spPr>
        <p:txBody>
          <a:bodyPr/>
          <a:lstStyle/>
          <a:p>
            <a:pPr algn="ctr"/>
            <a:r>
              <a:rPr lang="en-US" dirty="0" smtClean="0"/>
              <a:t>Raspberry Pi Quick start</a:t>
            </a:r>
            <a:endParaRPr lang="en-US" dirty="0"/>
          </a:p>
        </p:txBody>
      </p:sp>
      <p:pic>
        <p:nvPicPr>
          <p:cNvPr id="5" name="Picture Placeholder 4" descr="Screen-Shot-2012-12-24-at-10.59.55-1024x722.png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2" r="2992"/>
          <a:stretch>
            <a:fillRect/>
          </a:stretch>
        </p:blipFill>
        <p:spPr>
          <a:xfrm>
            <a:off x="2539184" y="1066006"/>
            <a:ext cx="8107384" cy="608012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8457406"/>
            <a:ext cx="7802562" cy="319882"/>
          </a:xfrm>
        </p:spPr>
        <p:txBody>
          <a:bodyPr/>
          <a:lstStyle/>
          <a:p>
            <a:r>
              <a:rPr lang="en-US" dirty="0" smtClean="0"/>
              <a:t>From </a:t>
            </a:r>
            <a:r>
              <a:rPr lang="en-US" dirty="0" smtClean="0">
                <a:hlinkClick r:id="rId3"/>
              </a:rPr>
              <a:t>Raspberry Pi Quick start guide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971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Raspberry Pi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Broadcom BCM2835 </a:t>
            </a:r>
            <a:r>
              <a:rPr lang="en-US" dirty="0" err="1" smtClean="0"/>
              <a:t>SoC</a:t>
            </a:r>
            <a:r>
              <a:rPr lang="en-US" dirty="0" smtClean="0"/>
              <a:t> (system on chip)</a:t>
            </a:r>
          </a:p>
          <a:p>
            <a:pPr lvl="1"/>
            <a:r>
              <a:rPr lang="en-US" dirty="0" smtClean="0"/>
              <a:t>700 MHz ARM1176JZF-S CPU</a:t>
            </a:r>
          </a:p>
          <a:p>
            <a:pPr lvl="2"/>
            <a:r>
              <a:rPr lang="en-US" dirty="0" smtClean="0"/>
              <a:t>ARM11 microarchitecture with ARMv6A ISA</a:t>
            </a:r>
          </a:p>
          <a:p>
            <a:pPr lvl="1"/>
            <a:r>
              <a:rPr lang="en-US" dirty="0" smtClean="0"/>
              <a:t>Video Core IV GPU (1080p, 24GFLOPS)</a:t>
            </a:r>
          </a:p>
          <a:p>
            <a:pPr lvl="1"/>
            <a:r>
              <a:rPr lang="en-US" dirty="0" smtClean="0"/>
              <a:t>Peripherals: UART, USB, I</a:t>
            </a:r>
            <a:r>
              <a:rPr lang="en-US" baseline="30000" dirty="0" smtClean="0"/>
              <a:t>2</a:t>
            </a:r>
            <a:r>
              <a:rPr lang="en-US" dirty="0" smtClean="0"/>
              <a:t>C, GPIO</a:t>
            </a:r>
          </a:p>
          <a:p>
            <a:r>
              <a:rPr lang="en-US" dirty="0" smtClean="0"/>
              <a:t>LAN9512 USB hub and Ethernet controller</a:t>
            </a:r>
          </a:p>
          <a:p>
            <a:r>
              <a:rPr lang="en-US" dirty="0" smtClean="0"/>
              <a:t>512 Mbytes RAM</a:t>
            </a:r>
          </a:p>
          <a:p>
            <a:r>
              <a:rPr lang="en-US" dirty="0" smtClean="0"/>
              <a:t>Connectors: USB, Ethernet, HDMI, camera</a:t>
            </a:r>
          </a:p>
          <a:p>
            <a:r>
              <a:rPr lang="en-US" dirty="0" smtClean="0"/>
              <a:t>SD-card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181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Very detailed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Schematics for Rasberry Pi board</a:t>
            </a:r>
            <a:endParaRPr lang="en-US" dirty="0"/>
          </a:p>
          <a:p>
            <a:r>
              <a:rPr lang="en-US" dirty="0">
                <a:hlinkClick r:id="rId3"/>
              </a:rPr>
              <a:t>BCM2835 ARM peripherals data sheet</a:t>
            </a:r>
            <a:endParaRPr lang="en-US" dirty="0"/>
          </a:p>
          <a:p>
            <a:r>
              <a:rPr lang="en-US" dirty="0" smtClean="0">
                <a:hlinkClick r:id="rId4"/>
              </a:rPr>
              <a:t>LAN9512 </a:t>
            </a:r>
            <a:r>
              <a:rPr lang="en-US" dirty="0">
                <a:hlinkClick r:id="rId4"/>
              </a:rPr>
              <a:t>data </a:t>
            </a:r>
            <a:r>
              <a:rPr lang="en-US" dirty="0" smtClean="0">
                <a:hlinkClick r:id="rId4"/>
              </a:rPr>
              <a:t>sheet</a:t>
            </a:r>
            <a:endParaRPr lang="en-US" dirty="0" smtClean="0"/>
          </a:p>
          <a:p>
            <a:r>
              <a:rPr lang="en-US" dirty="0" smtClean="0"/>
              <a:t>ARMv6 architecture reference manual</a:t>
            </a:r>
          </a:p>
          <a:p>
            <a:pPr lvl="1"/>
            <a:r>
              <a:rPr lang="en-US" dirty="0" smtClean="0"/>
              <a:t>Available with ARM login id</a:t>
            </a:r>
          </a:p>
          <a:p>
            <a:pPr lvl="2"/>
            <a:r>
              <a:rPr lang="en-US" dirty="0" smtClean="0"/>
              <a:t>Or search using </a:t>
            </a:r>
            <a:r>
              <a:rPr lang="en-US" dirty="0" err="1" smtClean="0"/>
              <a:t>google</a:t>
            </a:r>
            <a:endParaRPr lang="en-US" dirty="0" smtClean="0"/>
          </a:p>
          <a:p>
            <a:pPr lvl="1"/>
            <a:r>
              <a:rPr lang="en-US" dirty="0" smtClean="0"/>
              <a:t>Almost 400 pages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814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a monitor</a:t>
            </a:r>
          </a:p>
          <a:p>
            <a:pPr lvl="1"/>
            <a:r>
              <a:rPr lang="en-US" dirty="0" smtClean="0"/>
              <a:t>Nothing to it</a:t>
            </a:r>
            <a:endParaRPr lang="en-US" sz="2000" dirty="0"/>
          </a:p>
          <a:p>
            <a:r>
              <a:rPr lang="en-US" dirty="0" smtClean="0"/>
              <a:t>Headless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Secure Shell (</a:t>
            </a:r>
            <a:r>
              <a:rPr lang="en-US" dirty="0" err="1" smtClean="0"/>
              <a:t>ssh</a:t>
            </a:r>
            <a:r>
              <a:rPr lang="en-US" dirty="0" smtClean="0"/>
              <a:t>)</a:t>
            </a:r>
            <a:endParaRPr lang="en-US" dirty="0"/>
          </a:p>
          <a:p>
            <a:pPr lvl="2"/>
            <a:r>
              <a:rPr lang="en-US" dirty="0"/>
              <a:t> </a:t>
            </a:r>
            <a:r>
              <a:rPr lang="en-US" dirty="0" smtClean="0"/>
              <a:t>IP </a:t>
            </a:r>
            <a:r>
              <a:rPr lang="en-US" dirty="0"/>
              <a:t>assigned by </a:t>
            </a:r>
            <a:r>
              <a:rPr lang="en-US" dirty="0" smtClean="0"/>
              <a:t>DHCP</a:t>
            </a:r>
          </a:p>
          <a:p>
            <a:pPr lvl="3"/>
            <a:r>
              <a:rPr lang="en-US" dirty="0" smtClean="0"/>
              <a:t> Use your router administrative page</a:t>
            </a:r>
          </a:p>
          <a:p>
            <a:pPr lvl="3"/>
            <a:r>
              <a:rPr lang="en-US" dirty="0" smtClean="0"/>
              <a:t> Run tail </a:t>
            </a:r>
            <a:r>
              <a:rPr lang="en-US" dirty="0"/>
              <a:t>on /</a:t>
            </a:r>
            <a:r>
              <a:rPr lang="en-US" dirty="0" err="1"/>
              <a:t>var</a:t>
            </a:r>
            <a:r>
              <a:rPr lang="en-US" dirty="0"/>
              <a:t>/log/messages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Serial-Connection</a:t>
            </a:r>
          </a:p>
          <a:p>
            <a:pPr lvl="2"/>
            <a:r>
              <a:rPr lang="en-US" dirty="0"/>
              <a:t> Use a serial cable </a:t>
            </a:r>
            <a:r>
              <a:rPr lang="en-US" dirty="0" smtClean="0"/>
              <a:t>connection and </a:t>
            </a:r>
            <a:r>
              <a:rPr lang="en-US" dirty="0"/>
              <a:t>connect like you did in 1988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882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206" y="151607"/>
            <a:ext cx="12290425" cy="838199"/>
          </a:xfrm>
        </p:spPr>
        <p:txBody>
          <a:bodyPr/>
          <a:lstStyle/>
          <a:p>
            <a:r>
              <a:rPr lang="en-US" dirty="0" smtClean="0"/>
              <a:t>Physical Serial </a:t>
            </a:r>
            <a:r>
              <a:rPr lang="en-US" dirty="0"/>
              <a:t>C</a:t>
            </a:r>
            <a:r>
              <a:rPr lang="en-US" dirty="0" smtClean="0"/>
              <a:t>onnection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42" y="1095404"/>
            <a:ext cx="8089124" cy="476832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33" y="6551612"/>
            <a:ext cx="7315200" cy="24364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711406" y="2513806"/>
            <a:ext cx="4047297" cy="869962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</a:t>
            </a:r>
            <a:r>
              <a:rPr lang="en-US" sz="2400" dirty="0" smtClean="0">
                <a:solidFill>
                  <a:schemeClr val="tx1"/>
                </a:solidFill>
              </a:rPr>
              <a:t>he colored wire-must connect to pin 1 on the Pi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83238" y="6564401"/>
            <a:ext cx="501932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Connect </a:t>
            </a:r>
            <a:r>
              <a:rPr lang="en-US" sz="2400" b="1" dirty="0">
                <a:solidFill>
                  <a:schemeClr val="tx1"/>
                </a:solidFill>
              </a:rPr>
              <a:t>ground to ground and </a:t>
            </a:r>
            <a:endParaRPr lang="en-US" sz="2400" b="1" dirty="0" smtClean="0">
              <a:solidFill>
                <a:schemeClr val="tx1"/>
              </a:solidFill>
            </a:endParaRPr>
          </a:p>
          <a:p>
            <a:r>
              <a:rPr lang="en-US" sz="2400" b="1" dirty="0" smtClean="0">
                <a:solidFill>
                  <a:schemeClr val="tx1"/>
                </a:solidFill>
              </a:rPr>
              <a:t>RX </a:t>
            </a:r>
            <a:r>
              <a:rPr lang="en-US" sz="2400" b="1" dirty="0">
                <a:solidFill>
                  <a:schemeClr val="tx1"/>
                </a:solidFill>
              </a:rPr>
              <a:t>to TX in both </a:t>
            </a:r>
            <a:r>
              <a:rPr lang="en-US" sz="2400" b="1" dirty="0" smtClean="0">
                <a:solidFill>
                  <a:schemeClr val="tx1"/>
                </a:solidFill>
              </a:rPr>
              <a:t>directions: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en-US" sz="2400" b="1" dirty="0" smtClean="0">
                <a:solidFill>
                  <a:schemeClr val="tx1"/>
                </a:solidFill>
              </a:rPr>
              <a:t>onnect FTDI yellow to Pi TX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Connect FTDI orange to Pi RX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b="1" dirty="0" smtClean="0">
                <a:solidFill>
                  <a:schemeClr val="tx1"/>
                </a:solidFill>
              </a:rPr>
              <a:t>Connect </a:t>
            </a:r>
            <a:r>
              <a:rPr lang="en-US" sz="2400" b="1" dirty="0" err="1">
                <a:solidFill>
                  <a:schemeClr val="tx1"/>
                </a:solidFill>
              </a:rPr>
              <a:t>G</a:t>
            </a:r>
            <a:r>
              <a:rPr lang="en-US" sz="2400" b="1" dirty="0" err="1" smtClean="0">
                <a:solidFill>
                  <a:schemeClr val="tx1"/>
                </a:solidFill>
              </a:rPr>
              <a:t>nd</a:t>
            </a:r>
            <a:r>
              <a:rPr lang="en-US" sz="2400" b="1" dirty="0" smtClean="0">
                <a:solidFill>
                  <a:schemeClr val="tx1"/>
                </a:solidFill>
              </a:rPr>
              <a:t> to </a:t>
            </a:r>
            <a:r>
              <a:rPr lang="en-US" sz="2400" b="1" dirty="0" err="1" smtClean="0">
                <a:solidFill>
                  <a:schemeClr val="tx1"/>
                </a:solidFill>
              </a:rPr>
              <a:t>Gnd</a:t>
            </a:r>
            <a:r>
              <a:rPr lang="en-US" sz="2400" b="1" dirty="0" smtClean="0">
                <a:solidFill>
                  <a:schemeClr val="tx1"/>
                </a:solidFill>
              </a:rPr>
              <a:t> via the </a:t>
            </a:r>
          </a:p>
          <a:p>
            <a:r>
              <a:rPr lang="en-US" sz="2400" b="1" dirty="0">
                <a:solidFill>
                  <a:schemeClr val="tx1"/>
                </a:solidFill>
              </a:rPr>
              <a:t>	</a:t>
            </a:r>
            <a:r>
              <a:rPr lang="en-US" sz="2400" b="1" dirty="0" smtClean="0">
                <a:solidFill>
                  <a:schemeClr val="tx1"/>
                </a:solidFill>
              </a:rPr>
              <a:t>power rail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5511006" y="2742406"/>
            <a:ext cx="3268138" cy="206381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8425" y="5966837"/>
            <a:ext cx="17716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1"/>
                </a:solidFill>
              </a:rPr>
              <a:t>DETAIL: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094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Login to the 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1981200"/>
          </a:xfrm>
        </p:spPr>
        <p:txBody>
          <a:bodyPr/>
          <a:lstStyle/>
          <a:p>
            <a:r>
              <a:rPr lang="en-US" dirty="0" smtClean="0"/>
              <a:t>Account name: pi</a:t>
            </a:r>
          </a:p>
          <a:p>
            <a:r>
              <a:rPr lang="en-US" dirty="0" smtClean="0"/>
              <a:t>Password: creative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07" y="3885256"/>
            <a:ext cx="8915400" cy="444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0159206" y="4342606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 Sans Light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54514" y="2818606"/>
            <a:ext cx="41024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Hit the enter key a couple of </a:t>
            </a:r>
          </a:p>
          <a:p>
            <a:r>
              <a:rPr lang="en-US" sz="2400" dirty="0">
                <a:solidFill>
                  <a:schemeClr val="tx1"/>
                </a:solidFill>
              </a:rPr>
              <a:t>t</a:t>
            </a:r>
            <a:r>
              <a:rPr lang="en-US" sz="2400" dirty="0" smtClean="0">
                <a:solidFill>
                  <a:schemeClr val="tx1"/>
                </a:solidFill>
              </a:rPr>
              <a:t>imes to initiate the prompt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2539206" y="3234104"/>
            <a:ext cx="6115308" cy="1870501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34291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06" y="2420904"/>
            <a:ext cx="8631525" cy="6324600"/>
          </a:xfrm>
        </p:spPr>
      </p:pic>
      <p:sp>
        <p:nvSpPr>
          <p:cNvPr id="5" name="TextBox 4"/>
          <p:cNvSpPr txBox="1"/>
          <p:nvPr/>
        </p:nvSpPr>
        <p:spPr>
          <a:xfrm>
            <a:off x="634206" y="2186920"/>
            <a:ext cx="24466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Try it out: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06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Raspberry Pi GPIO</a:t>
            </a:r>
            <a:endParaRPr lang="en-US" dirty="0"/>
          </a:p>
        </p:txBody>
      </p:sp>
      <p:pic>
        <p:nvPicPr>
          <p:cNvPr id="4098" name="Picture 2" descr="http://www.panu.it/raspberry/R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8553" y="2216316"/>
            <a:ext cx="4419600" cy="256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codeproject.com/KB/system/424615/RPi_Model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353" y="4342606"/>
            <a:ext cx="8604860" cy="490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>
            <a:off x="5587206" y="4190206"/>
            <a:ext cx="685800" cy="12954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Rectangle 9"/>
          <p:cNvSpPr/>
          <p:nvPr/>
        </p:nvSpPr>
        <p:spPr bwMode="auto">
          <a:xfrm>
            <a:off x="2188553" y="2216316"/>
            <a:ext cx="4419600" cy="2569682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 Sans Ligh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1653" y="5333206"/>
            <a:ext cx="3733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A subset of the BCM2835 GPIO pins</a:t>
            </a:r>
            <a:endParaRPr lang="en-US" sz="28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3756568" y="6148636"/>
            <a:ext cx="4345238" cy="647700"/>
          </a:xfrm>
          <a:prstGeom prst="straightConnector1">
            <a:avLst/>
          </a:prstGeom>
          <a:solidFill>
            <a:srgbClr val="00B8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056815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006" y="0"/>
            <a:ext cx="11702892" cy="2030907"/>
          </a:xfrm>
        </p:spPr>
        <p:txBody>
          <a:bodyPr/>
          <a:lstStyle/>
          <a:p>
            <a:r>
              <a:rPr lang="en-US" sz="6600" dirty="0" err="1" smtClean="0"/>
              <a:t>RPi</a:t>
            </a:r>
            <a:r>
              <a:rPr lang="en-US" sz="6600" dirty="0" smtClean="0"/>
              <a:t> General Purpose IO (GPIO) Pins</a:t>
            </a:r>
            <a:endParaRPr lang="en-US" sz="6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755" y="6718053"/>
            <a:ext cx="1546215" cy="3033960"/>
          </a:xfrm>
        </p:spPr>
      </p:pic>
      <p:pic>
        <p:nvPicPr>
          <p:cNvPr id="1040" name="Picture 16" descr="File:GPIO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0779" y="2209006"/>
            <a:ext cx="3742434" cy="754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274" y="2466924"/>
            <a:ext cx="8993889" cy="4009282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17 GPIO pins </a:t>
            </a:r>
            <a:r>
              <a:rPr lang="en-US" sz="2800" dirty="0" smtClean="0">
                <a:solidFill>
                  <a:schemeClr val="tx1"/>
                </a:solidFill>
              </a:rPr>
              <a:t>on the </a:t>
            </a:r>
            <a:r>
              <a:rPr lang="en-US" sz="2800" dirty="0">
                <a:solidFill>
                  <a:schemeClr val="tx1"/>
                </a:solidFill>
              </a:rPr>
              <a:t>P1 header</a:t>
            </a:r>
          </a:p>
          <a:p>
            <a:pPr marL="1056475" lvl="1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most have alternated functions </a:t>
            </a:r>
          </a:p>
          <a:p>
            <a:pPr marL="1056475" lvl="1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two pins for UART;  two for I2C;  six for SPI</a:t>
            </a:r>
          </a:p>
          <a:p>
            <a:pPr marL="406337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All 17 pins can be GPIO (i.e., INPUT or OUTPUT)</a:t>
            </a:r>
          </a:p>
          <a:p>
            <a:pPr marL="1056475" lvl="2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all support interrupts</a:t>
            </a:r>
          </a:p>
          <a:p>
            <a:pPr marL="1056475" lvl="1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internal pull-ups &amp; pull-downs for each pin</a:t>
            </a:r>
          </a:p>
          <a:p>
            <a:pPr marL="1137742" lvl="1" indent="-48760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I2C pins have onboard pull-ups </a:t>
            </a:r>
          </a:p>
          <a:p>
            <a:pPr marL="1706613" lvl="2" indent="-406337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using them for GPIO may not work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278" y="5893185"/>
            <a:ext cx="7801928" cy="2716621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Pins are 3.3V not 5V like on the </a:t>
            </a:r>
            <a:r>
              <a:rPr lang="en-US" sz="2800" dirty="0" err="1">
                <a:solidFill>
                  <a:schemeClr val="tx1"/>
                </a:solidFill>
              </a:rPr>
              <a:t>Arduino</a:t>
            </a:r>
            <a:endParaRPr lang="en-US" sz="2800" dirty="0">
              <a:solidFill>
                <a:schemeClr val="tx1"/>
              </a:solidFill>
            </a:endParaRPr>
          </a:p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They are connected directly to the Broadcom chip </a:t>
            </a:r>
          </a:p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</a:rPr>
              <a:t>Sending 5V to a pin may kill the Pi</a:t>
            </a:r>
          </a:p>
          <a:p>
            <a:pPr marL="487604" indent="-487604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Maximum permitted current draw from a 3.3V pin is 50mA</a:t>
            </a:r>
          </a:p>
        </p:txBody>
      </p:sp>
    </p:spTree>
    <p:extLst>
      <p:ext uri="{BB962C8B-B14F-4D97-AF65-F5344CB8AC3E}">
        <p14:creationId xmlns:p14="http://schemas.microsoft.com/office/powerpoint/2010/main" val="246586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iagram includes BCM GPIO references (GPIO.BCM), common functions, Header GPIO references, and Pin numbers (GPIO.BOARD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69" y="2132806"/>
            <a:ext cx="11364103" cy="5931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1800" y="8018323"/>
            <a:ext cx="11297668" cy="1085405"/>
          </a:xfrm>
          <a:prstGeom prst="rect">
            <a:avLst/>
          </a:prstGeom>
          <a:noFill/>
        </p:spPr>
        <p:txBody>
          <a:bodyPr wrap="none" lIns="130028" tIns="65014" rIns="130028" bIns="65014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Diagram includes BCM GPIO references (GPIO.BCM), common </a:t>
            </a:r>
          </a:p>
          <a:p>
            <a:r>
              <a:rPr lang="en-US" sz="2800" dirty="0">
                <a:solidFill>
                  <a:schemeClr val="tx1"/>
                </a:solidFill>
              </a:rPr>
              <a:t>functions, </a:t>
            </a:r>
            <a:r>
              <a:rPr lang="en-US" sz="2800" dirty="0" err="1">
                <a:solidFill>
                  <a:schemeClr val="tx1"/>
                </a:solidFill>
              </a:rPr>
              <a:t>WiringPi</a:t>
            </a:r>
            <a:r>
              <a:rPr lang="en-US" sz="2800" dirty="0">
                <a:solidFill>
                  <a:schemeClr val="tx1"/>
                </a:solidFill>
              </a:rPr>
              <a:t> pin references, and Pin numbers (GPIO.BOARD</a:t>
            </a:r>
            <a:r>
              <a:rPr lang="en-US" sz="3400" dirty="0" smtClean="0">
                <a:solidFill>
                  <a:schemeClr val="tx1"/>
                </a:solidFill>
              </a:rPr>
              <a:t>)</a:t>
            </a:r>
            <a:endParaRPr lang="en-US" sz="3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459" y="318875"/>
            <a:ext cx="11998786" cy="1239293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algn="ctr"/>
            <a:r>
              <a:rPr lang="en-US" sz="7200" dirty="0">
                <a:solidFill>
                  <a:schemeClr val="tx1"/>
                </a:solidFill>
                <a:latin typeface="+mn-lt"/>
              </a:rPr>
              <a:t>The Bigger </a:t>
            </a:r>
            <a:r>
              <a:rPr lang="en-US" sz="7200" dirty="0" smtClean="0">
                <a:solidFill>
                  <a:schemeClr val="tx1"/>
                </a:solidFill>
                <a:latin typeface="+mn-lt"/>
              </a:rPr>
              <a:t>Picture</a:t>
            </a:r>
            <a:endParaRPr lang="en-US" sz="7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6227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the GPIO Pins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01" y="2275470"/>
            <a:ext cx="12136332" cy="6435878"/>
          </a:xfrm>
        </p:spPr>
        <p:txBody>
          <a:bodyPr>
            <a:normAutofit/>
          </a:bodyPr>
          <a:lstStyle/>
          <a:p>
            <a:r>
              <a:rPr lang="en-US" dirty="0" smtClean="0">
                <a:effectLst/>
              </a:rPr>
              <a:t>There are two methods to read or write these pins </a:t>
            </a:r>
          </a:p>
          <a:p>
            <a:pPr lvl="1"/>
            <a:r>
              <a:rPr lang="en-US" dirty="0"/>
              <a:t>F</a:t>
            </a:r>
            <a:r>
              <a:rPr lang="en-US" dirty="0" smtClean="0">
                <a:effectLst/>
              </a:rPr>
              <a:t>ile-type access in </a:t>
            </a:r>
            <a:r>
              <a:rPr lang="en-US" dirty="0" err="1" smtClean="0">
                <a:effectLst/>
              </a:rPr>
              <a:t>userspace</a:t>
            </a:r>
            <a:endParaRPr lang="en-US" dirty="0" smtClean="0">
              <a:effectLst/>
            </a:endParaRPr>
          </a:p>
          <a:p>
            <a:pPr lvl="2"/>
            <a:r>
              <a:rPr lang="en-US" dirty="0" smtClean="0"/>
              <a:t>accessed through </a:t>
            </a:r>
            <a:r>
              <a:rPr lang="en-US" dirty="0"/>
              <a:t>the </a:t>
            </a:r>
            <a:r>
              <a:rPr lang="en-US" dirty="0" smtClean="0"/>
              <a:t>device (/</a:t>
            </a:r>
            <a:r>
              <a:rPr lang="en-US" dirty="0" err="1" smtClean="0"/>
              <a:t>dev</a:t>
            </a:r>
            <a:r>
              <a:rPr lang="en-US" dirty="0" smtClean="0"/>
              <a:t>) interface</a:t>
            </a:r>
          </a:p>
          <a:p>
            <a:pPr lvl="1"/>
            <a:r>
              <a:rPr lang="en-US" dirty="0" smtClean="0"/>
              <a:t>W</a:t>
            </a:r>
            <a:r>
              <a:rPr lang="en-US" dirty="0" smtClean="0">
                <a:effectLst/>
              </a:rPr>
              <a:t>rite/read memory addresses allocated to the GPIO peripheral of the </a:t>
            </a:r>
            <a:r>
              <a:rPr lang="en-US" dirty="0" err="1" smtClean="0">
                <a:effectLst/>
              </a:rPr>
              <a:t>SoC</a:t>
            </a:r>
            <a:r>
              <a:rPr lang="en-US" dirty="0" smtClean="0">
                <a:effectLst/>
              </a:rPr>
              <a:t> </a:t>
            </a:r>
          </a:p>
          <a:p>
            <a:pPr lvl="2"/>
            <a:r>
              <a:rPr lang="en-US" dirty="0" smtClean="0"/>
              <a:t>M</a:t>
            </a:r>
            <a:r>
              <a:rPr lang="en-US" dirty="0" smtClean="0">
                <a:effectLst/>
              </a:rPr>
              <a:t>emory locations can be found in the </a:t>
            </a:r>
            <a:r>
              <a:rPr lang="en-US" dirty="0" smtClean="0">
                <a:effectLst/>
                <a:hlinkClick r:id="rId2"/>
              </a:rPr>
              <a:t>datasheet for the BCM2835</a:t>
            </a:r>
            <a:r>
              <a:rPr lang="en-US" dirty="0" smtClean="0"/>
              <a:t> </a:t>
            </a:r>
          </a:p>
          <a:p>
            <a:r>
              <a:rPr lang="en-US" dirty="0" smtClean="0"/>
              <a:t>You can use the </a:t>
            </a:r>
            <a:r>
              <a:rPr lang="en-US" dirty="0" err="1" smtClean="0"/>
              <a:t>WiringPi</a:t>
            </a:r>
            <a:r>
              <a:rPr lang="en-US" dirty="0" smtClean="0"/>
              <a:t> library to help with both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5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Blinking LED: Physical Connection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2133600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Connect an LED to GPIO 17 (P1-11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  <a:p>
            <a:r>
              <a:rPr lang="en-US" dirty="0">
                <a:solidFill>
                  <a:schemeClr val="tx2"/>
                </a:solidFill>
              </a:rPr>
              <a:t>The LED will initially be off because the GPIO pins are initialized as inputs at power-on (except for TXD).</a:t>
            </a:r>
          </a:p>
          <a:p>
            <a:endParaRPr lang="en-US" b="1" dirty="0" smtClean="0">
              <a:solidFill>
                <a:schemeClr val="tx2"/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05" y="4952206"/>
            <a:ext cx="6434667" cy="381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06" y="4495006"/>
            <a:ext cx="5257800" cy="4365852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9473406" y="8228806"/>
            <a:ext cx="0" cy="3810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56053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900" y="532606"/>
            <a:ext cx="11702892" cy="1215841"/>
          </a:xfrm>
        </p:spPr>
        <p:txBody>
          <a:bodyPr>
            <a:normAutofit/>
          </a:bodyPr>
          <a:lstStyle/>
          <a:p>
            <a:r>
              <a:rPr lang="en-US" sz="6000" dirty="0" smtClean="0"/>
              <a:t>Blinking LED: Software Solution 1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205" y="2057250"/>
            <a:ext cx="12750007" cy="2132956"/>
          </a:xfrm>
        </p:spPr>
        <p:txBody>
          <a:bodyPr>
            <a:noAutofit/>
          </a:bodyPr>
          <a:lstStyle/>
          <a:p>
            <a:r>
              <a:rPr lang="en-US" sz="3200" dirty="0" smtClean="0"/>
              <a:t>Using a file-type </a:t>
            </a:r>
            <a:r>
              <a:rPr lang="en-US" sz="3200" dirty="0"/>
              <a:t>access </a:t>
            </a:r>
            <a:endParaRPr lang="en-US" sz="3200" dirty="0" smtClean="0">
              <a:cs typeface="Arial" panose="020B0604020202020204" pitchFamily="34" charset="0"/>
            </a:endParaRPr>
          </a:p>
          <a:p>
            <a:pPr lvl="1"/>
            <a:r>
              <a:rPr lang="en-US" sz="3200" dirty="0" smtClean="0">
                <a:cs typeface="Arial" panose="020B0604020202020204" pitchFamily="34" charset="0"/>
              </a:rPr>
              <a:t>Run shell script  </a:t>
            </a:r>
            <a:r>
              <a:rPr lang="en-US" sz="32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blink.sh</a:t>
            </a:r>
          </a:p>
          <a:p>
            <a:pPr lvl="2"/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lang="en-US" sz="32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 examples</a:t>
            </a:r>
            <a:endParaRPr lang="en-US" sz="3200" b="1" i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2"/>
            <a:r>
              <a:rPr lang="en-US" sz="3200" dirty="0" smtClean="0">
                <a:cs typeface="Arial" panose="020B0604020202020204" pitchFamily="34" charset="0"/>
              </a:rPr>
              <a:t> </a:t>
            </a:r>
            <a:r>
              <a:rPr lang="en-US" sz="3200" b="1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sudo./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blink.sh</a:t>
            </a:r>
          </a:p>
          <a:p>
            <a:pPr marL="0" indent="0">
              <a:buNone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3820" y="7823248"/>
            <a:ext cx="12027972" cy="1639403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“Close” the /sys/class/</a:t>
            </a:r>
            <a:r>
              <a:rPr lang="en-US" sz="32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/gpio17 directory:</a:t>
            </a:r>
          </a:p>
          <a:p>
            <a:pPr marL="1200150" lvl="1" indent="-457200"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b="1" i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echo 17 &gt; /sys/class/</a:t>
            </a:r>
            <a:r>
              <a:rPr lang="en-US" sz="3200" b="1" i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gpio</a:t>
            </a:r>
            <a:r>
              <a:rPr lang="en-US" sz="3200" b="1" i="1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3200" b="1" i="1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unexport</a:t>
            </a:r>
            <a:endParaRPr lang="en-US" sz="3200" b="1" i="1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3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3531" y="4049742"/>
            <a:ext cx="69271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#!/bin/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 17 &gt; /sys/class/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/export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echo out &gt; /sys/class/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/gpio17/direction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true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    echo 1 &gt; /sys/class/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/gpio17/value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sleep 1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      echo 0 &gt; /sys/class/</a:t>
            </a:r>
            <a:r>
              <a:rPr lang="en-US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/gpio17/value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sleep 1</a:t>
            </a:r>
            <a:b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43807" y="4049742"/>
            <a:ext cx="7056900" cy="377350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59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006" y="456406"/>
            <a:ext cx="11702892" cy="1203953"/>
          </a:xfrm>
        </p:spPr>
        <p:txBody>
          <a:bodyPr/>
          <a:lstStyle/>
          <a:p>
            <a:r>
              <a:rPr lang="en-US" dirty="0" smtClean="0"/>
              <a:t>More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606" y="2666206"/>
            <a:ext cx="11919612" cy="6907478"/>
          </a:xfrm>
        </p:spPr>
        <p:txBody>
          <a:bodyPr>
            <a:noAutofit/>
          </a:bodyPr>
          <a:lstStyle/>
          <a:p>
            <a:r>
              <a:rPr lang="en-US" sz="3200" dirty="0"/>
              <a:t>Create a shell script using </a:t>
            </a:r>
            <a:r>
              <a:rPr lang="en-US" sz="3200" dirty="0" err="1"/>
              <a:t>nano</a:t>
            </a:r>
            <a:r>
              <a:rPr lang="en-US" sz="3200" dirty="0"/>
              <a:t>:</a:t>
            </a:r>
          </a:p>
          <a:p>
            <a:pPr lvl="1"/>
            <a:r>
              <a:rPr lang="en-US" sz="3200" dirty="0" smtClean="0"/>
              <a:t>Change </a:t>
            </a:r>
            <a:r>
              <a:rPr lang="en-US" sz="3200" dirty="0"/>
              <a:t>the permissions on blink.sh: </a:t>
            </a:r>
            <a:r>
              <a:rPr lang="en-US" sz="32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chmod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755 blink.sh</a:t>
            </a:r>
          </a:p>
          <a:p>
            <a:pPr lvl="1"/>
            <a:r>
              <a:rPr lang="en-US" sz="3200" dirty="0"/>
              <a:t>Run blink.sh:  </a:t>
            </a:r>
            <a:r>
              <a:rPr lang="en-US" sz="32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./blink.sh </a:t>
            </a:r>
            <a:r>
              <a:rPr lang="en-US" sz="3200" dirty="0" smtClean="0"/>
              <a:t>(</a:t>
            </a:r>
            <a:r>
              <a:rPr lang="en-US" sz="3200" dirty="0"/>
              <a:t>in directory where blink.sh is stored)</a:t>
            </a:r>
          </a:p>
          <a:p>
            <a:r>
              <a:rPr lang="en-US" sz="3200" dirty="0"/>
              <a:t>After running the script your LED should be blinking endlessly.  Give the command: 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Ctrl-c </a:t>
            </a:r>
            <a:r>
              <a:rPr lang="en-US" sz="32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Ctrl-c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dirty="0"/>
              <a:t>to abort the script</a:t>
            </a:r>
          </a:p>
          <a:p>
            <a:r>
              <a:rPr lang="en-US" sz="3200" dirty="0"/>
              <a:t>All of the commands in the script can be issued one at a time on the command line; beginning by giving the commands: </a:t>
            </a:r>
            <a:r>
              <a:rPr lang="en-US" sz="32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sz="3200" b="1" i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2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dirty="0"/>
              <a:t>to run a root shell---notice the change in the prompt</a:t>
            </a:r>
          </a:p>
          <a:p>
            <a:r>
              <a:rPr lang="en-US" sz="3200" dirty="0"/>
              <a:t>Look at the files and their contents in </a:t>
            </a:r>
            <a:r>
              <a:rPr lang="en-US" sz="3200" dirty="0">
                <a:cs typeface="Arial" panose="020B0604020202020204" pitchFamily="34" charset="0"/>
              </a:rPr>
              <a:t> directory /sys/class/</a:t>
            </a:r>
            <a:r>
              <a:rPr lang="en-US" sz="3200" dirty="0" err="1">
                <a:cs typeface="Arial" panose="020B0604020202020204" pitchFamily="34" charset="0"/>
              </a:rPr>
              <a:t>gpio</a:t>
            </a:r>
            <a:r>
              <a:rPr lang="en-US" sz="3200" dirty="0">
                <a:cs typeface="Arial" panose="020B0604020202020204" pitchFamily="34" charset="0"/>
              </a:rPr>
              <a:t>/ and its subdirectories --- see next slide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392788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440" y="0"/>
            <a:ext cx="11702892" cy="1300268"/>
          </a:xfrm>
        </p:spPr>
        <p:txBody>
          <a:bodyPr/>
          <a:lstStyle/>
          <a:p>
            <a:r>
              <a:rPr lang="en-US" dirty="0" smtClean="0"/>
              <a:t>Understanding </a:t>
            </a:r>
            <a:r>
              <a:rPr lang="en-US" sz="5100" dirty="0">
                <a:latin typeface="Arial" panose="020B0604020202020204" pitchFamily="34" charset="0"/>
                <a:cs typeface="Arial" panose="020B0604020202020204" pitchFamily="34" charset="0"/>
              </a:rPr>
              <a:t>/sys/class/</a:t>
            </a:r>
            <a:r>
              <a:rPr lang="en-US" sz="5100" dirty="0" err="1">
                <a:latin typeface="Arial" panose="020B0604020202020204" pitchFamily="34" charset="0"/>
                <a:cs typeface="Arial" panose="020B0604020202020204" pitchFamily="34" charset="0"/>
              </a:rPr>
              <a:t>gpio</a:t>
            </a:r>
            <a:r>
              <a:rPr lang="en-US" sz="51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5100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161" y="2361406"/>
            <a:ext cx="11702892" cy="6349942"/>
          </a:xfrm>
          <a:ln>
            <a:solidFill>
              <a:srgbClr val="002060"/>
            </a:solidFill>
          </a:ln>
        </p:spPr>
        <p:txBody>
          <a:bodyPr>
            <a:normAutofit fontScale="77500" lnSpcReduction="20000"/>
          </a:bodyPr>
          <a:lstStyle/>
          <a:p>
            <a:r>
              <a:rPr lang="en-US" sz="4600" dirty="0" smtClean="0"/>
              <a:t>In Linux, </a:t>
            </a:r>
            <a:r>
              <a:rPr lang="en-US" sz="4600" dirty="0"/>
              <a:t>everything is a file: /</a:t>
            </a:r>
            <a:r>
              <a:rPr lang="en-US" sz="4600" dirty="0" err="1"/>
              <a:t>dev</a:t>
            </a:r>
            <a:r>
              <a:rPr lang="en-US" sz="4600" dirty="0"/>
              <a:t>/ttyUSB0, /sys/class/net/eth0/address, /</a:t>
            </a:r>
            <a:r>
              <a:rPr lang="en-US" sz="4600" dirty="0" err="1" smtClean="0"/>
              <a:t>dev</a:t>
            </a:r>
            <a:r>
              <a:rPr lang="en-US" sz="4600" dirty="0" smtClean="0"/>
              <a:t>/mmcblk0p2,…</a:t>
            </a:r>
          </a:p>
          <a:p>
            <a:r>
              <a:rPr lang="en-US" sz="4600" dirty="0" err="1"/>
              <a:t>sysfs</a:t>
            </a:r>
            <a:r>
              <a:rPr lang="en-US" sz="4600" dirty="0"/>
              <a:t> </a:t>
            </a:r>
            <a:r>
              <a:rPr lang="en-US" sz="4600" dirty="0" smtClean="0"/>
              <a:t>is a kernel module providing a virtual file system for device access at </a:t>
            </a:r>
            <a:r>
              <a:rPr lang="en-US" sz="4600" dirty="0"/>
              <a:t>/</a:t>
            </a:r>
            <a:r>
              <a:rPr lang="en-US" sz="4600" dirty="0" smtClean="0"/>
              <a:t>sys/class</a:t>
            </a:r>
          </a:p>
          <a:p>
            <a:pPr lvl="1"/>
            <a:r>
              <a:rPr lang="en-US" sz="4600" dirty="0"/>
              <a:t>provides a way </a:t>
            </a:r>
            <a:r>
              <a:rPr lang="en-US" sz="4600" dirty="0" smtClean="0"/>
              <a:t>for </a:t>
            </a:r>
            <a:r>
              <a:rPr lang="en-US" sz="4600" dirty="0"/>
              <a:t>users (or code in </a:t>
            </a:r>
            <a:r>
              <a:rPr lang="en-US" sz="4600" i="1" dirty="0" smtClean="0"/>
              <a:t>user-space</a:t>
            </a:r>
            <a:r>
              <a:rPr lang="en-US" sz="4600" dirty="0"/>
              <a:t>) to interact with devices at the system (</a:t>
            </a:r>
            <a:r>
              <a:rPr lang="en-US" sz="4600" dirty="0" smtClean="0"/>
              <a:t>kernel) </a:t>
            </a:r>
            <a:r>
              <a:rPr lang="en-US" sz="4600" dirty="0"/>
              <a:t>level</a:t>
            </a:r>
            <a:endParaRPr lang="en-US" sz="4600" dirty="0" smtClean="0"/>
          </a:p>
          <a:p>
            <a:r>
              <a:rPr lang="en-US" sz="4600" dirty="0" smtClean="0">
                <a:solidFill>
                  <a:schemeClr val="tx1"/>
                </a:solidFill>
                <a:hlinkClick r:id="rId2"/>
              </a:rPr>
              <a:t>A demo</a:t>
            </a:r>
            <a:endParaRPr lang="en-US" sz="4600" dirty="0" smtClean="0">
              <a:solidFill>
                <a:schemeClr val="tx1"/>
              </a:solidFill>
            </a:endParaRPr>
          </a:p>
          <a:p>
            <a:r>
              <a:rPr lang="en-US" sz="4600" dirty="0"/>
              <a:t>Advantages / Disadvantage</a:t>
            </a:r>
          </a:p>
          <a:p>
            <a:pPr lvl="1"/>
            <a:r>
              <a:rPr lang="en-US" sz="4600" dirty="0" smtClean="0"/>
              <a:t>Allows </a:t>
            </a:r>
            <a:r>
              <a:rPr lang="en-US" sz="4600" dirty="0"/>
              <a:t>conventional access to pins from </a:t>
            </a:r>
            <a:r>
              <a:rPr lang="en-US" sz="4600" dirty="0" err="1"/>
              <a:t>userspace</a:t>
            </a:r>
            <a:endParaRPr lang="en-US" sz="4600" dirty="0"/>
          </a:p>
          <a:p>
            <a:pPr lvl="1"/>
            <a:r>
              <a:rPr lang="en-US" sz="4600" dirty="0" smtClean="0"/>
              <a:t>Always involves mode </a:t>
            </a:r>
            <a:r>
              <a:rPr lang="en-US" sz="4600" dirty="0"/>
              <a:t>switch to </a:t>
            </a:r>
            <a:r>
              <a:rPr lang="en-US" sz="4600" dirty="0" smtClean="0"/>
              <a:t>kernel, action </a:t>
            </a:r>
            <a:r>
              <a:rPr lang="en-US" sz="4600" dirty="0"/>
              <a:t>in </a:t>
            </a:r>
            <a:r>
              <a:rPr lang="en-US" sz="4600" dirty="0" smtClean="0"/>
              <a:t>kernel, mode </a:t>
            </a:r>
            <a:r>
              <a:rPr lang="en-US" sz="4600" dirty="0"/>
              <a:t>switch </a:t>
            </a:r>
            <a:r>
              <a:rPr lang="en-US" sz="4600" dirty="0" smtClean="0"/>
              <a:t>back to user, and could </a:t>
            </a:r>
            <a:r>
              <a:rPr lang="en-US" sz="4600" dirty="0"/>
              <a:t>have a context switch</a:t>
            </a:r>
          </a:p>
          <a:p>
            <a:pPr lvl="1"/>
            <a:r>
              <a:rPr lang="en-US" sz="4600" dirty="0"/>
              <a:t>S</a:t>
            </a:r>
            <a:r>
              <a:rPr lang="en-US" sz="4600" dirty="0" smtClean="0"/>
              <a:t>lower than </a:t>
            </a:r>
            <a:r>
              <a:rPr lang="en-US" sz="4600" dirty="0" err="1"/>
              <a:t>digitalWrite</a:t>
            </a:r>
            <a:r>
              <a:rPr lang="en-US" sz="4600" dirty="0"/>
              <a:t>()/</a:t>
            </a:r>
            <a:r>
              <a:rPr lang="en-US" sz="4600" dirty="0" err="1"/>
              <a:t>digitalRead</a:t>
            </a:r>
            <a:r>
              <a:rPr lang="en-US" sz="4600" dirty="0" smtClean="0"/>
              <a:t>() of Arduino</a:t>
            </a:r>
          </a:p>
          <a:p>
            <a:pPr lvl="2"/>
            <a:r>
              <a:rPr lang="en-US" sz="4600" dirty="0" smtClean="0"/>
              <a:t>with less predictable  response times</a:t>
            </a:r>
          </a:p>
          <a:p>
            <a:endParaRPr lang="en-US" sz="4600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92251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06" y="227806"/>
            <a:ext cx="12290425" cy="1839912"/>
          </a:xfrm>
        </p:spPr>
        <p:txBody>
          <a:bodyPr/>
          <a:lstStyle/>
          <a:p>
            <a:r>
              <a:rPr lang="en-US" sz="6000" dirty="0" smtClean="0"/>
              <a:t>A C program to do the same thing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3428206"/>
            <a:ext cx="12290425" cy="5334000"/>
          </a:xfrm>
        </p:spPr>
        <p:txBody>
          <a:bodyPr/>
          <a:lstStyle/>
          <a:p>
            <a:r>
              <a:rPr lang="en-US" dirty="0">
                <a:hlinkClick r:id="rId2"/>
              </a:rPr>
              <a:t>GPIO with </a:t>
            </a:r>
            <a:r>
              <a:rPr lang="en-US" dirty="0" err="1">
                <a:hlinkClick r:id="rId2"/>
              </a:rPr>
              <a:t>sysfs</a:t>
            </a:r>
            <a:r>
              <a:rPr lang="en-US" dirty="0">
                <a:hlinkClick r:id="rId2"/>
              </a:rPr>
              <a:t> on Raspberry Pi (Part 2) </a:t>
            </a:r>
            <a:endParaRPr lang="en-US" dirty="0"/>
          </a:p>
          <a:p>
            <a:r>
              <a:rPr lang="en-US" dirty="0" smtClean="0">
                <a:hlinkClick r:id="rId3"/>
              </a:rPr>
              <a:t>Code on </a:t>
            </a:r>
            <a:r>
              <a:rPr lang="en-US" dirty="0" err="1" smtClean="0">
                <a:hlinkClick r:id="rId3"/>
              </a:rPr>
              <a:t>Github</a:t>
            </a:r>
            <a:endParaRPr lang="en-US" dirty="0" smtClean="0"/>
          </a:p>
          <a:p>
            <a:pPr lvl="1"/>
            <a:r>
              <a:rPr lang="en-US" sz="3600" dirty="0" smtClean="0"/>
              <a:t>Beware: the code assumes a Rev1 </a:t>
            </a:r>
            <a:r>
              <a:rPr lang="en-US" sz="3600" dirty="0" err="1" smtClean="0"/>
              <a:t>pinout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1532616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990600"/>
          </a:xfrm>
        </p:spPr>
        <p:txBody>
          <a:bodyPr/>
          <a:lstStyle/>
          <a:p>
            <a:r>
              <a:rPr lang="en-US" b="1" dirty="0" smtClean="0"/>
              <a:t>Physical Connection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	Add a push-button switch to</a:t>
            </a:r>
          </a:p>
          <a:p>
            <a:pPr marL="0" indent="0">
              <a:buNone/>
            </a:pPr>
            <a:r>
              <a:rPr lang="en-US" dirty="0" smtClean="0"/>
              <a:t>	GPIO 22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204" y="2209006"/>
            <a:ext cx="3505201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06" y="4266406"/>
            <a:ext cx="6505575" cy="480060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 bwMode="auto">
          <a:xfrm flipV="1">
            <a:off x="2920206" y="8381206"/>
            <a:ext cx="304800" cy="3810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 flipV="1">
            <a:off x="3834606" y="8381206"/>
            <a:ext cx="685801" cy="38100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42669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447" y="380206"/>
            <a:ext cx="12290425" cy="1383506"/>
          </a:xfrm>
        </p:spPr>
        <p:txBody>
          <a:bodyPr/>
          <a:lstStyle/>
          <a:p>
            <a:r>
              <a:rPr lang="en-US" dirty="0" smtClean="0"/>
              <a:t>Input Example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2575" y="2590006"/>
            <a:ext cx="12696031" cy="61722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Look in </a:t>
            </a:r>
            <a:r>
              <a:rPr lang="en-US" sz="4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examples</a:t>
            </a:r>
            <a:r>
              <a:rPr lang="en-US" sz="4000" dirty="0" smtClean="0"/>
              <a:t> directory for </a:t>
            </a:r>
            <a:r>
              <a:rPr lang="en-US" sz="4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button.c</a:t>
            </a:r>
            <a:endParaRPr lang="en-US" sz="40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4000" dirty="0" smtClean="0"/>
              <a:t>Compile and run the button program</a:t>
            </a:r>
          </a:p>
          <a:p>
            <a:pPr marL="568871" lvl="1" indent="0">
              <a:buNone/>
            </a:pPr>
            <a:r>
              <a:rPr lang="en-US" sz="4000" b="1" i="1" dirty="0" err="1" smtClean="0"/>
              <a:t>gcc</a:t>
            </a:r>
            <a:r>
              <a:rPr lang="en-US" sz="4000" b="1" i="1" dirty="0" smtClean="0"/>
              <a:t> </a:t>
            </a:r>
            <a:r>
              <a:rPr lang="en-US" sz="4000" b="1" i="1" dirty="0"/>
              <a:t>-Wall -o </a:t>
            </a:r>
            <a:r>
              <a:rPr lang="en-US" sz="4000" b="1" i="1" dirty="0" smtClean="0"/>
              <a:t>button </a:t>
            </a:r>
            <a:r>
              <a:rPr lang="en-US" sz="4000" b="1" i="1" dirty="0" err="1" smtClean="0"/>
              <a:t>button.c</a:t>
            </a:r>
            <a:r>
              <a:rPr lang="en-US" sz="4000" b="1" i="1" dirty="0" smtClean="0"/>
              <a:t> </a:t>
            </a:r>
            <a:r>
              <a:rPr lang="en-US" sz="4000" b="1" i="1" dirty="0"/>
              <a:t>-</a:t>
            </a:r>
            <a:r>
              <a:rPr lang="en-US" sz="4000" b="1" i="1" dirty="0" err="1"/>
              <a:t>lwiringPi</a:t>
            </a:r>
            <a:r>
              <a:rPr lang="en-US" sz="4000" b="1" i="1" dirty="0"/>
              <a:t> </a:t>
            </a:r>
            <a:r>
              <a:rPr lang="en-US" sz="4000" b="1" i="1" dirty="0" smtClean="0"/>
              <a:t> </a:t>
            </a:r>
            <a:r>
              <a:rPr lang="en-US" sz="4000" dirty="0" smtClean="0">
                <a:sym typeface="Wingdings" panose="05000000000000000000" pitchFamily="2" charset="2"/>
              </a:rPr>
              <a:t> compile</a:t>
            </a:r>
            <a:endParaRPr lang="en-US" sz="4000" dirty="0" smtClean="0"/>
          </a:p>
          <a:p>
            <a:pPr marL="568871" lvl="1" indent="0">
              <a:buNone/>
            </a:pPr>
            <a:r>
              <a:rPr lang="en-US" sz="4000" b="1" i="1" dirty="0" err="1" smtClean="0"/>
              <a:t>sudo</a:t>
            </a:r>
            <a:r>
              <a:rPr lang="en-US" sz="4000" b="1" i="1" dirty="0" smtClean="0"/>
              <a:t> </a:t>
            </a:r>
            <a:r>
              <a:rPr lang="en-US" sz="4000" b="1" i="1" dirty="0"/>
              <a:t>./</a:t>
            </a:r>
            <a:r>
              <a:rPr lang="en-US" sz="4000" b="1" i="1" dirty="0" smtClean="0"/>
              <a:t>button                                            </a:t>
            </a:r>
            <a:r>
              <a:rPr lang="en-US" sz="4000" dirty="0" smtClean="0">
                <a:sym typeface="Wingdings" panose="05000000000000000000" pitchFamily="2" charset="2"/>
              </a:rPr>
              <a:t> run</a:t>
            </a:r>
          </a:p>
          <a:p>
            <a:pPr marL="568871" lvl="1" indent="0">
              <a:buNone/>
            </a:pPr>
            <a:endParaRPr lang="en-US" sz="4200" dirty="0" smtClean="0"/>
          </a:p>
          <a:p>
            <a:r>
              <a:rPr lang="en-US" sz="4200" dirty="0" smtClean="0"/>
              <a:t>The push-button controls the LED</a:t>
            </a:r>
          </a:p>
          <a:p>
            <a:r>
              <a:rPr lang="en-US" sz="4200" dirty="0" smtClean="0"/>
              <a:t>Runs forever</a:t>
            </a:r>
          </a:p>
          <a:p>
            <a:pPr lvl="1"/>
            <a:r>
              <a:rPr lang="en-US" sz="4200" dirty="0" smtClean="0"/>
              <a:t>kill with </a:t>
            </a:r>
            <a:r>
              <a:rPr lang="en-US" sz="4200" b="1" i="1" dirty="0" smtClean="0"/>
              <a:t>ctrl-c </a:t>
            </a:r>
            <a:r>
              <a:rPr lang="en-US" sz="4200" b="1" i="1" dirty="0" err="1" smtClean="0"/>
              <a:t>ctrl-c</a:t>
            </a:r>
            <a:endParaRPr lang="en-US" sz="4200" b="1" i="1" dirty="0" smtClean="0"/>
          </a:p>
          <a:p>
            <a:pPr marL="568871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301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</a:t>
            </a:r>
            <a:r>
              <a:rPr lang="en-US" dirty="0" err="1" smtClean="0"/>
              <a:t>utton.c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6781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#include &lt;</a:t>
            </a:r>
            <a:r>
              <a:rPr lang="en-US" sz="2000" dirty="0" err="1"/>
              <a:t>stdio.h</a:t>
            </a:r>
            <a:r>
              <a:rPr lang="en-US" sz="2000" dirty="0"/>
              <a:t>&gt;</a:t>
            </a:r>
          </a:p>
          <a:p>
            <a:pPr marL="0" indent="0">
              <a:buNone/>
            </a:pPr>
            <a:r>
              <a:rPr lang="en-US" sz="2000" dirty="0"/>
              <a:t>#include &lt;</a:t>
            </a:r>
            <a:r>
              <a:rPr lang="en-US" sz="2000" dirty="0" err="1"/>
              <a:t>wiringPi.h</a:t>
            </a:r>
            <a:r>
              <a:rPr lang="en-US" sz="2000" dirty="0" smtClean="0"/>
              <a:t>&gt;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// LED Pin - </a:t>
            </a:r>
            <a:r>
              <a:rPr lang="en-US" sz="2000" dirty="0" err="1"/>
              <a:t>wiringPi</a:t>
            </a:r>
            <a:r>
              <a:rPr lang="en-US" sz="2000" dirty="0"/>
              <a:t> pin 0 is BCM_GPIO 17</a:t>
            </a:r>
          </a:p>
          <a:p>
            <a:pPr marL="0" indent="0">
              <a:buNone/>
            </a:pPr>
            <a:r>
              <a:rPr lang="en-US" sz="2000" dirty="0"/>
              <a:t>#define LED </a:t>
            </a:r>
            <a:r>
              <a:rPr lang="en-US" sz="2000" dirty="0" smtClean="0"/>
              <a:t>0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// LED Pin - </a:t>
            </a:r>
            <a:r>
              <a:rPr lang="en-US" sz="2000" dirty="0" err="1"/>
              <a:t>wiringPi</a:t>
            </a:r>
            <a:r>
              <a:rPr lang="en-US" sz="2000" dirty="0"/>
              <a:t> pin 3 is BCM_GPIO 22</a:t>
            </a:r>
          </a:p>
          <a:p>
            <a:pPr marL="0" indent="0">
              <a:buNone/>
            </a:pPr>
            <a:r>
              <a:rPr lang="en-US" sz="2000" dirty="0"/>
              <a:t>#define BUTTON 3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int</a:t>
            </a:r>
            <a:r>
              <a:rPr lang="en-US" sz="2000" dirty="0"/>
              <a:t> main (void) {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printf</a:t>
            </a:r>
            <a:r>
              <a:rPr lang="en-US" sz="2000" dirty="0"/>
              <a:t> ("Raspberry Pi Push-Button Controlled LED\n");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wiringPiSetup</a:t>
            </a:r>
            <a:r>
              <a:rPr lang="en-US" sz="2000" dirty="0"/>
              <a:t> ();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pinMode</a:t>
            </a:r>
            <a:r>
              <a:rPr lang="en-US" sz="2000" dirty="0"/>
              <a:t> (LED, OUTPUT);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pinMode</a:t>
            </a:r>
            <a:r>
              <a:rPr lang="en-US" sz="2000" dirty="0"/>
              <a:t> (BUTTON, INPUT);</a:t>
            </a:r>
          </a:p>
          <a:p>
            <a:pPr marL="0" indent="0">
              <a:buNone/>
            </a:pPr>
            <a:r>
              <a:rPr lang="en-US" sz="2000" dirty="0"/>
              <a:t>  </a:t>
            </a:r>
            <a:r>
              <a:rPr lang="en-US" sz="2000" dirty="0" err="1"/>
              <a:t>pullUpDnControl</a:t>
            </a:r>
            <a:r>
              <a:rPr lang="en-US" sz="2000" dirty="0"/>
              <a:t> (BUTTON, PUD_UP</a:t>
            </a:r>
            <a:r>
              <a:rPr lang="en-US" sz="2000" dirty="0" smtClean="0"/>
              <a:t>);  </a:t>
            </a:r>
            <a:r>
              <a:rPr lang="en-US" sz="2000" b="1" dirty="0" smtClean="0"/>
              <a:t>//   </a:t>
            </a:r>
            <a:r>
              <a:rPr lang="en-US" sz="2600" dirty="0" smtClean="0">
                <a:sym typeface="Wingdings" panose="05000000000000000000" pitchFamily="2" charset="2"/>
              </a:rPr>
              <a:t> using a pull-up resistor</a:t>
            </a:r>
            <a:endParaRPr lang="en-US" sz="2600" dirty="0"/>
          </a:p>
          <a:p>
            <a:pPr marL="0" indent="0">
              <a:buNone/>
            </a:pPr>
            <a:r>
              <a:rPr lang="en-US" sz="2000" dirty="0"/>
              <a:t>  for(;;) {</a:t>
            </a:r>
          </a:p>
          <a:p>
            <a:pPr marL="0" indent="0">
              <a:buNone/>
            </a:pPr>
            <a:r>
              <a:rPr lang="en-US" sz="2000" dirty="0"/>
              <a:t>    if ( </a:t>
            </a:r>
            <a:r>
              <a:rPr lang="en-US" sz="2000" dirty="0" err="1"/>
              <a:t>digitalRead</a:t>
            </a:r>
            <a:r>
              <a:rPr lang="en-US" sz="2000" dirty="0"/>
              <a:t> (BUTTON) == HIGH ) {</a:t>
            </a:r>
          </a:p>
          <a:p>
            <a:pPr marL="0" indent="0">
              <a:buNone/>
            </a:pPr>
            <a:r>
              <a:rPr lang="en-US" sz="2000" dirty="0"/>
              <a:t>      </a:t>
            </a:r>
            <a:r>
              <a:rPr lang="en-US" sz="2000" dirty="0" err="1"/>
              <a:t>digitalWrite</a:t>
            </a:r>
            <a:r>
              <a:rPr lang="en-US" sz="2000" dirty="0"/>
              <a:t> (LED, LOW);</a:t>
            </a:r>
          </a:p>
          <a:p>
            <a:pPr marL="0" indent="0">
              <a:buNone/>
            </a:pPr>
            <a:r>
              <a:rPr lang="en-US" sz="2000" dirty="0"/>
              <a:t>    </a:t>
            </a:r>
            <a:r>
              <a:rPr lang="en-US" sz="2000" dirty="0" smtClean="0"/>
              <a:t>}  else </a:t>
            </a:r>
            <a:r>
              <a:rPr lang="en-US" sz="2000" dirty="0"/>
              <a:t>{</a:t>
            </a:r>
          </a:p>
          <a:p>
            <a:pPr marL="0" indent="0">
              <a:buNone/>
            </a:pPr>
            <a:r>
              <a:rPr lang="en-US" sz="2000" dirty="0"/>
              <a:t>      </a:t>
            </a:r>
            <a:r>
              <a:rPr lang="en-US" sz="2000" dirty="0" err="1"/>
              <a:t>digitalWrite</a:t>
            </a:r>
            <a:r>
              <a:rPr lang="en-US" sz="2000" dirty="0"/>
              <a:t> (LED, HIGH);</a:t>
            </a:r>
          </a:p>
          <a:p>
            <a:pPr marL="0" indent="0">
              <a:buNone/>
            </a:pPr>
            <a:r>
              <a:rPr lang="en-US" sz="2000" dirty="0"/>
              <a:t>    }</a:t>
            </a:r>
          </a:p>
          <a:p>
            <a:pPr marL="0" indent="0">
              <a:buNone/>
            </a:pPr>
            <a:r>
              <a:rPr lang="en-US" sz="2000" dirty="0"/>
              <a:t>    delay (1);</a:t>
            </a:r>
          </a:p>
          <a:p>
            <a:pPr marL="0" indent="0">
              <a:buNone/>
            </a:pPr>
            <a:r>
              <a:rPr lang="en-US" sz="2000" dirty="0"/>
              <a:t>  }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59537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 – Inter-Integrated Circuit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Invented by Phillips in 1982</a:t>
            </a:r>
          </a:p>
          <a:p>
            <a:pPr lvl="1"/>
            <a:r>
              <a:rPr lang="en-US" dirty="0" smtClean="0">
                <a:hlinkClick r:id="rId2"/>
              </a:rPr>
              <a:t>I</a:t>
            </a:r>
            <a:r>
              <a:rPr lang="en-US" baseline="30000" dirty="0" smtClean="0">
                <a:hlinkClick r:id="rId2"/>
              </a:rPr>
              <a:t>2</a:t>
            </a:r>
            <a:r>
              <a:rPr lang="en-US" dirty="0" smtClean="0">
                <a:hlinkClick r:id="rId2"/>
              </a:rPr>
              <a:t>C specification</a:t>
            </a:r>
            <a:endParaRPr lang="en-US" dirty="0" smtClean="0"/>
          </a:p>
          <a:p>
            <a:r>
              <a:rPr lang="en-US" dirty="0" smtClean="0"/>
              <a:t>A tradeoff between speed and area</a:t>
            </a:r>
          </a:p>
          <a:p>
            <a:pPr lvl="1"/>
            <a:r>
              <a:rPr lang="en-US" dirty="0" smtClean="0"/>
              <a:t>Less spaces devoted to wires</a:t>
            </a:r>
          </a:p>
          <a:p>
            <a:pPr lvl="1"/>
            <a:r>
              <a:rPr lang="en-US" dirty="0" smtClean="0"/>
              <a:t>Fewer wires can decrease throughput</a:t>
            </a:r>
          </a:p>
          <a:p>
            <a:r>
              <a:rPr lang="en-US" dirty="0" smtClean="0"/>
              <a:t>A good idea for sensors</a:t>
            </a:r>
          </a:p>
          <a:p>
            <a:pPr lvl="1"/>
            <a:r>
              <a:rPr lang="en-US" dirty="0" smtClean="0"/>
              <a:t>But not for disk drives</a:t>
            </a:r>
          </a:p>
          <a:p>
            <a:r>
              <a:rPr lang="en-US" dirty="0" smtClean="0"/>
              <a:t>Adopted by Intel for personal computers</a:t>
            </a:r>
          </a:p>
          <a:p>
            <a:pPr lvl="1"/>
            <a:r>
              <a:rPr lang="en-US" dirty="0" smtClean="0"/>
              <a:t>Under the name </a:t>
            </a:r>
            <a:r>
              <a:rPr lang="en-US" dirty="0" err="1" smtClean="0"/>
              <a:t>SMBus</a:t>
            </a:r>
            <a:endParaRPr lang="en-US" dirty="0" smtClean="0"/>
          </a:p>
          <a:p>
            <a:pPr lvl="1"/>
            <a:r>
              <a:rPr lang="en-US" sz="2000" dirty="0"/>
              <a:t>00:1f.3 </a:t>
            </a:r>
            <a:r>
              <a:rPr lang="en-US" sz="2000" dirty="0" err="1"/>
              <a:t>SMBus</a:t>
            </a:r>
            <a:r>
              <a:rPr lang="en-US" sz="2000" dirty="0"/>
              <a:t>: Intel Corporation 82801JD/DO (ICH10 Family) </a:t>
            </a:r>
            <a:r>
              <a:rPr lang="en-US" sz="2000" dirty="0" err="1"/>
              <a:t>SMBus</a:t>
            </a:r>
            <a:r>
              <a:rPr lang="en-US" sz="2000" dirty="0"/>
              <a:t> Controller (rev 02)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2030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005" y="1842048"/>
            <a:ext cx="7585208" cy="455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00" y="8335"/>
            <a:ext cx="11702892" cy="1625336"/>
          </a:xfrm>
        </p:spPr>
        <p:txBody>
          <a:bodyPr/>
          <a:lstStyle/>
          <a:p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248157"/>
            <a:ext cx="7476847" cy="6172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Understanding I</a:t>
            </a:r>
            <a:r>
              <a:rPr lang="en-US" baseline="30000" dirty="0" smtClean="0"/>
              <a:t>2</a:t>
            </a:r>
            <a:r>
              <a:rPr lang="en-US" dirty="0" smtClean="0"/>
              <a:t>C</a:t>
            </a:r>
          </a:p>
          <a:p>
            <a:pPr lvl="1"/>
            <a:r>
              <a:rPr lang="en-US" dirty="0"/>
              <a:t>The physical I</a:t>
            </a:r>
            <a:r>
              <a:rPr lang="en-US" baseline="30000" dirty="0"/>
              <a:t>2</a:t>
            </a:r>
            <a:r>
              <a:rPr lang="en-US" dirty="0"/>
              <a:t>C </a:t>
            </a:r>
            <a:r>
              <a:rPr lang="en-US" dirty="0" smtClean="0"/>
              <a:t>bus</a:t>
            </a:r>
          </a:p>
          <a:p>
            <a:pPr lvl="1"/>
            <a:r>
              <a:rPr lang="en-US" dirty="0" smtClean="0"/>
              <a:t>Masters and Slaves</a:t>
            </a:r>
          </a:p>
          <a:p>
            <a:pPr lvl="1"/>
            <a:r>
              <a:rPr lang="en-US" dirty="0" smtClean="0"/>
              <a:t>The physical protocol</a:t>
            </a:r>
          </a:p>
          <a:p>
            <a:pPr lvl="1"/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 device addressing</a:t>
            </a:r>
          </a:p>
          <a:p>
            <a:pPr lvl="1"/>
            <a:r>
              <a:rPr lang="en-US" dirty="0" smtClean="0"/>
              <a:t>The software protocol</a:t>
            </a:r>
          </a:p>
          <a:p>
            <a:pPr lvl="1"/>
            <a:r>
              <a:rPr lang="en-US" dirty="0" smtClean="0"/>
              <a:t>I</a:t>
            </a:r>
            <a:r>
              <a:rPr lang="en-US" baseline="30000" dirty="0" smtClean="0"/>
              <a:t>2</a:t>
            </a:r>
            <a:r>
              <a:rPr lang="en-US" dirty="0" smtClean="0"/>
              <a:t>C support in Linux kernel</a:t>
            </a:r>
          </a:p>
          <a:p>
            <a:pPr lvl="2"/>
            <a:r>
              <a:rPr lang="en-US" dirty="0" smtClean="0"/>
              <a:t>And Windows and Arduino</a:t>
            </a:r>
          </a:p>
          <a:p>
            <a:pPr lvl="2"/>
            <a:r>
              <a:rPr lang="en-US" dirty="0" smtClean="0"/>
              <a:t>And Microcontrollers and …</a:t>
            </a:r>
          </a:p>
          <a:p>
            <a:r>
              <a:rPr lang="en-US" sz="3700" dirty="0"/>
              <a:t>A good </a:t>
            </a:r>
            <a:r>
              <a:rPr lang="en-US" sz="3700" dirty="0">
                <a:hlinkClick r:id="rId3"/>
              </a:rPr>
              <a:t>Tutorial</a:t>
            </a:r>
            <a:r>
              <a:rPr lang="en-US" sz="3700" dirty="0"/>
              <a:t> at Robot Electronics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10288" y="6176275"/>
            <a:ext cx="4612944" cy="315964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dirty="0"/>
              <a:t>Image credit: http://quick2wire.com/articles/i2c-and-spi/</a:t>
            </a:r>
          </a:p>
        </p:txBody>
      </p:sp>
    </p:spTree>
    <p:extLst>
      <p:ext uri="{BB962C8B-B14F-4D97-AF65-F5344CB8AC3E}">
        <p14:creationId xmlns:p14="http://schemas.microsoft.com/office/powerpoint/2010/main" val="2238610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robot-electronics.co.uk/images/i2c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7406"/>
            <a:ext cx="9017893" cy="4329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609" y="41676"/>
            <a:ext cx="3792604" cy="353414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00" y="0"/>
            <a:ext cx="11702892" cy="1066006"/>
          </a:xfrm>
        </p:spPr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5700" dirty="0">
                <a:latin typeface="+mj-lt"/>
              </a:rPr>
              <a:t>The physical I</a:t>
            </a:r>
            <a:r>
              <a:rPr lang="en-US" sz="5700" baseline="30000" dirty="0">
                <a:latin typeface="+mj-lt"/>
              </a:rPr>
              <a:t>2</a:t>
            </a:r>
            <a:r>
              <a:rPr lang="en-US" sz="5700" dirty="0">
                <a:latin typeface="+mj-lt"/>
              </a:rPr>
              <a:t>C bus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4206" y="5601359"/>
            <a:ext cx="11702892" cy="325067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Two wires: SCL </a:t>
            </a:r>
            <a:r>
              <a:rPr lang="en-US" dirty="0"/>
              <a:t>and </a:t>
            </a:r>
            <a:r>
              <a:rPr lang="en-US" dirty="0" smtClean="0"/>
              <a:t>SDA</a:t>
            </a:r>
          </a:p>
          <a:p>
            <a:pPr lvl="1"/>
            <a:r>
              <a:rPr lang="en-US" dirty="0" smtClean="0"/>
              <a:t>SCL </a:t>
            </a:r>
            <a:r>
              <a:rPr lang="en-US" dirty="0"/>
              <a:t>is the clock line: used to synchronize all data </a:t>
            </a:r>
            <a:r>
              <a:rPr lang="en-US" dirty="0" smtClean="0"/>
              <a:t>transfers</a:t>
            </a:r>
          </a:p>
          <a:p>
            <a:pPr lvl="1"/>
            <a:r>
              <a:rPr lang="en-US" dirty="0"/>
              <a:t>SDA is the data </a:t>
            </a:r>
            <a:r>
              <a:rPr lang="en-US" dirty="0" smtClean="0"/>
              <a:t>line</a:t>
            </a:r>
          </a:p>
          <a:p>
            <a:r>
              <a:rPr lang="en-US" dirty="0"/>
              <a:t>Both SCL and SDA lines are "open drain" </a:t>
            </a:r>
            <a:r>
              <a:rPr lang="en-US" dirty="0" smtClean="0"/>
              <a:t>drivers</a:t>
            </a:r>
          </a:p>
          <a:p>
            <a:pPr lvl="1"/>
            <a:r>
              <a:rPr lang="en-US" dirty="0" smtClean="0"/>
              <a:t>Can only be driven low</a:t>
            </a:r>
          </a:p>
          <a:p>
            <a:pPr lvl="1"/>
            <a:r>
              <a:rPr lang="en-US" dirty="0"/>
              <a:t>For the line </a:t>
            </a:r>
            <a:r>
              <a:rPr lang="en-US" dirty="0" smtClean="0"/>
              <a:t>to </a:t>
            </a:r>
            <a:r>
              <a:rPr lang="en-US" dirty="0"/>
              <a:t>go high </a:t>
            </a:r>
            <a:r>
              <a:rPr lang="en-US" dirty="0" smtClean="0"/>
              <a:t>provide a pull-up </a:t>
            </a:r>
            <a:r>
              <a:rPr lang="en-US" dirty="0"/>
              <a:t>resistors to </a:t>
            </a:r>
            <a:r>
              <a:rPr lang="en-US" dirty="0" err="1" smtClean="0"/>
              <a:t>Vcc</a:t>
            </a:r>
            <a:endParaRPr lang="en-US" dirty="0" smtClean="0"/>
          </a:p>
          <a:p>
            <a:pPr lvl="2"/>
            <a:r>
              <a:rPr lang="en-US" dirty="0" smtClean="0"/>
              <a:t>The value of </a:t>
            </a:r>
            <a:r>
              <a:rPr lang="en-US" dirty="0" err="1" smtClean="0"/>
              <a:t>Vcc</a:t>
            </a:r>
            <a:r>
              <a:rPr lang="en-US" dirty="0" smtClean="0"/>
              <a:t> is an example of something </a:t>
            </a:r>
            <a:r>
              <a:rPr lang="en-US" dirty="0" err="1" smtClean="0"/>
              <a:t>SMBus</a:t>
            </a:r>
            <a:r>
              <a:rPr lang="en-US" dirty="0" smtClean="0"/>
              <a:t> restricts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285630" y="3494217"/>
            <a:ext cx="3750926" cy="1100794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Image credit: </a:t>
            </a:r>
            <a:r>
              <a:rPr lang="en-US" sz="1700" dirty="0">
                <a:solidFill>
                  <a:schemeClr val="tx1"/>
                </a:solidFill>
              </a:rPr>
              <a:t>http://electronics.stackexchange.com/questions/70312/n-ch-fet-with-open-drain-output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5241" y="5201074"/>
            <a:ext cx="8127008" cy="393890"/>
          </a:xfrm>
          <a:prstGeom prst="rect">
            <a:avLst/>
          </a:prstGeom>
          <a:noFill/>
        </p:spPr>
        <p:txBody>
          <a:bodyPr wrap="square" lIns="130028" tIns="65014" rIns="130028" bIns="65014" rtlCol="0">
            <a:spAutoFit/>
          </a:bodyPr>
          <a:lstStyle/>
          <a:p>
            <a:r>
              <a:rPr lang="en-US" sz="1700" dirty="0">
                <a:solidFill>
                  <a:schemeClr val="tx1"/>
                </a:solidFill>
              </a:rPr>
              <a:t>Image credit: http://www.robot-electronics.co.uk/acatalog/I2C_Tutorial.html</a:t>
            </a:r>
          </a:p>
        </p:txBody>
      </p:sp>
      <p:sp>
        <p:nvSpPr>
          <p:cNvPr id="12" name="Freeform 11"/>
          <p:cNvSpPr/>
          <p:nvPr/>
        </p:nvSpPr>
        <p:spPr>
          <a:xfrm>
            <a:off x="5885665" y="5520437"/>
            <a:ext cx="5817227" cy="3011148"/>
          </a:xfrm>
          <a:custGeom>
            <a:avLst/>
            <a:gdLst>
              <a:gd name="connsiteX0" fmla="*/ 0 w 4090737"/>
              <a:gd name="connsiteY0" fmla="*/ 2117558 h 2117558"/>
              <a:gd name="connsiteX1" fmla="*/ 80211 w 4090737"/>
              <a:gd name="connsiteY1" fmla="*/ 2101516 h 2117558"/>
              <a:gd name="connsiteX2" fmla="*/ 176463 w 4090737"/>
              <a:gd name="connsiteY2" fmla="*/ 2069432 h 2117558"/>
              <a:gd name="connsiteX3" fmla="*/ 272716 w 4090737"/>
              <a:gd name="connsiteY3" fmla="*/ 2053390 h 2117558"/>
              <a:gd name="connsiteX4" fmla="*/ 1219200 w 4090737"/>
              <a:gd name="connsiteY4" fmla="*/ 2085474 h 2117558"/>
              <a:gd name="connsiteX5" fmla="*/ 1941095 w 4090737"/>
              <a:gd name="connsiteY5" fmla="*/ 2053390 h 2117558"/>
              <a:gd name="connsiteX6" fmla="*/ 2903621 w 4090737"/>
              <a:gd name="connsiteY6" fmla="*/ 2021306 h 2117558"/>
              <a:gd name="connsiteX7" fmla="*/ 2967790 w 4090737"/>
              <a:gd name="connsiteY7" fmla="*/ 2005264 h 2117558"/>
              <a:gd name="connsiteX8" fmla="*/ 3176337 w 4090737"/>
              <a:gd name="connsiteY8" fmla="*/ 1973179 h 2117558"/>
              <a:gd name="connsiteX9" fmla="*/ 3224463 w 4090737"/>
              <a:gd name="connsiteY9" fmla="*/ 1957137 h 2117558"/>
              <a:gd name="connsiteX10" fmla="*/ 3288632 w 4090737"/>
              <a:gd name="connsiteY10" fmla="*/ 1941095 h 2117558"/>
              <a:gd name="connsiteX11" fmla="*/ 3465095 w 4090737"/>
              <a:gd name="connsiteY11" fmla="*/ 1892969 h 2117558"/>
              <a:gd name="connsiteX12" fmla="*/ 3561348 w 4090737"/>
              <a:gd name="connsiteY12" fmla="*/ 1828800 h 2117558"/>
              <a:gd name="connsiteX13" fmla="*/ 3705726 w 4090737"/>
              <a:gd name="connsiteY13" fmla="*/ 1700464 h 2117558"/>
              <a:gd name="connsiteX14" fmla="*/ 3737811 w 4090737"/>
              <a:gd name="connsiteY14" fmla="*/ 1668379 h 2117558"/>
              <a:gd name="connsiteX15" fmla="*/ 3785937 w 4090737"/>
              <a:gd name="connsiteY15" fmla="*/ 1572127 h 2117558"/>
              <a:gd name="connsiteX16" fmla="*/ 3801979 w 4090737"/>
              <a:gd name="connsiteY16" fmla="*/ 1524000 h 2117558"/>
              <a:gd name="connsiteX17" fmla="*/ 3866148 w 4090737"/>
              <a:gd name="connsiteY17" fmla="*/ 1411706 h 2117558"/>
              <a:gd name="connsiteX18" fmla="*/ 3898232 w 4090737"/>
              <a:gd name="connsiteY18" fmla="*/ 1315453 h 2117558"/>
              <a:gd name="connsiteX19" fmla="*/ 3914274 w 4090737"/>
              <a:gd name="connsiteY19" fmla="*/ 1251285 h 2117558"/>
              <a:gd name="connsiteX20" fmla="*/ 3946358 w 4090737"/>
              <a:gd name="connsiteY20" fmla="*/ 1155032 h 2117558"/>
              <a:gd name="connsiteX21" fmla="*/ 3962400 w 4090737"/>
              <a:gd name="connsiteY21" fmla="*/ 962527 h 2117558"/>
              <a:gd name="connsiteX22" fmla="*/ 3978442 w 4090737"/>
              <a:gd name="connsiteY22" fmla="*/ 850232 h 2117558"/>
              <a:gd name="connsiteX23" fmla="*/ 3994484 w 4090737"/>
              <a:gd name="connsiteY23" fmla="*/ 593558 h 2117558"/>
              <a:gd name="connsiteX24" fmla="*/ 3946358 w 4090737"/>
              <a:gd name="connsiteY24" fmla="*/ 176464 h 2117558"/>
              <a:gd name="connsiteX25" fmla="*/ 3946358 w 4090737"/>
              <a:gd name="connsiteY25" fmla="*/ 176464 h 2117558"/>
              <a:gd name="connsiteX26" fmla="*/ 3914274 w 4090737"/>
              <a:gd name="connsiteY26" fmla="*/ 224590 h 2117558"/>
              <a:gd name="connsiteX27" fmla="*/ 3930316 w 4090737"/>
              <a:gd name="connsiteY27" fmla="*/ 160422 h 2117558"/>
              <a:gd name="connsiteX28" fmla="*/ 3946358 w 4090737"/>
              <a:gd name="connsiteY28" fmla="*/ 112295 h 2117558"/>
              <a:gd name="connsiteX29" fmla="*/ 3962400 w 4090737"/>
              <a:gd name="connsiteY29" fmla="*/ 32085 h 2117558"/>
              <a:gd name="connsiteX30" fmla="*/ 3994484 w 4090737"/>
              <a:gd name="connsiteY30" fmla="*/ 80211 h 2117558"/>
              <a:gd name="connsiteX31" fmla="*/ 4026569 w 4090737"/>
              <a:gd name="connsiteY31" fmla="*/ 112295 h 2117558"/>
              <a:gd name="connsiteX32" fmla="*/ 4090737 w 4090737"/>
              <a:gd name="connsiteY32" fmla="*/ 192506 h 2117558"/>
              <a:gd name="connsiteX33" fmla="*/ 4074695 w 4090737"/>
              <a:gd name="connsiteY33" fmla="*/ 144379 h 2117558"/>
              <a:gd name="connsiteX34" fmla="*/ 4010526 w 4090737"/>
              <a:gd name="connsiteY34" fmla="*/ 64169 h 2117558"/>
              <a:gd name="connsiteX35" fmla="*/ 3962400 w 4090737"/>
              <a:gd name="connsiteY35" fmla="*/ 0 h 2117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090737" h="2117558">
                <a:moveTo>
                  <a:pt x="0" y="2117558"/>
                </a:moveTo>
                <a:cubicBezTo>
                  <a:pt x="26737" y="2112211"/>
                  <a:pt x="53905" y="2108690"/>
                  <a:pt x="80211" y="2101516"/>
                </a:cubicBezTo>
                <a:cubicBezTo>
                  <a:pt x="112839" y="2092618"/>
                  <a:pt x="143104" y="2074992"/>
                  <a:pt x="176463" y="2069432"/>
                </a:cubicBezTo>
                <a:lnTo>
                  <a:pt x="272716" y="2053390"/>
                </a:lnTo>
                <a:cubicBezTo>
                  <a:pt x="651388" y="2077057"/>
                  <a:pt x="732251" y="2085474"/>
                  <a:pt x="1219200" y="2085474"/>
                </a:cubicBezTo>
                <a:cubicBezTo>
                  <a:pt x="1395691" y="2085474"/>
                  <a:pt x="1743604" y="2064362"/>
                  <a:pt x="1941095" y="2053390"/>
                </a:cubicBezTo>
                <a:cubicBezTo>
                  <a:pt x="2370505" y="1999714"/>
                  <a:pt x="1864366" y="2058422"/>
                  <a:pt x="2903621" y="2021306"/>
                </a:cubicBezTo>
                <a:cubicBezTo>
                  <a:pt x="2925655" y="2020519"/>
                  <a:pt x="2946098" y="2009208"/>
                  <a:pt x="2967790" y="2005264"/>
                </a:cubicBezTo>
                <a:cubicBezTo>
                  <a:pt x="3038174" y="1992467"/>
                  <a:pt x="3106540" y="1988690"/>
                  <a:pt x="3176337" y="1973179"/>
                </a:cubicBezTo>
                <a:cubicBezTo>
                  <a:pt x="3192844" y="1969511"/>
                  <a:pt x="3208204" y="1961782"/>
                  <a:pt x="3224463" y="1957137"/>
                </a:cubicBezTo>
                <a:cubicBezTo>
                  <a:pt x="3245663" y="1951080"/>
                  <a:pt x="3267109" y="1945878"/>
                  <a:pt x="3288632" y="1941095"/>
                </a:cubicBezTo>
                <a:cubicBezTo>
                  <a:pt x="3333831" y="1931051"/>
                  <a:pt x="3427535" y="1918009"/>
                  <a:pt x="3465095" y="1892969"/>
                </a:cubicBezTo>
                <a:lnTo>
                  <a:pt x="3561348" y="1828800"/>
                </a:lnTo>
                <a:cubicBezTo>
                  <a:pt x="3647228" y="1771547"/>
                  <a:pt x="3595840" y="1810350"/>
                  <a:pt x="3705726" y="1700464"/>
                </a:cubicBezTo>
                <a:lnTo>
                  <a:pt x="3737811" y="1668379"/>
                </a:lnTo>
                <a:cubicBezTo>
                  <a:pt x="3778134" y="1547410"/>
                  <a:pt x="3723740" y="1696522"/>
                  <a:pt x="3785937" y="1572127"/>
                </a:cubicBezTo>
                <a:cubicBezTo>
                  <a:pt x="3793499" y="1557002"/>
                  <a:pt x="3795318" y="1539543"/>
                  <a:pt x="3801979" y="1524000"/>
                </a:cubicBezTo>
                <a:cubicBezTo>
                  <a:pt x="3826403" y="1467010"/>
                  <a:pt x="3833925" y="1460039"/>
                  <a:pt x="3866148" y="1411706"/>
                </a:cubicBezTo>
                <a:cubicBezTo>
                  <a:pt x="3876843" y="1379622"/>
                  <a:pt x="3890029" y="1348263"/>
                  <a:pt x="3898232" y="1315453"/>
                </a:cubicBezTo>
                <a:cubicBezTo>
                  <a:pt x="3903579" y="1294064"/>
                  <a:pt x="3907939" y="1272403"/>
                  <a:pt x="3914274" y="1251285"/>
                </a:cubicBezTo>
                <a:cubicBezTo>
                  <a:pt x="3923992" y="1218891"/>
                  <a:pt x="3946358" y="1155032"/>
                  <a:pt x="3946358" y="1155032"/>
                </a:cubicBezTo>
                <a:cubicBezTo>
                  <a:pt x="3951705" y="1090864"/>
                  <a:pt x="3955659" y="1026564"/>
                  <a:pt x="3962400" y="962527"/>
                </a:cubicBezTo>
                <a:cubicBezTo>
                  <a:pt x="3966358" y="924923"/>
                  <a:pt x="3975166" y="887902"/>
                  <a:pt x="3978442" y="850232"/>
                </a:cubicBezTo>
                <a:cubicBezTo>
                  <a:pt x="3985868" y="764829"/>
                  <a:pt x="3989137" y="679116"/>
                  <a:pt x="3994484" y="593558"/>
                </a:cubicBezTo>
                <a:cubicBezTo>
                  <a:pt x="3977386" y="46408"/>
                  <a:pt x="4032579" y="-82203"/>
                  <a:pt x="3946358" y="176464"/>
                </a:cubicBezTo>
                <a:lnTo>
                  <a:pt x="3946358" y="176464"/>
                </a:lnTo>
                <a:lnTo>
                  <a:pt x="3914274" y="224590"/>
                </a:lnTo>
                <a:cubicBezTo>
                  <a:pt x="3919621" y="203201"/>
                  <a:pt x="3924259" y="181621"/>
                  <a:pt x="3930316" y="160422"/>
                </a:cubicBezTo>
                <a:cubicBezTo>
                  <a:pt x="3934962" y="144163"/>
                  <a:pt x="3942257" y="128700"/>
                  <a:pt x="3946358" y="112295"/>
                </a:cubicBezTo>
                <a:cubicBezTo>
                  <a:pt x="3952971" y="85843"/>
                  <a:pt x="3957053" y="58822"/>
                  <a:pt x="3962400" y="32085"/>
                </a:cubicBezTo>
                <a:cubicBezTo>
                  <a:pt x="3973095" y="48127"/>
                  <a:pt x="3982440" y="65156"/>
                  <a:pt x="3994484" y="80211"/>
                </a:cubicBezTo>
                <a:cubicBezTo>
                  <a:pt x="4003932" y="92021"/>
                  <a:pt x="4018787" y="99326"/>
                  <a:pt x="4026569" y="112295"/>
                </a:cubicBezTo>
                <a:cubicBezTo>
                  <a:pt x="4078228" y="198393"/>
                  <a:pt x="3994883" y="128603"/>
                  <a:pt x="4090737" y="192506"/>
                </a:cubicBezTo>
                <a:cubicBezTo>
                  <a:pt x="4085390" y="176464"/>
                  <a:pt x="4082257" y="159504"/>
                  <a:pt x="4074695" y="144379"/>
                </a:cubicBezTo>
                <a:cubicBezTo>
                  <a:pt x="4054458" y="103904"/>
                  <a:pt x="4040369" y="94011"/>
                  <a:pt x="4010526" y="64169"/>
                </a:cubicBezTo>
                <a:cubicBezTo>
                  <a:pt x="3990703" y="4699"/>
                  <a:pt x="4009608" y="23606"/>
                  <a:pt x="3962400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028" tIns="65014" rIns="130028" bIns="65014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0076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It might look like this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206" y="2303462"/>
            <a:ext cx="8839200" cy="673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539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the Pi ready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Stop the “blacklisting” of I2C</a:t>
            </a:r>
          </a:p>
          <a:p>
            <a:pPr lvl="1"/>
            <a:r>
              <a:rPr lang="en-US" dirty="0" smtClean="0"/>
              <a:t>In /</a:t>
            </a:r>
            <a:r>
              <a:rPr lang="en-US" dirty="0" err="1" smtClean="0"/>
              <a:t>etc</a:t>
            </a:r>
            <a:r>
              <a:rPr lang="en-US" dirty="0" smtClean="0"/>
              <a:t>/</a:t>
            </a:r>
            <a:r>
              <a:rPr lang="en-US" dirty="0" err="1" smtClean="0"/>
              <a:t>modprobe.d</a:t>
            </a:r>
            <a:r>
              <a:rPr lang="en-US" dirty="0" smtClean="0"/>
              <a:t>/</a:t>
            </a:r>
            <a:r>
              <a:rPr lang="en-US" dirty="0" err="1" smtClean="0"/>
              <a:t>raspi-blacklist.conf</a:t>
            </a:r>
            <a:endParaRPr lang="en-US" dirty="0" smtClean="0"/>
          </a:p>
          <a:p>
            <a:pPr lvl="2"/>
            <a:r>
              <a:rPr lang="en-US" dirty="0"/>
              <a:t>Comment out the blacklist of </a:t>
            </a:r>
            <a:r>
              <a:rPr lang="en-US" dirty="0" smtClean="0"/>
              <a:t>i2c-bcm2708</a:t>
            </a:r>
          </a:p>
          <a:p>
            <a:r>
              <a:rPr lang="en-US" dirty="0" smtClean="0"/>
              <a:t>Add the appropriate modules</a:t>
            </a:r>
          </a:p>
          <a:p>
            <a:pPr lvl="1"/>
            <a:r>
              <a:rPr lang="en-US" dirty="0" smtClean="0"/>
              <a:t>By adding the following lines to /</a:t>
            </a:r>
            <a:r>
              <a:rPr lang="en-US" dirty="0" err="1" smtClean="0"/>
              <a:t>etc</a:t>
            </a:r>
            <a:r>
              <a:rPr lang="en-US" dirty="0" smtClean="0"/>
              <a:t>/modules</a:t>
            </a:r>
          </a:p>
          <a:p>
            <a:pPr marL="914400" lvl="2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i2c-bcm2708</a:t>
            </a:r>
          </a:p>
          <a:p>
            <a:pPr marL="914400" lvl="2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i2c-dev</a:t>
            </a:r>
          </a:p>
          <a:p>
            <a:r>
              <a:rPr lang="en-US" dirty="0" smtClean="0"/>
              <a:t>Install a couple of packages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i2c-tools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libi2c-dev</a:t>
            </a:r>
          </a:p>
          <a:p>
            <a:r>
              <a:rPr lang="en-US" dirty="0"/>
              <a:t>A</a:t>
            </a:r>
            <a:r>
              <a:rPr lang="en-US" dirty="0" smtClean="0"/>
              <a:t>dd user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pi</a:t>
            </a:r>
            <a:r>
              <a:rPr lang="en-US" dirty="0" smtClean="0"/>
              <a:t> to group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</a:t>
            </a:r>
          </a:p>
          <a:p>
            <a:r>
              <a:rPr lang="en-US" dirty="0" smtClean="0"/>
              <a:t>Reboot</a:t>
            </a:r>
          </a:p>
        </p:txBody>
      </p:sp>
    </p:spTree>
    <p:extLst>
      <p:ext uri="{BB962C8B-B14F-4D97-AF65-F5344CB8AC3E}">
        <p14:creationId xmlns:p14="http://schemas.microsoft.com/office/powerpoint/2010/main" val="5487883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Linux i2c device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Device files are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/i2c-*</a:t>
            </a:r>
          </a:p>
          <a:p>
            <a:pPr lvl="1"/>
            <a:r>
              <a:rPr lang="en-US" dirty="0" smtClean="0"/>
              <a:t>Major number is 89</a:t>
            </a:r>
          </a:p>
          <a:p>
            <a:pPr lvl="1"/>
            <a:r>
              <a:rPr lang="en-US" dirty="0" smtClean="0"/>
              <a:t>Minor number is bus number</a:t>
            </a:r>
          </a:p>
          <a:p>
            <a:r>
              <a:rPr lang="en-US" dirty="0" smtClean="0">
                <a:hlinkClick r:id="rId2"/>
              </a:rPr>
              <a:t>Linux device documentation</a:t>
            </a:r>
            <a:r>
              <a:rPr lang="en-US" dirty="0" smtClean="0"/>
              <a:t> for “</a:t>
            </a:r>
            <a:r>
              <a:rPr lang="en-US" dirty="0" err="1" smtClean="0"/>
              <a:t>userspace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The usual read and write are supported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ut </a:t>
            </a:r>
            <a:r>
              <a:rPr lang="en-US" dirty="0" err="1" smtClean="0"/>
              <a:t>ioctl</a:t>
            </a:r>
            <a:r>
              <a:rPr lang="en-US" dirty="0" smtClean="0"/>
              <a:t> is the preferred interface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specially with </a:t>
            </a:r>
            <a:r>
              <a:rPr lang="en-US" dirty="0" err="1" smtClean="0">
                <a:hlinkClick r:id="rId3"/>
              </a:rPr>
              <a:t>smbus</a:t>
            </a:r>
            <a:r>
              <a:rPr lang="en-US" dirty="0" smtClean="0">
                <a:hlinkClick r:id="rId3"/>
              </a:rPr>
              <a:t> protocol</a:t>
            </a:r>
            <a:r>
              <a:rPr lang="en-US" dirty="0" smtClean="0"/>
              <a:t> macros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915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i2c utilities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programming, try the i2c utilities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2cdetect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2cdump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2cget</a:t>
            </a:r>
          </a:p>
          <a:p>
            <a:pPr lvl="1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2cset</a:t>
            </a:r>
          </a:p>
          <a:p>
            <a:r>
              <a:rPr lang="en-US" dirty="0" smtClean="0"/>
              <a:t>On Rev1 versions of the Raspberry Pi, the i2c devices on a bus 0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14653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06" y="520700"/>
            <a:ext cx="12290425" cy="138350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hlinkClick r:id="rId2"/>
              </a:rPr>
              <a:t>Using </a:t>
            </a:r>
            <a:r>
              <a:rPr lang="en-US" dirty="0">
                <a:hlinkClick r:id="rId2"/>
              </a:rPr>
              <a:t>the I</a:t>
            </a:r>
            <a:r>
              <a:rPr lang="en-US" baseline="30000" dirty="0">
                <a:hlinkClick r:id="rId2"/>
              </a:rPr>
              <a:t>2</a:t>
            </a:r>
            <a:r>
              <a:rPr lang="en-US" dirty="0">
                <a:hlinkClick r:id="rId2"/>
              </a:rPr>
              <a:t>C </a:t>
            </a:r>
            <a:r>
              <a:rPr lang="en-US" dirty="0" smtClean="0">
                <a:hlinkClick r:id="rId2"/>
              </a:rPr>
              <a:t>utilities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finding the bus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132806"/>
            <a:ext cx="12290425" cy="54864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-l /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dev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/i2c-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</a:p>
          <a:p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lsmod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|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grep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i2cdetect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–l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i2cdetect -y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</a:p>
          <a:p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r>
              <a:rPr lang="en-US" dirty="0" smtClean="0">
                <a:cs typeface="Courier New" panose="02070309020205020404" pitchFamily="49" charset="0"/>
              </a:rPr>
              <a:t>Use 0 with Rev1</a:t>
            </a:r>
          </a:p>
        </p:txBody>
      </p:sp>
    </p:spTree>
    <p:extLst>
      <p:ext uri="{BB962C8B-B14F-4D97-AF65-F5344CB8AC3E}">
        <p14:creationId xmlns:p14="http://schemas.microsoft.com/office/powerpoint/2010/main" val="33543324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hlinkClick r:id="rId2"/>
              </a:rPr>
              <a:t>Using </a:t>
            </a:r>
            <a:r>
              <a:rPr lang="en-US" dirty="0">
                <a:hlinkClick r:id="rId2"/>
              </a:rPr>
              <a:t>the I</a:t>
            </a:r>
            <a:r>
              <a:rPr lang="en-US" baseline="30000" dirty="0">
                <a:hlinkClick r:id="rId2"/>
              </a:rPr>
              <a:t>2</a:t>
            </a:r>
            <a:r>
              <a:rPr lang="en-US" dirty="0">
                <a:hlinkClick r:id="rId2"/>
              </a:rPr>
              <a:t>C </a:t>
            </a:r>
            <a:r>
              <a:rPr lang="en-US" dirty="0" smtClean="0">
                <a:hlinkClick r:id="rId2"/>
              </a:rPr>
              <a:t>utilities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finding the temperature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i2cget  -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 1 0x77 0xD0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</a:p>
          <a:p>
            <a:pPr lvl="1"/>
            <a:r>
              <a:rPr lang="en-US" dirty="0" smtClean="0">
                <a:cs typeface="Courier New" panose="02070309020205020404" pitchFamily="49" charset="0"/>
              </a:rPr>
              <a:t>Make sure you have a BMP180</a:t>
            </a: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i2cdump -r 0xAA-0xBF -y 1 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0x77</a:t>
            </a:r>
          </a:p>
          <a:p>
            <a:pPr lvl="1"/>
            <a:r>
              <a:rPr lang="pt-BR" dirty="0" smtClean="0">
                <a:latin typeface="+mj-lt"/>
                <a:cs typeface="Courier New" panose="02070309020205020404" pitchFamily="49" charset="0"/>
              </a:rPr>
              <a:t>Examine mysterious EEPROM registers</a:t>
            </a: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i2cdump -y -r 0xF4-0xF7 1 </a:t>
            </a:r>
            <a:r>
              <a:rPr lang="pt-B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0x77</a:t>
            </a:r>
          </a:p>
          <a:p>
            <a:pPr lvl="1"/>
            <a:r>
              <a:rPr lang="pt-BR" dirty="0" smtClean="0">
                <a:latin typeface="+mj-lt"/>
                <a:cs typeface="Courier New" panose="02070309020205020404" pitchFamily="49" charset="0"/>
              </a:rPr>
              <a:t>Examine measurement register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i2cset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 1 0x77 0xF4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0x2E</a:t>
            </a:r>
          </a:p>
          <a:p>
            <a:pPr lvl="1"/>
            <a:r>
              <a:rPr lang="en-US" dirty="0" smtClean="0">
                <a:cs typeface="Courier New" panose="02070309020205020404" pitchFamily="49" charset="0"/>
              </a:rPr>
              <a:t>Tell device to read temperature</a:t>
            </a:r>
          </a:p>
          <a:p>
            <a:r>
              <a:rPr lang="pt-BR" dirty="0">
                <a:latin typeface="Courier New" panose="02070309020205020404" pitchFamily="49" charset="0"/>
                <a:cs typeface="Courier New" panose="02070309020205020404" pitchFamily="49" charset="0"/>
              </a:rPr>
              <a:t>i2cdump -y -r 0xF4-0xF7 1 0x77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3114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rogramming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the temperature on BMP180</a:t>
            </a:r>
          </a:p>
          <a:p>
            <a:pPr lvl="1"/>
            <a:r>
              <a:rPr lang="en-US" dirty="0" smtClean="0"/>
              <a:t>C program using device interface</a:t>
            </a:r>
          </a:p>
          <a:p>
            <a:pPr lvl="1"/>
            <a:r>
              <a:rPr lang="en-US" dirty="0" smtClean="0"/>
              <a:t>C program with block read operation</a:t>
            </a:r>
          </a:p>
          <a:p>
            <a:pPr lvl="1"/>
            <a:r>
              <a:rPr lang="en-US" dirty="0" smtClean="0"/>
              <a:t>Python program using </a:t>
            </a:r>
            <a:r>
              <a:rPr lang="en-US" dirty="0" err="1" smtClean="0"/>
              <a:t>SMBus</a:t>
            </a:r>
            <a:r>
              <a:rPr lang="en-US" dirty="0" smtClean="0"/>
              <a:t> module</a:t>
            </a:r>
          </a:p>
          <a:p>
            <a:pPr lvl="2"/>
            <a:r>
              <a:rPr lang="en-US" dirty="0" smtClean="0"/>
              <a:t>Which is really a </a:t>
            </a:r>
            <a:r>
              <a:rPr lang="en-US" dirty="0" err="1" smtClean="0"/>
              <a:t>Pythonized</a:t>
            </a:r>
            <a:r>
              <a:rPr lang="en-US" dirty="0" smtClean="0"/>
              <a:t>-C interface</a:t>
            </a:r>
          </a:p>
          <a:p>
            <a:r>
              <a:rPr lang="en-US" dirty="0" smtClean="0"/>
              <a:t>Read acceleration using a LSM303</a:t>
            </a:r>
          </a:p>
          <a:p>
            <a:pPr lvl="1"/>
            <a:r>
              <a:rPr lang="en-US" dirty="0" smtClean="0"/>
              <a:t>In Python using </a:t>
            </a:r>
            <a:r>
              <a:rPr lang="en-US" dirty="0" err="1" smtClean="0"/>
              <a:t>SMBus</a:t>
            </a:r>
            <a:endParaRPr lang="en-US" dirty="0" smtClean="0"/>
          </a:p>
          <a:p>
            <a:r>
              <a:rPr lang="en-US" dirty="0" smtClean="0"/>
              <a:t>And use i2c utilities from the shell</a:t>
            </a:r>
          </a:p>
          <a:p>
            <a:pPr lvl="1"/>
            <a:r>
              <a:rPr lang="en-US" dirty="0" smtClean="0"/>
              <a:t>Which really isn’t programming</a:t>
            </a:r>
          </a:p>
        </p:txBody>
      </p:sp>
    </p:spTree>
    <p:extLst>
      <p:ext uri="{BB962C8B-B14F-4D97-AF65-F5344CB8AC3E}">
        <p14:creationId xmlns:p14="http://schemas.microsoft.com/office/powerpoint/2010/main" val="6587006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600" dirty="0" smtClean="0"/>
              <a:t>Trying out the device interface</a:t>
            </a:r>
            <a:endParaRPr lang="en-US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a look at the </a:t>
            </a:r>
            <a:r>
              <a:rPr lang="en-US" dirty="0" smtClean="0">
                <a:hlinkClick r:id="rId2"/>
              </a:rPr>
              <a:t>bmp180 program</a:t>
            </a:r>
            <a:endParaRPr lang="en-US" dirty="0" smtClean="0"/>
          </a:p>
          <a:p>
            <a:pPr lvl="1"/>
            <a:r>
              <a:rPr lang="en-US" dirty="0" smtClean="0"/>
              <a:t>Which should be in the examples directory</a:t>
            </a:r>
          </a:p>
          <a:p>
            <a:r>
              <a:rPr lang="en-US" dirty="0" smtClean="0"/>
              <a:t>Note the usual structures</a:t>
            </a:r>
          </a:p>
          <a:p>
            <a:pPr lvl="1"/>
            <a:r>
              <a:rPr lang="en-US" dirty="0" smtClean="0"/>
              <a:t>Lots of register definitions</a:t>
            </a:r>
          </a:p>
          <a:p>
            <a:pPr lvl="1"/>
            <a:r>
              <a:rPr lang="en-US" dirty="0" smtClean="0"/>
              <a:t>Routines to interpret the data</a:t>
            </a:r>
          </a:p>
          <a:p>
            <a:pPr lvl="1"/>
            <a:r>
              <a:rPr lang="en-US" dirty="0" smtClean="0"/>
              <a:t>Actions</a:t>
            </a:r>
          </a:p>
          <a:p>
            <a:pPr lvl="2"/>
            <a:r>
              <a:rPr lang="en-US" dirty="0" smtClean="0"/>
              <a:t>Open the device</a:t>
            </a:r>
          </a:p>
          <a:p>
            <a:pPr lvl="2"/>
            <a:r>
              <a:rPr lang="en-US" dirty="0" smtClean="0"/>
              <a:t>Read and write to the device</a:t>
            </a:r>
          </a:p>
        </p:txBody>
      </p:sp>
    </p:spTree>
    <p:extLst>
      <p:ext uri="{BB962C8B-B14F-4D97-AF65-F5344CB8AC3E}">
        <p14:creationId xmlns:p14="http://schemas.microsoft.com/office/powerpoint/2010/main" val="1670818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what about the hard part?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does this come from</a:t>
            </a:r>
          </a:p>
          <a:p>
            <a:pPr marL="457200" lvl="1" indent="0">
              <a:buNone/>
            </a:pP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x1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= (ut-ac6)*ac5/32768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x2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= mc * 2048 / (x1 + md)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b5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= x1 + x2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457200" lvl="1" indent="0">
              <a:buNone/>
            </a:pP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t </a:t>
            </a: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= (b5 + 8) / 16 </a:t>
            </a:r>
            <a:r>
              <a:rPr lang="fr-FR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fr-FR" dirty="0"/>
              <a:t>t</a:t>
            </a:r>
            <a:r>
              <a:rPr lang="fr-FR" dirty="0" smtClean="0"/>
              <a:t>he </a:t>
            </a:r>
            <a:r>
              <a:rPr lang="fr-FR" dirty="0" smtClean="0">
                <a:hlinkClick r:id="rId2"/>
              </a:rPr>
              <a:t>BMP180 </a:t>
            </a:r>
            <a:r>
              <a:rPr lang="fr-FR" dirty="0" err="1" smtClean="0">
                <a:hlinkClick r:id="rId2"/>
              </a:rPr>
              <a:t>datasheet</a:t>
            </a:r>
            <a:endParaRPr lang="fr-FR" dirty="0" smtClean="0"/>
          </a:p>
          <a:p>
            <a:pPr lvl="1"/>
            <a:r>
              <a:rPr lang="fr-FR" dirty="0" err="1" smtClean="0"/>
              <a:t>See</a:t>
            </a:r>
            <a:r>
              <a:rPr lang="fr-FR" dirty="0" smtClean="0"/>
              <a:t> page 15 for the </a:t>
            </a:r>
            <a:r>
              <a:rPr lang="fr-FR" dirty="0" err="1" smtClean="0"/>
              <a:t>details</a:t>
            </a:r>
            <a:endParaRPr lang="fr-FR" dirty="0" smtClean="0"/>
          </a:p>
          <a:p>
            <a:pPr lvl="2"/>
            <a:r>
              <a:rPr lang="fr-FR" dirty="0"/>
              <a:t>a</a:t>
            </a:r>
            <a:r>
              <a:rPr lang="fr-FR" dirty="0" smtClean="0"/>
              <a:t>nd </a:t>
            </a:r>
            <a:r>
              <a:rPr lang="fr-FR" dirty="0" err="1" smtClean="0"/>
              <a:t>don’t</a:t>
            </a:r>
            <a:r>
              <a:rPr lang="fr-FR" dirty="0" smtClean="0"/>
              <a:t> </a:t>
            </a:r>
            <a:r>
              <a:rPr lang="fr-FR" dirty="0" err="1" smtClean="0"/>
              <a:t>expect</a:t>
            </a:r>
            <a:r>
              <a:rPr lang="fr-FR" dirty="0" smtClean="0"/>
              <a:t> to </a:t>
            </a:r>
            <a:r>
              <a:rPr lang="fr-FR" dirty="0" err="1" smtClean="0"/>
              <a:t>understand</a:t>
            </a:r>
            <a:r>
              <a:rPr lang="fr-FR" dirty="0" smtClean="0"/>
              <a:t> </a:t>
            </a:r>
            <a:r>
              <a:rPr lang="fr-FR" dirty="0" err="1" smtClean="0"/>
              <a:t>why</a:t>
            </a:r>
            <a:endParaRPr lang="fr-FR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3017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606" y="304006"/>
            <a:ext cx="12290425" cy="1447800"/>
          </a:xfrm>
        </p:spPr>
        <p:txBody>
          <a:bodyPr/>
          <a:lstStyle/>
          <a:p>
            <a:r>
              <a:rPr lang="en-US" sz="6000" dirty="0"/>
              <a:t>S</a:t>
            </a:r>
            <a:r>
              <a:rPr lang="en-US" sz="6000" dirty="0" smtClean="0"/>
              <a:t>ecrets of the I2C sensor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606" y="2590006"/>
            <a:ext cx="12290425" cy="6629400"/>
          </a:xfrm>
        </p:spPr>
        <p:txBody>
          <a:bodyPr>
            <a:normAutofit/>
          </a:bodyPr>
          <a:lstStyle/>
          <a:p>
            <a:r>
              <a:rPr lang="en-US" dirty="0" smtClean="0"/>
              <a:t>Read the datasheet</a:t>
            </a:r>
          </a:p>
          <a:p>
            <a:r>
              <a:rPr lang="en-US" dirty="0" smtClean="0"/>
              <a:t>Find an application note</a:t>
            </a:r>
          </a:p>
          <a:p>
            <a:r>
              <a:rPr lang="en-US" dirty="0" smtClean="0"/>
              <a:t>Find example programs</a:t>
            </a:r>
          </a:p>
          <a:p>
            <a:r>
              <a:rPr lang="en-US" dirty="0" smtClean="0"/>
              <a:t>Search for device drivers for the manufacturer</a:t>
            </a:r>
          </a:p>
          <a:p>
            <a:pPr lvl="1"/>
            <a:r>
              <a:rPr lang="en-US" dirty="0" smtClean="0"/>
              <a:t>It should contain a lot of DEFINE</a:t>
            </a:r>
          </a:p>
          <a:p>
            <a:r>
              <a:rPr lang="en-US" dirty="0" smtClean="0"/>
              <a:t>Try </a:t>
            </a:r>
            <a:r>
              <a:rPr lang="en-US" dirty="0" smtClean="0">
                <a:hlinkClick r:id="rId3"/>
              </a:rPr>
              <a:t>I</a:t>
            </a:r>
            <a:r>
              <a:rPr lang="en-US" baseline="30000" dirty="0" smtClean="0">
                <a:hlinkClick r:id="rId3"/>
              </a:rPr>
              <a:t>2</a:t>
            </a:r>
            <a:r>
              <a:rPr lang="en-US" dirty="0" smtClean="0">
                <a:hlinkClick r:id="rId3"/>
              </a:rPr>
              <a:t>Cdevlib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9698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to test it 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Compile the programs</a:t>
            </a:r>
          </a:p>
          <a:p>
            <a:r>
              <a:rPr lang="en-US" dirty="0" smtClean="0"/>
              <a:t>Test it out</a:t>
            </a:r>
          </a:p>
          <a:p>
            <a:pPr lvl="1"/>
            <a:r>
              <a:rPr lang="en-US" dirty="0" smtClean="0"/>
              <a:t>It should get warmer when touched</a:t>
            </a:r>
          </a:p>
          <a:p>
            <a:pPr lvl="1"/>
            <a:r>
              <a:rPr lang="en-US" dirty="0" smtClean="0"/>
              <a:t>And colder when using an ice cube</a:t>
            </a:r>
          </a:p>
          <a:p>
            <a:r>
              <a:rPr lang="en-US" dirty="0" smtClean="0"/>
              <a:t>The program has no filtering</a:t>
            </a:r>
          </a:p>
          <a:p>
            <a:pPr lvl="1"/>
            <a:r>
              <a:rPr lang="en-US" dirty="0" smtClean="0"/>
              <a:t>So sometimes odd results are returned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324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the simpler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Compile it</a:t>
            </a:r>
          </a:p>
          <a:p>
            <a:pPr marL="457200" lvl="1" indent="0">
              <a:buNone/>
            </a:pPr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 -o bmp180json -DDEBUG 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bmp180json.c</a:t>
            </a:r>
          </a:p>
          <a:p>
            <a:pPr lvl="2"/>
            <a:r>
              <a:rPr lang="en-US" dirty="0" smtClean="0"/>
              <a:t>Or simply use make</a:t>
            </a:r>
          </a:p>
          <a:p>
            <a:r>
              <a:rPr lang="en-US" dirty="0" smtClean="0"/>
              <a:t>Run it</a:t>
            </a: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./bmp180json</a:t>
            </a:r>
          </a:p>
          <a:p>
            <a:r>
              <a:rPr lang="en-US" dirty="0" smtClean="0"/>
              <a:t>Changing it?</a:t>
            </a:r>
          </a:p>
          <a:p>
            <a:pPr lvl="1"/>
            <a:r>
              <a:rPr lang="en-US" dirty="0" smtClean="0"/>
              <a:t>Display the pressure</a:t>
            </a:r>
            <a:endParaRPr lang="en-US" dirty="0"/>
          </a:p>
          <a:p>
            <a:pPr lvl="1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9706951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Python?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good “first” programming language</a:t>
            </a:r>
          </a:p>
          <a:p>
            <a:pPr lvl="1"/>
            <a:r>
              <a:rPr lang="en-US" dirty="0" smtClean="0"/>
              <a:t>Especially if you don’t like the following</a:t>
            </a:r>
          </a:p>
          <a:p>
            <a:pPr marL="914400" lvl="2" indent="0">
              <a:buNone/>
            </a:pPr>
            <a:r>
              <a:rPr lang="en-US" sz="3600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ublic static void main(String[] </a:t>
            </a:r>
            <a:r>
              <a:rPr lang="en-US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914400" lvl="2" indent="0">
              <a:buNone/>
            </a:pPr>
            <a:endParaRPr lang="en-US" sz="3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914400" lvl="2" indent="0">
              <a:buNone/>
            </a:pPr>
            <a:r>
              <a:rPr lang="en-US" sz="3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nt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main(</a:t>
            </a:r>
            <a:r>
              <a:rPr lang="en-US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char *</a:t>
            </a:r>
            <a:r>
              <a:rPr lang="en-US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[])</a:t>
            </a:r>
          </a:p>
          <a:p>
            <a:r>
              <a:rPr lang="en-US" dirty="0" smtClean="0"/>
              <a:t>Lots of good packages</a:t>
            </a:r>
          </a:p>
          <a:p>
            <a:r>
              <a:rPr lang="en-US" dirty="0" smtClean="0"/>
              <a:t>Fun interfaces for kids</a:t>
            </a:r>
          </a:p>
          <a:p>
            <a:pPr lvl="1"/>
            <a:r>
              <a:rPr lang="en-US" dirty="0" smtClean="0"/>
              <a:t>See </a:t>
            </a:r>
            <a:r>
              <a:rPr lang="en-US" dirty="0" smtClean="0">
                <a:hlinkClick r:id="rId2"/>
              </a:rPr>
              <a:t>Python for Kids</a:t>
            </a:r>
            <a:endParaRPr lang="en-US" dirty="0" smtClean="0"/>
          </a:p>
          <a:p>
            <a:r>
              <a:rPr lang="en-US" dirty="0" smtClean="0"/>
              <a:t>Generally easy to get something running</a:t>
            </a:r>
          </a:p>
          <a:p>
            <a:pPr lvl="1"/>
            <a:r>
              <a:rPr lang="en-US" dirty="0" err="1" smtClean="0"/>
              <a:t>Mispelled</a:t>
            </a:r>
            <a:r>
              <a:rPr lang="en-US" dirty="0" smtClean="0"/>
              <a:t> </a:t>
            </a:r>
            <a:r>
              <a:rPr lang="en-US" dirty="0" err="1" smtClean="0"/>
              <a:t>varyabals</a:t>
            </a:r>
            <a:r>
              <a:rPr lang="en-US" dirty="0" smtClean="0"/>
              <a:t> can hide for months </a:t>
            </a:r>
          </a:p>
        </p:txBody>
      </p:sp>
    </p:spTree>
    <p:extLst>
      <p:ext uri="{BB962C8B-B14F-4D97-AF65-F5344CB8AC3E}">
        <p14:creationId xmlns:p14="http://schemas.microsoft.com/office/powerpoint/2010/main" val="5616146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Python?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" y="0"/>
            <a:ext cx="12991665" cy="975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726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Why the JSON?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Pretty to easy to read</a:t>
            </a:r>
          </a:p>
          <a:p>
            <a:r>
              <a:rPr lang="en-US" dirty="0" smtClean="0"/>
              <a:t>Has a </a:t>
            </a:r>
            <a:r>
              <a:rPr lang="en-US" dirty="0" smtClean="0">
                <a:hlinkClick r:id="rId2"/>
              </a:rPr>
              <a:t>formal schema for validation</a:t>
            </a:r>
            <a:endParaRPr lang="en-US" dirty="0" smtClean="0"/>
          </a:p>
          <a:p>
            <a:r>
              <a:rPr lang="en-US" dirty="0" smtClean="0"/>
              <a:t>Works well with web applications</a:t>
            </a:r>
          </a:p>
          <a:p>
            <a:pPr lvl="1"/>
            <a:r>
              <a:rPr lang="en-US" dirty="0" smtClean="0"/>
              <a:t>JavaScript</a:t>
            </a:r>
          </a:p>
          <a:p>
            <a:pPr lvl="1"/>
            <a:r>
              <a:rPr lang="en-US" dirty="0" smtClean="0"/>
              <a:t>HTML5</a:t>
            </a:r>
          </a:p>
          <a:p>
            <a:r>
              <a:rPr lang="en-US" dirty="0" smtClean="0"/>
              <a:t>Will please the New Media students in CSCI 185</a:t>
            </a:r>
          </a:p>
          <a:p>
            <a:r>
              <a:rPr lang="en-US" dirty="0" smtClean="0"/>
              <a:t>Supported in </a:t>
            </a:r>
            <a:r>
              <a:rPr lang="en-US" i="1" dirty="0" smtClean="0"/>
              <a:t>all</a:t>
            </a:r>
            <a:r>
              <a:rPr lang="en-US" dirty="0" smtClean="0"/>
              <a:t> common programming languages</a:t>
            </a:r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pinkie-pie.cs.unca.edu</a:t>
            </a:r>
            <a:r>
              <a:rPr lang="en-US" dirty="0" smtClean="0"/>
              <a:t> is running on a Raspberry Pi Model B Rev1 -- 256 </a:t>
            </a:r>
            <a:r>
              <a:rPr lang="en-US" dirty="0" err="1" smtClean="0"/>
              <a:t>MBtyes</a:t>
            </a:r>
            <a:r>
              <a:rPr lang="en-US" dirty="0" smtClean="0"/>
              <a:t> of RAM</a:t>
            </a:r>
          </a:p>
          <a:p>
            <a:pPr lvl="1"/>
            <a:r>
              <a:rPr lang="en-US" dirty="0" smtClean="0"/>
              <a:t>Once it could tell you how hot it is over the web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6913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the temperature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need to compile</a:t>
            </a:r>
          </a:p>
          <a:p>
            <a:r>
              <a:rPr lang="en-US" dirty="0" smtClean="0"/>
              <a:t>Run it</a:t>
            </a:r>
          </a:p>
          <a:p>
            <a:pPr marL="457200" lvl="1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ython bmp180json.py</a:t>
            </a:r>
          </a:p>
          <a:p>
            <a:r>
              <a:rPr lang="en-US" dirty="0" smtClean="0"/>
              <a:t>Changing it?</a:t>
            </a:r>
          </a:p>
          <a:p>
            <a:pPr lvl="1"/>
            <a:r>
              <a:rPr lang="en-US" dirty="0" smtClean="0"/>
              <a:t>Display the pressure</a:t>
            </a:r>
            <a:endParaRPr lang="en-US" dirty="0"/>
          </a:p>
          <a:p>
            <a:pPr lvl="1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3149024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those interrupts?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I</a:t>
            </a:r>
            <a:r>
              <a:rPr lang="en-US" baseline="30000" dirty="0" smtClean="0"/>
              <a:t>2</a:t>
            </a:r>
            <a:r>
              <a:rPr lang="en-US" dirty="0" smtClean="0"/>
              <a:t>C sensors do have interrupt lines</a:t>
            </a:r>
          </a:p>
          <a:p>
            <a:r>
              <a:rPr lang="en-US" dirty="0" smtClean="0"/>
              <a:t>To “handle” an interrupt</a:t>
            </a:r>
          </a:p>
          <a:p>
            <a:pPr lvl="1"/>
            <a:r>
              <a:rPr lang="en-US" dirty="0" smtClean="0"/>
              <a:t>Connect the interrupt line to a GPIO pin</a:t>
            </a:r>
          </a:p>
          <a:p>
            <a:pPr lvl="1"/>
            <a:r>
              <a:rPr lang="en-US" dirty="0" smtClean="0"/>
              <a:t>Write to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/sys/class/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gpio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/edge</a:t>
            </a:r>
          </a:p>
          <a:p>
            <a:pPr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one</a:t>
            </a:r>
            <a:r>
              <a:rPr lang="en-US" dirty="0" smtClean="0"/>
              <a:t>,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rising</a:t>
            </a:r>
            <a:r>
              <a:rPr lang="en-US" dirty="0" smtClean="0"/>
              <a:t>,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falling</a:t>
            </a:r>
            <a:r>
              <a:rPr lang="en-US" dirty="0" smtClean="0"/>
              <a:t>,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both</a:t>
            </a:r>
          </a:p>
          <a:p>
            <a:pPr lvl="1"/>
            <a:r>
              <a:rPr lang="en-US" dirty="0" smtClean="0"/>
              <a:t>Use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poll</a:t>
            </a:r>
            <a:r>
              <a:rPr lang="en-US" dirty="0" smtClean="0"/>
              <a:t> on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sys/class/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gpio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/value</a:t>
            </a:r>
          </a:p>
          <a:p>
            <a:pPr lvl="2"/>
            <a:r>
              <a:rPr lang="en-US" dirty="0" smtClean="0">
                <a:cs typeface="Courier New" panose="02070309020205020404" pitchFamily="49" charset="0"/>
              </a:rPr>
              <a:t>Waits for I/O activity with optional time-out</a:t>
            </a:r>
          </a:p>
          <a:p>
            <a:r>
              <a:rPr lang="en-US" dirty="0" smtClean="0">
                <a:cs typeface="Courier New" panose="02070309020205020404" pitchFamily="49" charset="0"/>
              </a:rPr>
              <a:t>A hard system call to use</a:t>
            </a:r>
          </a:p>
          <a:p>
            <a:pPr lvl="1"/>
            <a:r>
              <a:rPr lang="en-US" sz="3600" dirty="0" smtClean="0">
                <a:cs typeface="Courier New" panose="02070309020205020404" pitchFamily="49" charset="0"/>
              </a:rPr>
              <a:t>But there are many examples because of its frequent use in networking applications</a:t>
            </a:r>
            <a:endParaRPr lang="en-US" sz="3600" dirty="0">
              <a:cs typeface="Courier New" panose="02070309020205020404" pitchFamily="49" charset="0"/>
            </a:endParaRPr>
          </a:p>
          <a:p>
            <a:pPr lvl="1"/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389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72"/>
      </a:hlink>
      <a:folHlink>
        <a:srgbClr val="B2B2B2"/>
      </a:folHlink>
    </a:clrScheme>
    <a:fontScheme name="Office Theme">
      <a:majorFont>
        <a:latin typeface="Gill Sans Light"/>
        <a:ea typeface="ヒラギノ角ゴ ProN W3"/>
        <a:cs typeface="ヒラギノ角ゴ ProN W3"/>
      </a:majorFont>
      <a:minorFont>
        <a:latin typeface="Gill Sans Light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Gill Sans Light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36194</TotalTime>
  <Words>2007</Words>
  <Application>Microsoft Macintosh PowerPoint</Application>
  <PresentationFormat>Custom</PresentationFormat>
  <Paragraphs>341</Paragraphs>
  <Slides>43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Controlling the World with Raspberry Pi</vt:lpstr>
      <vt:lpstr>Rapberry Pi Model B</vt:lpstr>
      <vt:lpstr>Raspberry Pi history</vt:lpstr>
      <vt:lpstr>A Headless Connection</vt:lpstr>
      <vt:lpstr>Raspberry Pi Quick start</vt:lpstr>
      <vt:lpstr>Raspberry Pi hardware</vt:lpstr>
      <vt:lpstr>Very detailed references</vt:lpstr>
      <vt:lpstr>Connecting</vt:lpstr>
      <vt:lpstr>Physical Serial Connection</vt:lpstr>
      <vt:lpstr>Login to the Pi</vt:lpstr>
      <vt:lpstr>Linux</vt:lpstr>
      <vt:lpstr>Raspberry Pi GPIO</vt:lpstr>
      <vt:lpstr>RPi General Purpose IO (GPIO) Pins</vt:lpstr>
      <vt:lpstr>PowerPoint Presentation</vt:lpstr>
      <vt:lpstr>Using the GPIO Pins</vt:lpstr>
      <vt:lpstr>Blinking LED: Physical Connection</vt:lpstr>
      <vt:lpstr>Blinking LED: Software Solution 1</vt:lpstr>
      <vt:lpstr>More Details</vt:lpstr>
      <vt:lpstr>Understanding /sys/class/gpio/ </vt:lpstr>
      <vt:lpstr>A C program to do the same thing</vt:lpstr>
      <vt:lpstr>Input Example</vt:lpstr>
      <vt:lpstr>Input Example Software</vt:lpstr>
      <vt:lpstr>button.c</vt:lpstr>
      <vt:lpstr>I2C – Inter-Integrated Circuit</vt:lpstr>
      <vt:lpstr>I2C</vt:lpstr>
      <vt:lpstr>The physical I2C bus</vt:lpstr>
      <vt:lpstr>It might look like this</vt:lpstr>
      <vt:lpstr>Getting the Pi ready</vt:lpstr>
      <vt:lpstr>Linux i2c device interface</vt:lpstr>
      <vt:lpstr>The i2c utilities</vt:lpstr>
      <vt:lpstr>Using the I2C utilities finding the bus</vt:lpstr>
      <vt:lpstr>Using the I2C utilities finding the temperature</vt:lpstr>
      <vt:lpstr>Programming examples</vt:lpstr>
      <vt:lpstr>Trying out the device interface</vt:lpstr>
      <vt:lpstr>But what about the hard part?</vt:lpstr>
      <vt:lpstr>Secrets of the I2C sensor</vt:lpstr>
      <vt:lpstr>Time to test it out</vt:lpstr>
      <vt:lpstr>Running the simpler program</vt:lpstr>
      <vt:lpstr>Why Python?</vt:lpstr>
      <vt:lpstr>Python?</vt:lpstr>
      <vt:lpstr>Why the JSON?</vt:lpstr>
      <vt:lpstr>Reading the temperature</vt:lpstr>
      <vt:lpstr>What about those interrupts?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programming using Embedded Systems</dc:title>
  <dc:creator>rbruce</dc:creator>
  <cp:lastModifiedBy>J Dean Brock</cp:lastModifiedBy>
  <cp:revision>120</cp:revision>
  <cp:lastPrinted>1601-01-01T00:00:00Z</cp:lastPrinted>
  <dcterms:created xsi:type="dcterms:W3CDTF">1601-01-01T00:00:00Z</dcterms:created>
  <dcterms:modified xsi:type="dcterms:W3CDTF">2014-11-11T13:44:52Z</dcterms:modified>
</cp:coreProperties>
</file>