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62" r:id="rId2"/>
    <p:sldId id="321" r:id="rId3"/>
    <p:sldId id="36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46" autoAdjust="0"/>
    <p:restoredTop sz="94842" autoAdjust="0"/>
  </p:normalViewPr>
  <p:slideViewPr>
    <p:cSldViewPr snapToGrid="0">
      <p:cViewPr varScale="1">
        <p:scale>
          <a:sx n="91" d="100"/>
          <a:sy n="91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07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F4665A-F0A1-466E-AC8B-D081F22C78C1}" type="datetimeFigureOut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910C06-7F1E-4E1B-9E7A-A47EBB4C9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754CF9-EA52-4497-BC1C-AEE971224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5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36064E-08E4-4F48-A4FF-98F3F0CB1E74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25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008D3-42A8-47B6-B336-71CA8D88593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104672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230905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307403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56813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277108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240084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2A496-555B-40AE-8A49-85706CB37EB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References:</a:t>
            </a:r>
          </a:p>
          <a:p>
            <a:r>
              <a:rPr lang="en-US" altLang="en-US"/>
              <a:t>Pg 337 </a:t>
            </a:r>
            <a:r>
              <a:rPr lang="en-US" altLang="en-US" i="1"/>
              <a:t>Engineering Drawing and Design</a:t>
            </a:r>
            <a:r>
              <a:rPr lang="en-US" altLang="en-US"/>
              <a:t> </a:t>
            </a:r>
            <a:r>
              <a:rPr lang="en-US" altLang="en-US" i="1"/>
              <a:t>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David Madsen et. al.</a:t>
            </a:r>
          </a:p>
          <a:p>
            <a:r>
              <a:rPr lang="en-US" altLang="en-US"/>
              <a:t>Pg 109 </a:t>
            </a:r>
            <a:r>
              <a:rPr lang="en-US" altLang="en-US" i="1"/>
              <a:t>Fundamentals of Modern Drafting</a:t>
            </a:r>
            <a:r>
              <a:rPr lang="en-US" altLang="en-US"/>
              <a:t> by Paul Wallach</a:t>
            </a:r>
          </a:p>
          <a:p>
            <a:r>
              <a:rPr lang="en-US" altLang="en-US"/>
              <a:t>Pg 425 </a:t>
            </a:r>
            <a:r>
              <a:rPr lang="en-US" altLang="en-US" i="1"/>
              <a:t>Technical Drawing 9</a:t>
            </a:r>
            <a:r>
              <a:rPr lang="en-US" altLang="en-US" i="1" baseline="30000"/>
              <a:t>th</a:t>
            </a:r>
            <a:r>
              <a:rPr lang="en-US" altLang="en-US" i="1"/>
              <a:t> Edition</a:t>
            </a:r>
            <a:r>
              <a:rPr lang="en-US" altLang="en-US"/>
              <a:t> by Frederick Giesecke et. al.</a:t>
            </a:r>
          </a:p>
          <a:p>
            <a:r>
              <a:rPr lang="en-US" altLang="en-US"/>
              <a:t>Pg 701 </a:t>
            </a:r>
            <a:r>
              <a:rPr lang="en-US" altLang="en-US" i="1"/>
              <a:t>Technical Graphics Communication 3</a:t>
            </a:r>
            <a:r>
              <a:rPr lang="en-US" altLang="en-US" i="1" baseline="30000"/>
              <a:t>rd</a:t>
            </a:r>
            <a:r>
              <a:rPr lang="en-US" altLang="en-US" i="1"/>
              <a:t> Edition</a:t>
            </a:r>
            <a:r>
              <a:rPr lang="en-US" altLang="en-US"/>
              <a:t> by Gary Bertoline &amp; Eric Wiebe</a:t>
            </a:r>
          </a:p>
        </p:txBody>
      </p:sp>
    </p:spTree>
    <p:extLst>
      <p:ext uri="{BB962C8B-B14F-4D97-AF65-F5344CB8AC3E}">
        <p14:creationId xmlns:p14="http://schemas.microsoft.com/office/powerpoint/2010/main" val="40717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richmondcc.edu/sites/default/files/unca_logo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38125"/>
            <a:ext cx="1085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3200400" y="64008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800" i="1" dirty="0" smtClean="0">
                <a:solidFill>
                  <a:schemeClr val="bg1"/>
                </a:solidFill>
              </a:rPr>
              <a:t>JEM-171: Intro to CAD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CC48-5926-4B0D-9167-F7B0278ED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4C0C-66F2-42B2-B88C-56987E0B8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7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FF87-51D9-4280-9BFF-E8373B4B7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29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E036-7EEF-4F64-B35C-7B2A7F100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0A0B-5B11-41E9-87B4-56D1DF74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83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F804-7643-44AC-B963-A59BE7783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6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5322-DBD5-4052-B181-11FC29A7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16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35B1-EA6F-4D16-9AD8-03D9608B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4BEB-49BD-49F9-868A-C007EF90B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4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20C2E0-483F-441E-9554-238B8CD33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0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3DB9-87B7-4F96-9C62-8685115C6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31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92DDEF-1537-467B-9375-0776E6D4E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3200400" y="6400800"/>
            <a:ext cx="248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800" i="1" dirty="0" smtClean="0">
                <a:solidFill>
                  <a:schemeClr val="bg1"/>
                </a:solidFill>
              </a:rPr>
              <a:t>JEM-171: Intro to CAD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0900" y="2298701"/>
            <a:ext cx="5372100" cy="1549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/>
              <a:t>Steps to creating 2D drawings of assemblies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453468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Solidworks Procedures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578045"/>
            <a:ext cx="2279650" cy="2068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4" y="0"/>
            <a:ext cx="7543800" cy="14493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Update this sheet’s title block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84" y="1839566"/>
            <a:ext cx="6076190" cy="3828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451" y="5770978"/>
            <a:ext cx="49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Use Edit Sheet Format to modify title block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7878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4" y="0"/>
            <a:ext cx="7543800" cy="14493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Create additional sheets for all parts and other assemblies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61787" y="4539315"/>
            <a:ext cx="269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Add sheets as needed...</a:t>
            </a:r>
            <a:endParaRPr lang="en-US" sz="1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33" y="2442605"/>
            <a:ext cx="2828571" cy="16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430" y="2190225"/>
            <a:ext cx="2800000" cy="216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3007" y="4723981"/>
            <a:ext cx="269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Rename sheets...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6573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57990"/>
            <a:ext cx="7543800" cy="67794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Begin to document each component part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53" y="1804736"/>
            <a:ext cx="6440593" cy="4231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0063" y="6015432"/>
            <a:ext cx="5123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It’s ok to have mixed sheet sizes as shown here.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2042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57990"/>
            <a:ext cx="7543800" cy="67794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Make sure you have a “Notes” block as appropriate.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9" y="2053274"/>
            <a:ext cx="7967412" cy="2887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978" y="5265844"/>
            <a:ext cx="655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“Notes” block is how you can share information that may </a:t>
            </a:r>
            <a:r>
              <a:rPr lang="en-US" sz="1600" i="1" smtClean="0"/>
              <a:t>not be </a:t>
            </a:r>
            <a:r>
              <a:rPr lang="en-US" sz="1600" i="1" dirty="0" smtClean="0"/>
              <a:t>obvious, or that isn’t easily shown in other ways.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8357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25500" y="1003301"/>
            <a:ext cx="7281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Explode the Assembly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18" y="2768719"/>
            <a:ext cx="1904762" cy="19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778" y="2768719"/>
            <a:ext cx="1904762" cy="19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838" y="2151119"/>
            <a:ext cx="2656588" cy="35461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58805" y="2865402"/>
            <a:ext cx="360947" cy="1058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95541" y="2865401"/>
            <a:ext cx="360947" cy="1058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558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Incorporate into a 2D sheet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5" y="2402712"/>
            <a:ext cx="3561905" cy="24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47" y="2402712"/>
            <a:ext cx="3354216" cy="248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4888426"/>
            <a:ext cx="36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Click on your </a:t>
            </a:r>
            <a:r>
              <a:rPr lang="en-US" dirty="0" err="1" smtClean="0"/>
              <a:t>Assy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 browse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447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Incorporate into a 2D sheet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73" y="5453911"/>
            <a:ext cx="236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Place into drawing by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oving and clicking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5" y="1852862"/>
            <a:ext cx="3362377" cy="3401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0294" y="5453910"/>
            <a:ext cx="309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Modify view and appearance</a:t>
            </a:r>
          </a:p>
          <a:p>
            <a:r>
              <a:rPr lang="en-US" sz="1800" dirty="0" smtClean="0"/>
              <a:t>As desired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971" y="1997240"/>
            <a:ext cx="4791665" cy="31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4292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475" y="228600"/>
            <a:ext cx="814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If your assembly comes in un-exploded...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1" y="5598290"/>
            <a:ext cx="327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Right click on view and Select “Show in Exploded State”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134042" y="5598289"/>
            <a:ext cx="325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It will then appear exploded.</a:t>
            </a:r>
          </a:p>
          <a:p>
            <a:r>
              <a:rPr lang="en-US" sz="1800" i="1" dirty="0" smtClean="0"/>
              <a:t>You can reverse the process...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3" y="1850391"/>
            <a:ext cx="2821633" cy="374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331" y="1850391"/>
            <a:ext cx="4161523" cy="36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5937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475" y="228600"/>
            <a:ext cx="814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Add a BOM (Bill of Materials)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1" y="5598290"/>
            <a:ext cx="373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Click on a view and then select Insert-Tables-Bill of Materials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482957" y="5598290"/>
            <a:ext cx="326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You can modify how the BOM </a:t>
            </a:r>
          </a:p>
          <a:p>
            <a:r>
              <a:rPr lang="en-US" sz="1800" dirty="0" smtClean="0"/>
              <a:t>will appear, then click 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0" y="1949115"/>
            <a:ext cx="4462350" cy="3367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621" y="1173427"/>
            <a:ext cx="2653820" cy="43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998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475" y="228600"/>
            <a:ext cx="814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Add a BOM (Bill of Materials)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755" y="4721925"/>
            <a:ext cx="7282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You will then see the BOM which you can place on the sheet.  The upper right corner is a typical location.</a:t>
            </a:r>
            <a:br>
              <a:rPr lang="en-US" sz="1800" dirty="0" smtClean="0"/>
            </a:b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i="1" dirty="0" smtClean="0"/>
              <a:t>Notice that this example has three unique parts, quantity 1 of two, and quantity two of a third.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5" y="1351719"/>
            <a:ext cx="7275097" cy="31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3395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6644" y="770021"/>
            <a:ext cx="814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Add Balloons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70" y="4261611"/>
            <a:ext cx="24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the Annotation tab click on Balloon</a:t>
            </a:r>
            <a:endParaRPr lang="en-US" sz="1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7" y="2449286"/>
            <a:ext cx="2847619" cy="17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414" y="2253418"/>
            <a:ext cx="2488051" cy="2164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8414" y="4584776"/>
            <a:ext cx="248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Now as you move your cursor to an edge of a part, the balloon appears.</a:t>
            </a:r>
            <a:endParaRPr lang="en-US" sz="1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537" y="2253418"/>
            <a:ext cx="2420721" cy="2164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0558" y="4584775"/>
            <a:ext cx="248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Left click and place the balloon.  Notice the number is coordinated with the BOM.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08930268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6644" y="770021"/>
            <a:ext cx="8145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2"/>
                </a:solidFill>
              </a:rPr>
              <a:t>Add Balloons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1537" y="5933065"/>
            <a:ext cx="345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Repeat the process for all parts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17" y="1841509"/>
            <a:ext cx="6294198" cy="40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3393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3778</TotalTime>
  <Words>656</Words>
  <Application>Microsoft Macintosh PowerPoint</Application>
  <PresentationFormat>On-screen Show (4:3)</PresentationFormat>
  <Paragraphs>79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Steps to creating 2D drawings of assemblies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this sheet’s title block</vt:lpstr>
      <vt:lpstr>Create additional sheets for all parts and other assemblies</vt:lpstr>
      <vt:lpstr>Begin to document each component part</vt:lpstr>
      <vt:lpstr>Make sure you have a “Notes” block as appropriate.</vt:lpstr>
    </vt:vector>
  </TitlesOfParts>
  <Company>Westhill Central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Westhill High School</dc:creator>
  <cp:lastModifiedBy>bmw</cp:lastModifiedBy>
  <cp:revision>166</cp:revision>
  <dcterms:created xsi:type="dcterms:W3CDTF">2000-04-02T16:44:17Z</dcterms:created>
  <dcterms:modified xsi:type="dcterms:W3CDTF">2015-11-12T01:23:44Z</dcterms:modified>
</cp:coreProperties>
</file>