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sldIdLst>
    <p:sldId id="256" r:id="rId2"/>
    <p:sldId id="341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342" r:id="rId15"/>
    <p:sldId id="300" r:id="rId16"/>
    <p:sldId id="310" r:id="rId17"/>
    <p:sldId id="301" r:id="rId18"/>
    <p:sldId id="302" r:id="rId19"/>
    <p:sldId id="303" r:id="rId20"/>
    <p:sldId id="304" r:id="rId21"/>
    <p:sldId id="305" r:id="rId22"/>
    <p:sldId id="308" r:id="rId23"/>
    <p:sldId id="309" r:id="rId24"/>
    <p:sldId id="306" r:id="rId25"/>
    <p:sldId id="258" r:id="rId26"/>
    <p:sldId id="259" r:id="rId27"/>
    <p:sldId id="260" r:id="rId28"/>
    <p:sldId id="307" r:id="rId29"/>
    <p:sldId id="262" r:id="rId30"/>
    <p:sldId id="263" r:id="rId31"/>
    <p:sldId id="264" r:id="rId32"/>
    <p:sldId id="265" r:id="rId33"/>
    <p:sldId id="267" r:id="rId34"/>
    <p:sldId id="268" r:id="rId35"/>
    <p:sldId id="269" r:id="rId36"/>
    <p:sldId id="270" r:id="rId37"/>
    <p:sldId id="311" r:id="rId38"/>
    <p:sldId id="312" r:id="rId39"/>
    <p:sldId id="313" r:id="rId40"/>
    <p:sldId id="314" r:id="rId41"/>
    <p:sldId id="280" r:id="rId42"/>
    <p:sldId id="315" r:id="rId43"/>
    <p:sldId id="316" r:id="rId44"/>
    <p:sldId id="317" r:id="rId45"/>
    <p:sldId id="318" r:id="rId46"/>
    <p:sldId id="344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7" r:id="rId65"/>
    <p:sldId id="336" r:id="rId66"/>
    <p:sldId id="338" r:id="rId67"/>
    <p:sldId id="339" r:id="rId68"/>
  </p:sldIdLst>
  <p:sldSz cx="13003213" cy="975201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895" autoAdjust="0"/>
  </p:normalViewPr>
  <p:slideViewPr>
    <p:cSldViewPr>
      <p:cViewPr>
        <p:scale>
          <a:sx n="50" d="100"/>
          <a:sy n="50" d="100"/>
        </p:scale>
        <p:origin x="-1350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945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33902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7175" y="-11796713"/>
            <a:ext cx="16654463" cy="1249045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C5B619-8441-4BD8-A7A9-25DE8313382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6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C5B619-8441-4BD8-A7A9-25DE8313382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06" y="456406"/>
            <a:ext cx="12290425" cy="190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406" y="2894806"/>
            <a:ext cx="12290425" cy="6096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levelhe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4213" y="2044700"/>
            <a:ext cx="3071812" cy="7380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044700"/>
            <a:ext cx="9066213" cy="7380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06" y="456406"/>
            <a:ext cx="12290425" cy="1383506"/>
          </a:xfrm>
        </p:spPr>
        <p:txBody>
          <a:bodyPr/>
          <a:lstStyle>
            <a:lvl1pPr algn="l">
              <a:defRPr baseline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6629400"/>
          </a:xfrm>
        </p:spPr>
        <p:txBody>
          <a:bodyPr/>
          <a:lstStyle>
            <a:lvl1pPr algn="l"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 sz="4400"/>
            </a:lvl1pPr>
            <a:lvl2pPr algn="l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 sz="4400"/>
            </a:lvl2pPr>
            <a:lvl3pPr algn="l">
              <a:buFont typeface="Arial" pitchFamily="34" charset="0"/>
              <a:buChar char="•"/>
              <a:defRPr sz="4400"/>
            </a:lvl3pPr>
            <a:lvl4pPr algn="l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4400"/>
            </a:lvl4pPr>
            <a:lvl5pPr marL="2571750" indent="-742950" algn="l">
              <a:buFontTx/>
              <a:buBlip>
                <a:blip r:embed="rId2"/>
              </a:buBlip>
              <a:defRPr sz="4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329406" y="2056606"/>
            <a:ext cx="12344400" cy="0"/>
          </a:xfrm>
          <a:prstGeom prst="lin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270500"/>
            <a:ext cx="6069013" cy="4154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5270500"/>
            <a:ext cx="6069012" cy="4154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044700"/>
            <a:ext cx="12290425" cy="323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270500"/>
            <a:ext cx="12290425" cy="415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355600" y="9051925"/>
            <a:ext cx="12118975" cy="492125"/>
            <a:chOff x="224" y="5702"/>
            <a:chExt cx="7634" cy="310"/>
          </a:xfrm>
        </p:grpSpPr>
        <p:pic>
          <p:nvPicPr>
            <p:cNvPr id="1029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4" y="5702"/>
              <a:ext cx="2398" cy="2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190" y="5710"/>
              <a:ext cx="4668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9pPr>
            </a:lstStyle>
            <a:p>
              <a:pPr algn="r">
                <a:spcBef>
                  <a:spcPts val="800"/>
                </a:spcBef>
                <a:buClrTx/>
                <a:buFontTx/>
                <a:buNone/>
                <a:defRPr/>
              </a:pPr>
              <a:r>
                <a:rPr lang="en-US" altLang="en-US" sz="1000" dirty="0" smtClean="0">
                  <a:latin typeface="Arial Bold" charset="0"/>
                  <a:cs typeface="Arial Bold" charset="0"/>
                </a:rPr>
                <a:t>Dean Brock, Rebecca Bruce, and Marietta Cameron</a:t>
              </a:r>
            </a:p>
            <a:p>
              <a:pPr algn="r">
                <a:spcBef>
                  <a:spcPts val="800"/>
                </a:spcBef>
                <a:buClrTx/>
                <a:buFontTx/>
                <a:buNone/>
                <a:defRPr/>
              </a:pPr>
              <a:r>
                <a:rPr lang="en-US" altLang="en-US" sz="1000" dirty="0" smtClean="0">
                  <a:latin typeface="Rockwell Extra Bold" charset="0"/>
                  <a:ea typeface="Rockwell Extra Bold" charset="0"/>
                  <a:cs typeface="Rockwell Extra Bold" charset="0"/>
                </a:rPr>
                <a:t>COMPUTER SCIENCE</a:t>
              </a:r>
            </a:p>
          </p:txBody>
        </p:sp>
        <p:sp>
          <p:nvSpPr>
            <p:cNvPr id="1031" name="Line 6"/>
            <p:cNvSpPr>
              <a:spLocks noChangeShapeType="1"/>
            </p:cNvSpPr>
            <p:nvPr/>
          </p:nvSpPr>
          <p:spPr bwMode="auto">
            <a:xfrm>
              <a:off x="600" y="5852"/>
              <a:ext cx="7258" cy="4"/>
            </a:xfrm>
            <a:prstGeom prst="line">
              <a:avLst/>
            </a:prstGeom>
            <a:noFill/>
            <a:ln w="25560">
              <a:solidFill>
                <a:srgbClr val="9A9A9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tty.org/" TargetMode="External"/><Relationship Id="rId2" Type="http://schemas.openxmlformats.org/officeDocument/2006/relationships/hyperlink" Target="http://mobaxterm.mobatek.net/download-home-editio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rk.greenend.org.uk/~sgtatham/putty/download.html" TargetMode="External"/><Relationship Id="rId2" Type="http://schemas.openxmlformats.org/officeDocument/2006/relationships/hyperlink" Target="http://mobaxterm.mobatek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spberrypi.org/wp-content/uploads/2012/02/BCM2835-ARM-Peripherals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oadcom.com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ctoris.co.uk/2012/07/19/gpio-with-sysfs-on-a-raspberry-pi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uctoris/GPIO-Lib" TargetMode="External"/><Relationship Id="rId2" Type="http://schemas.openxmlformats.org/officeDocument/2006/relationships/hyperlink" Target="http://www.auctoris.co.uk/2012/08/23/gpio-with-sysfs-on-raspberry-pi-part-2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iringpi.com/reference/" TargetMode="External"/><Relationship Id="rId2" Type="http://schemas.openxmlformats.org/officeDocument/2006/relationships/hyperlink" Target="http://wiringp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ringpi.com/download-and-install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iringpi.com/reference/setup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xp.com/documents/user_manual/UM10204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-electronics.co.uk/acatalog/I2C_Tutorial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fruit.com/products/1714" TargetMode="External"/><Relationship Id="rId2" Type="http://schemas.openxmlformats.org/officeDocument/2006/relationships/hyperlink" Target="http://www.adafruit.com/products/16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afruit.com/products/1105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pberrypi.org/quick-start-gui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mbed.org/users/okano/notebook/i2c-access-examples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mbed.org/users/okano/notebook/i2c-access-examples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nel.org/doc/Documentation/i2c/smbus-protocol" TargetMode="External"/><Relationship Id="rId2" Type="http://schemas.openxmlformats.org/officeDocument/2006/relationships/hyperlink" Target="https://www.kernel.org/doc/Documentation/i2c/dev-interface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pinkie-pie.cs.unca.edu/examples/i2cutilities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pinkie-pie.cs.unca.edu/examples/i2cutilities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pinkie-pie.cs.unca.edu/examples/bmp180json.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ae-bst.resource.bosch.com/media/products/dokumente/bmp180/BST-BMP180-DS000-09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cdevlib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pinkie-pie.cs.unca.edu/examples/bmp180blkjson.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starch.com/pythonforkids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pinkie-pie.cs.unca.edu/examples/acclsm303json.py" TargetMode="External"/><Relationship Id="rId2" Type="http://schemas.openxmlformats.org/officeDocument/2006/relationships/hyperlink" Target="http://pinkie-pie.cs.unca.edu/examples/bmp180json.py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pinkie-pie.cs.unca.edus/" TargetMode="External"/><Relationship Id="rId2" Type="http://schemas.openxmlformats.org/officeDocument/2006/relationships/hyperlink" Target="http://json-schema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pberrypi.org/wp-content/uploads/2012/02/BCM2835-ARM-Peripherals.pdf" TargetMode="External"/><Relationship Id="rId2" Type="http://schemas.openxmlformats.org/officeDocument/2006/relationships/hyperlink" Target="http://www.raspberrypi.org/wp-content/uploads/2012/10/Raspberry-Pi-R2.0-Schematics-Issue2.2_02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msc.com/media/Downloads_Public/Data_Sheets/9512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inux.org/RPi_Distributions" TargetMode="External"/><Relationship Id="rId2" Type="http://schemas.openxmlformats.org/officeDocument/2006/relationships/hyperlink" Target="http://www.raspberrypi.org/download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044700"/>
            <a:ext cx="12293600" cy="2450306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Raspberry Pi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637213"/>
            <a:ext cx="13003213" cy="1295400"/>
          </a:xfrm>
        </p:spPr>
        <p:txBody>
          <a:bodyPr/>
          <a:lstStyle/>
          <a:p>
            <a:pPr marL="0" indent="0" eaLnBrk="1" hangingPunct="1"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altLang="en-US" dirty="0" smtClean="0"/>
              <a:t>J. Dean Brock, Rebecca Bruce, and Marietta E. Cameron</a:t>
            </a:r>
          </a:p>
          <a:p>
            <a:pPr marL="0" indent="0" eaLnBrk="1" hangingPunct="1"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dirty="0" smtClean="0"/>
              <a:t>IEEE Southeast Conference 2014</a:t>
            </a:r>
            <a:endParaRPr lang="en-US" altLang="en-US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05606" y="4647406"/>
            <a:ext cx="12268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boot with a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raspi-config</a:t>
            </a:r>
            <a:r>
              <a:rPr lang="en-US" dirty="0" smtClean="0"/>
              <a:t> starts automatically</a:t>
            </a:r>
          </a:p>
          <a:p>
            <a:r>
              <a:rPr lang="en-US" dirty="0" smtClean="0"/>
              <a:t>Login as use “pi”</a:t>
            </a:r>
          </a:p>
          <a:p>
            <a:pPr lvl="1"/>
            <a:r>
              <a:rPr lang="en-US" dirty="0" smtClean="0"/>
              <a:t>With password “raspberry”</a:t>
            </a:r>
          </a:p>
          <a:p>
            <a:r>
              <a:rPr lang="en-US" dirty="0" smtClean="0"/>
              <a:t>Your next steps</a:t>
            </a:r>
          </a:p>
          <a:p>
            <a:pPr lvl="1"/>
            <a:r>
              <a:rPr lang="en-US" dirty="0" smtClean="0"/>
              <a:t>Expand the root file system</a:t>
            </a:r>
          </a:p>
          <a:p>
            <a:pPr lvl="1"/>
            <a:r>
              <a:rPr lang="en-US" dirty="0" smtClean="0"/>
              <a:t>Change the password</a:t>
            </a:r>
          </a:p>
          <a:p>
            <a:pPr lvl="1"/>
            <a:r>
              <a:rPr lang="en-US" dirty="0" smtClean="0"/>
              <a:t>Get the right </a:t>
            </a:r>
            <a:r>
              <a:rPr lang="en-US" dirty="0" err="1" smtClean="0"/>
              <a:t>internationalisation</a:t>
            </a:r>
            <a:endParaRPr lang="en-US" dirty="0" smtClean="0"/>
          </a:p>
          <a:p>
            <a:pPr lvl="1"/>
            <a:r>
              <a:rPr lang="en-US" dirty="0" smtClean="0"/>
              <a:t>Reboot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09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boot with headless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out another connection route</a:t>
            </a:r>
          </a:p>
          <a:p>
            <a:pPr lvl="1"/>
            <a:r>
              <a:rPr lang="en-US" dirty="0" smtClean="0"/>
              <a:t>Determine the Pi’s IP address</a:t>
            </a:r>
          </a:p>
          <a:p>
            <a:pPr lvl="3"/>
            <a:r>
              <a:rPr lang="en-US" dirty="0" smtClean="0"/>
              <a:t>Won’t work with wireless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smtClean="0"/>
              <a:t>use </a:t>
            </a:r>
            <a:r>
              <a:rPr lang="en-US" dirty="0" err="1" smtClean="0"/>
              <a:t>ssh</a:t>
            </a:r>
            <a:r>
              <a:rPr lang="en-US" dirty="0" smtClean="0"/>
              <a:t> to connect </a:t>
            </a:r>
          </a:p>
          <a:p>
            <a:pPr lvl="1"/>
            <a:r>
              <a:rPr lang="en-US" dirty="0" smtClean="0"/>
              <a:t>Use a serial cable connection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smtClean="0"/>
              <a:t>connect like you did in 1988</a:t>
            </a:r>
          </a:p>
          <a:p>
            <a:r>
              <a:rPr lang="en-US" dirty="0" smtClean="0"/>
              <a:t>Then run </a:t>
            </a:r>
            <a:r>
              <a:rPr lang="en-US" dirty="0" err="1" smtClean="0"/>
              <a:t>raspi-config</a:t>
            </a:r>
            <a:endParaRPr lang="en-US" dirty="0" smtClean="0"/>
          </a:p>
          <a:p>
            <a:pPr lvl="1"/>
            <a:r>
              <a:rPr lang="en-US" dirty="0" smtClean="0"/>
              <a:t>It may be useful to set a hostname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0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your distribution</a:t>
            </a:r>
          </a:p>
          <a:p>
            <a:pPr lvl="1"/>
            <a:r>
              <a:rPr lang="en-US" dirty="0" smtClean="0"/>
              <a:t>apt-get update</a:t>
            </a:r>
          </a:p>
          <a:p>
            <a:pPr lvl="1"/>
            <a:r>
              <a:rPr lang="en-US" dirty="0" smtClean="0"/>
              <a:t>apt-get upgrade</a:t>
            </a:r>
          </a:p>
          <a:p>
            <a:r>
              <a:rPr lang="en-US" dirty="0" smtClean="0"/>
              <a:t>You </a:t>
            </a:r>
            <a:r>
              <a:rPr lang="en-US" b="1" dirty="0" smtClean="0"/>
              <a:t>will</a:t>
            </a:r>
            <a:r>
              <a:rPr lang="en-US" dirty="0" smtClean="0"/>
              <a:t> </a:t>
            </a:r>
            <a:r>
              <a:rPr lang="en-US" dirty="0" smtClean="0"/>
              <a:t>want to install additional software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apt-get install </a:t>
            </a:r>
            <a:r>
              <a:rPr lang="en-US" dirty="0" err="1" smtClean="0"/>
              <a:t>emacs</a:t>
            </a:r>
            <a:r>
              <a:rPr lang="en-US" dirty="0" smtClean="0"/>
              <a:t> python-</a:t>
            </a:r>
            <a:r>
              <a:rPr lang="en-US" dirty="0" err="1" smtClean="0"/>
              <a:t>pyside</a:t>
            </a:r>
            <a:endParaRPr lang="en-US" dirty="0" smtClean="0"/>
          </a:p>
          <a:p>
            <a:r>
              <a:rPr lang="en-US" dirty="0" smtClean="0"/>
              <a:t>Create your own account</a:t>
            </a:r>
          </a:p>
          <a:p>
            <a:r>
              <a:rPr lang="en-US" dirty="0" smtClean="0"/>
              <a:t>Be prepared to wait</a:t>
            </a:r>
          </a:p>
          <a:p>
            <a:pPr lvl="1"/>
            <a:r>
              <a:rPr lang="en-US" dirty="0" smtClean="0"/>
              <a:t>SD Cards are “classed” by write speed</a:t>
            </a:r>
          </a:p>
          <a:p>
            <a:pPr lvl="1"/>
            <a:r>
              <a:rPr lang="en-US" dirty="0" smtClean="0"/>
              <a:t>Sometimes it takes a while to save a file</a:t>
            </a:r>
          </a:p>
        </p:txBody>
      </p:sp>
    </p:spTree>
    <p:extLst>
      <p:ext uri="{BB962C8B-B14F-4D97-AF65-F5344CB8AC3E}">
        <p14:creationId xmlns:p14="http://schemas.microsoft.com/office/powerpoint/2010/main" val="228027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using in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making your own image</a:t>
            </a:r>
          </a:p>
          <a:p>
            <a:r>
              <a:rPr lang="en-US" dirty="0" smtClean="0"/>
              <a:t>Set up a system and then copy the SD card</a:t>
            </a:r>
          </a:p>
          <a:p>
            <a:r>
              <a:rPr lang="en-US" dirty="0" smtClean="0"/>
              <a:t>Inexperienced students may take weeks to achieve the first boot</a:t>
            </a:r>
          </a:p>
          <a:p>
            <a:r>
              <a:rPr lang="en-US" dirty="0" smtClean="0"/>
              <a:t>Expect to hear:</a:t>
            </a:r>
          </a:p>
          <a:p>
            <a:pPr lvl="1"/>
            <a:r>
              <a:rPr lang="en-US" dirty="0" smtClean="0"/>
              <a:t>But my father uses </a:t>
            </a:r>
            <a:r>
              <a:rPr lang="en-US" dirty="0" err="1" smtClean="0"/>
              <a:t>Arduinos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 room last week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10" y="2742406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Serial Connection to the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6400800"/>
          </a:xfrm>
        </p:spPr>
        <p:txBody>
          <a:bodyPr/>
          <a:lstStyle/>
          <a:p>
            <a:r>
              <a:rPr lang="en-US" b="1" dirty="0" smtClean="0"/>
              <a:t>The Physical </a:t>
            </a:r>
            <a:r>
              <a:rPr lang="en-US" b="1" dirty="0"/>
              <a:t>C</a:t>
            </a:r>
            <a:r>
              <a:rPr lang="en-US" b="1" dirty="0" smtClean="0"/>
              <a:t>onnection: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 smtClean="0"/>
              <a:t>Plug in the power supply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 smtClean="0"/>
              <a:t>Grab (1) breadboard, (1) 3.3V FTDI cable, (1) 6-pin header, (1) Pi cobbler and ribbon cable, and (3) wires to create the physical connection shown on the next slide. 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 smtClean="0"/>
              <a:t>To implement a 3-wire </a:t>
            </a:r>
            <a:r>
              <a:rPr lang="en-US" dirty="0"/>
              <a:t>TTL </a:t>
            </a:r>
            <a:r>
              <a:rPr lang="en-US" dirty="0" smtClean="0"/>
              <a:t>RS-232 connection to your Pi, you’ll </a:t>
            </a:r>
            <a:r>
              <a:rPr lang="en-US" dirty="0"/>
              <a:t>connect ground to ground and RX to TX in both directions.</a:t>
            </a:r>
          </a:p>
        </p:txBody>
      </p:sp>
    </p:spTree>
    <p:extLst>
      <p:ext uri="{BB962C8B-B14F-4D97-AF65-F5344CB8AC3E}">
        <p14:creationId xmlns:p14="http://schemas.microsoft.com/office/powerpoint/2010/main" val="37778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 Tidbits</a:t>
            </a:r>
            <a:endParaRPr lang="en-US" dirty="0"/>
          </a:p>
        </p:txBody>
      </p:sp>
      <p:pic>
        <p:nvPicPr>
          <p:cNvPr id="5122" name="Picture 2" descr="http://www.cl.cam.ac.uk/projects/raspberrypi/tutorials/turing-machine/bread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" y="2285206"/>
            <a:ext cx="6781800" cy="36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jameco.com/Jameco/workshop/JamecoBuilds/arduinocircuit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4" y="6336490"/>
            <a:ext cx="6777322" cy="22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odeltrainadvisors.com/wp-content/uploads/led-physical-mark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06" y="5964333"/>
            <a:ext cx="5310115" cy="32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2.gstatic.com/images?q=tbn:ANd9GcSO8dS6p4o_t0uYEpHzvuaxkPqUCgH60ndTxkxCPx8AmbdpExFck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80" y="2132806"/>
            <a:ext cx="2873898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mrsciguy.com/Physics/Electricity/images/resisto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83" y="4285457"/>
            <a:ext cx="2202486" cy="8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06" y="151607"/>
            <a:ext cx="12290425" cy="838199"/>
          </a:xfrm>
        </p:spPr>
        <p:txBody>
          <a:bodyPr/>
          <a:lstStyle/>
          <a:p>
            <a:r>
              <a:rPr lang="en-US" dirty="0" smtClean="0"/>
              <a:t>Physical Serial </a:t>
            </a:r>
            <a:r>
              <a:rPr lang="en-US" dirty="0"/>
              <a:t>C</a:t>
            </a:r>
            <a:r>
              <a:rPr lang="en-US" dirty="0" smtClean="0"/>
              <a:t>onnection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2" y="1095404"/>
            <a:ext cx="8089124" cy="4768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3" y="6551612"/>
            <a:ext cx="7315200" cy="2436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1406" y="2513806"/>
            <a:ext cx="4047297" cy="869962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he colored wire-must connect to pin 1 on the Pi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3238" y="6564401"/>
            <a:ext cx="5019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Connect </a:t>
            </a:r>
            <a:r>
              <a:rPr lang="en-US" sz="2400" b="1" dirty="0">
                <a:solidFill>
                  <a:schemeClr val="tx1"/>
                </a:solidFill>
              </a:rPr>
              <a:t>ground to ground and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RX </a:t>
            </a:r>
            <a:r>
              <a:rPr lang="en-US" sz="2400" b="1" dirty="0">
                <a:solidFill>
                  <a:schemeClr val="tx1"/>
                </a:solidFill>
              </a:rPr>
              <a:t>to TX in both </a:t>
            </a:r>
            <a:r>
              <a:rPr lang="en-US" sz="2400" b="1" dirty="0" smtClean="0">
                <a:solidFill>
                  <a:schemeClr val="tx1"/>
                </a:solidFill>
              </a:rPr>
              <a:t>directions: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onnect FTDI yellow to Pi TX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Connect FTDI orange to Pi RX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Connect </a:t>
            </a:r>
            <a:r>
              <a:rPr lang="en-US" sz="2400" b="1" dirty="0" err="1">
                <a:solidFill>
                  <a:schemeClr val="tx1"/>
                </a:solidFill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</a:rPr>
              <a:t>nd</a:t>
            </a:r>
            <a:r>
              <a:rPr lang="en-US" sz="2400" b="1" dirty="0" smtClean="0">
                <a:solidFill>
                  <a:schemeClr val="tx1"/>
                </a:solidFill>
              </a:rPr>
              <a:t> to </a:t>
            </a:r>
            <a:r>
              <a:rPr lang="en-US" sz="2400" b="1" dirty="0" err="1" smtClean="0">
                <a:solidFill>
                  <a:schemeClr val="tx1"/>
                </a:solidFill>
              </a:rPr>
              <a:t>Gnd</a:t>
            </a:r>
            <a:r>
              <a:rPr lang="en-US" sz="2400" b="1" dirty="0" smtClean="0">
                <a:solidFill>
                  <a:schemeClr val="tx1"/>
                </a:solidFill>
              </a:rPr>
              <a:t> via the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power rail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11006" y="2742406"/>
            <a:ext cx="3268138" cy="2063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8425" y="5966837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DETAIL: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06" y="456406"/>
            <a:ext cx="12597607" cy="1383506"/>
          </a:xfrm>
        </p:spPr>
        <p:txBody>
          <a:bodyPr/>
          <a:lstStyle/>
          <a:p>
            <a:r>
              <a:rPr lang="en-US" sz="6600" dirty="0" smtClean="0"/>
              <a:t>The Software Serial Connection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6781800"/>
          </a:xfrm>
        </p:spPr>
        <p:txBody>
          <a:bodyPr/>
          <a:lstStyle/>
          <a:p>
            <a:r>
              <a:rPr lang="en-US" dirty="0" smtClean="0"/>
              <a:t>On Windows, use</a:t>
            </a:r>
            <a:r>
              <a:rPr lang="en-US" dirty="0"/>
              <a:t> </a:t>
            </a:r>
            <a:r>
              <a:rPr lang="en-US" dirty="0" err="1" smtClean="0">
                <a:hlinkClick r:id="rId2"/>
              </a:rPr>
              <a:t>MobaXterm</a:t>
            </a:r>
            <a:r>
              <a:rPr lang="en-US" dirty="0"/>
              <a:t> or </a:t>
            </a:r>
            <a:r>
              <a:rPr lang="en-US" dirty="0" err="1">
                <a:hlinkClick r:id="rId3"/>
              </a:rPr>
              <a:t>PuTTY</a:t>
            </a:r>
            <a:r>
              <a:rPr lang="en-US" dirty="0"/>
              <a:t> to connect to the </a:t>
            </a:r>
            <a:r>
              <a:rPr lang="en-US" dirty="0" smtClean="0"/>
              <a:t>Pi with these RS-232 settings:</a:t>
            </a:r>
            <a:endParaRPr lang="en-US" dirty="0"/>
          </a:p>
          <a:p>
            <a:pPr lvl="1"/>
            <a:r>
              <a:rPr lang="en-US" dirty="0"/>
              <a:t>Baud: 115200</a:t>
            </a:r>
          </a:p>
          <a:p>
            <a:pPr lvl="1"/>
            <a:r>
              <a:rPr lang="en-US" dirty="0"/>
              <a:t>Data: 8-bit</a:t>
            </a:r>
          </a:p>
          <a:p>
            <a:pPr lvl="1"/>
            <a:r>
              <a:rPr lang="en-US" dirty="0"/>
              <a:t>Parity: none</a:t>
            </a:r>
          </a:p>
          <a:p>
            <a:pPr lvl="1"/>
            <a:r>
              <a:rPr lang="en-US" dirty="0"/>
              <a:t>Stop bits: 1</a:t>
            </a:r>
          </a:p>
          <a:p>
            <a:pPr lvl="1"/>
            <a:r>
              <a:rPr lang="en-US" dirty="0"/>
              <a:t>Flow control: </a:t>
            </a:r>
            <a:r>
              <a:rPr lang="en-US" dirty="0" smtClean="0"/>
              <a:t>none</a:t>
            </a:r>
          </a:p>
          <a:p>
            <a:r>
              <a:rPr lang="en-US" dirty="0" smtClean="0"/>
              <a:t>On Linux use screen to connect to the serial device.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Make sure your Pi has power!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MobaXterm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3" y="1947715"/>
            <a:ext cx="10516759" cy="2090092"/>
          </a:xfrm>
        </p:spPr>
      </p:pic>
      <p:sp>
        <p:nvSpPr>
          <p:cNvPr id="7" name="TextBox 6"/>
          <p:cNvSpPr txBox="1"/>
          <p:nvPr/>
        </p:nvSpPr>
        <p:spPr>
          <a:xfrm>
            <a:off x="0" y="5570153"/>
            <a:ext cx="424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Select:  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Sessions-&gt;Serial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4589" y="2742406"/>
            <a:ext cx="418217" cy="28548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6" y="4169847"/>
            <a:ext cx="6096000" cy="49733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03719" y="7233741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Set Baud rate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613" y="7162006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Choose COM port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3021727" y="6476207"/>
            <a:ext cx="2565479" cy="9166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9930607" y="6163764"/>
            <a:ext cx="973112" cy="1145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computer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Install an </a:t>
            </a:r>
            <a:r>
              <a:rPr lang="en-US" dirty="0" err="1" smtClean="0"/>
              <a:t>ssh</a:t>
            </a:r>
            <a:r>
              <a:rPr lang="en-US" dirty="0" smtClean="0"/>
              <a:t> client for Windows</a:t>
            </a:r>
          </a:p>
          <a:p>
            <a:pPr lvl="1"/>
            <a:r>
              <a:rPr lang="en-US" dirty="0" err="1" smtClean="0">
                <a:hlinkClick r:id="rId2"/>
              </a:rPr>
              <a:t>MobaXterm</a:t>
            </a:r>
            <a:endParaRPr lang="en-US" dirty="0" smtClean="0"/>
          </a:p>
          <a:p>
            <a:pPr lvl="1"/>
            <a:r>
              <a:rPr lang="en-US" dirty="0" err="1" smtClean="0">
                <a:hlinkClick r:id="rId3"/>
              </a:rPr>
              <a:t>PuTTY</a:t>
            </a:r>
            <a:r>
              <a:rPr lang="en-US" dirty="0" smtClean="0"/>
              <a:t>	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something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6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914400"/>
          </a:xfrm>
        </p:spPr>
        <p:txBody>
          <a:bodyPr/>
          <a:lstStyle/>
          <a:p>
            <a:r>
              <a:rPr lang="en-US" dirty="0"/>
              <a:t>Use </a:t>
            </a:r>
            <a:r>
              <a:rPr lang="en-US" dirty="0" err="1"/>
              <a:t>PuTTY</a:t>
            </a:r>
            <a:r>
              <a:rPr lang="en-US" dirty="0"/>
              <a:t> with the following settings.       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cs.unca.edu/brock/classes/Fall2013/egm360/images/windev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242"/>
            <a:ext cx="39433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s.unca.edu/brock/classes/Fall2013/egm360/images/winterm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99" y="3709493"/>
            <a:ext cx="44386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s.unca.edu/brock/classes/Fall2013/egm360/images/winseri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12" y="3680095"/>
            <a:ext cx="44386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Linux </a:t>
            </a:r>
            <a:r>
              <a:rPr lang="en-US" dirty="0"/>
              <a:t>S</a:t>
            </a:r>
            <a:r>
              <a:rPr lang="en-US" dirty="0" smtClean="0"/>
              <a:t>erial </a:t>
            </a:r>
            <a:r>
              <a:rPr lang="en-US" dirty="0"/>
              <a:t>C</a:t>
            </a:r>
            <a:r>
              <a:rPr lang="en-US" dirty="0" smtClean="0"/>
              <a:t>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determine the name of the serial device that is connected to the Pi. It is probably something like</a:t>
            </a:r>
            <a:r>
              <a:rPr lang="en-US" b="1" dirty="0"/>
              <a:t>/</a:t>
            </a:r>
            <a:r>
              <a:rPr lang="en-US" b="1" dirty="0" err="1"/>
              <a:t>dev</a:t>
            </a:r>
            <a:r>
              <a:rPr lang="en-US" b="1" dirty="0"/>
              <a:t>/</a:t>
            </a:r>
            <a:r>
              <a:rPr lang="en-US" b="1" dirty="0" err="1"/>
              <a:t>ttyUSB</a:t>
            </a:r>
            <a:r>
              <a:rPr lang="en-US" b="1" i="1" dirty="0" err="1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onnect </a:t>
            </a:r>
            <a:r>
              <a:rPr lang="en-US" dirty="0"/>
              <a:t>to it with the following </a:t>
            </a:r>
            <a:r>
              <a:rPr lang="en-US" dirty="0" smtClean="0"/>
              <a:t>command: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   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 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ttyUSB</a:t>
            </a:r>
            <a:r>
              <a:rPr lang="en-US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115200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Hit 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dirty="0"/>
              <a:t> a couple of times and hopefully the Pi </a:t>
            </a:r>
            <a:r>
              <a:rPr lang="en-US" dirty="0" smtClean="0"/>
              <a:t>will </a:t>
            </a:r>
            <a:r>
              <a:rPr lang="en-US" dirty="0"/>
              <a:t>give you a login prompt.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the two-character sequence CTRL+A k to exit </a:t>
            </a:r>
            <a:r>
              <a:rPr lang="en-US" dirty="0" smtClean="0"/>
              <a:t>from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the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1981200"/>
          </a:xfrm>
        </p:spPr>
        <p:txBody>
          <a:bodyPr/>
          <a:lstStyle/>
          <a:p>
            <a:r>
              <a:rPr lang="en-US" dirty="0" smtClean="0"/>
              <a:t>Account name: pi</a:t>
            </a:r>
          </a:p>
          <a:p>
            <a:r>
              <a:rPr lang="en-US" dirty="0" smtClean="0"/>
              <a:t>Password: creative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7" y="3885256"/>
            <a:ext cx="8915400" cy="444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159206" y="434260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4514" y="2818606"/>
            <a:ext cx="4102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Hit the enter key a couple of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imes to initiate the prompt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539206" y="3234104"/>
            <a:ext cx="6115308" cy="187050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42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06" y="2420904"/>
            <a:ext cx="8631525" cy="6324600"/>
          </a:xfrm>
        </p:spPr>
      </p:pic>
      <p:sp>
        <p:nvSpPr>
          <p:cNvPr id="5" name="TextBox 4"/>
          <p:cNvSpPr txBox="1"/>
          <p:nvPr/>
        </p:nvSpPr>
        <p:spPr>
          <a:xfrm>
            <a:off x="634206" y="2186920"/>
            <a:ext cx="2446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Try it out: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GPIO</a:t>
            </a:r>
            <a:endParaRPr lang="en-US" dirty="0"/>
          </a:p>
        </p:txBody>
      </p:sp>
      <p:pic>
        <p:nvPicPr>
          <p:cNvPr id="4098" name="Picture 2" descr="http://www.panu.it/raspberry/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53" y="2216316"/>
            <a:ext cx="4419600" cy="25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deproject.com/KB/system/424615/RPi_Model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53" y="4342606"/>
            <a:ext cx="8604860" cy="49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5587206" y="4190206"/>
            <a:ext cx="685800" cy="12954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2188553" y="2216316"/>
            <a:ext cx="4419600" cy="25696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653" y="5333206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subset of the BCM2835 GPIO pins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56568" y="6148636"/>
            <a:ext cx="4345238" cy="6477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68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6" y="0"/>
            <a:ext cx="11702892" cy="2030907"/>
          </a:xfrm>
        </p:spPr>
        <p:txBody>
          <a:bodyPr/>
          <a:lstStyle/>
          <a:p>
            <a:r>
              <a:rPr lang="en-US" sz="6600" dirty="0" err="1" smtClean="0"/>
              <a:t>RPi</a:t>
            </a:r>
            <a:r>
              <a:rPr lang="en-US" sz="6600" dirty="0" smtClean="0"/>
              <a:t> General Purpose IO (GPIO) Pins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55" y="6718053"/>
            <a:ext cx="1546215" cy="3033960"/>
          </a:xfrm>
        </p:spPr>
      </p:pic>
      <p:pic>
        <p:nvPicPr>
          <p:cNvPr id="1040" name="Picture 16" descr="File:GP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79" y="2209006"/>
            <a:ext cx="3742434" cy="754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74" y="2466924"/>
            <a:ext cx="8993889" cy="4009282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17 GPIO pins </a:t>
            </a:r>
            <a:r>
              <a:rPr lang="en-US" sz="2800" dirty="0" smtClean="0">
                <a:solidFill>
                  <a:schemeClr val="tx1"/>
                </a:solidFill>
              </a:rPr>
              <a:t>on the </a:t>
            </a:r>
            <a:r>
              <a:rPr lang="en-US" sz="2800" dirty="0">
                <a:solidFill>
                  <a:schemeClr val="tx1"/>
                </a:solidFill>
              </a:rPr>
              <a:t>P1 header</a:t>
            </a:r>
          </a:p>
          <a:p>
            <a:pPr marL="1056475" lvl="1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most have alternated functions </a:t>
            </a:r>
          </a:p>
          <a:p>
            <a:pPr marL="1056475" lvl="1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two pins for UART;  two for I2C;  six for SPI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 17 pins can be GPIO (i.e., INPUT or OUTPUT)</a:t>
            </a:r>
          </a:p>
          <a:p>
            <a:pPr marL="1056475" lvl="2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 support interrupts</a:t>
            </a:r>
          </a:p>
          <a:p>
            <a:pPr marL="1056475" lvl="1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internal pull-ups &amp; pull-downs for each pin</a:t>
            </a:r>
          </a:p>
          <a:p>
            <a:pPr marL="1137742" lvl="1" indent="-48760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I2C pins have onboard pull-ups </a:t>
            </a:r>
          </a:p>
          <a:p>
            <a:pPr marL="1706613" lvl="2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using them for GPIO may not work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78" y="5893185"/>
            <a:ext cx="7801928" cy="2716621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Pins are 3.3V not 5V like on the </a:t>
            </a:r>
            <a:r>
              <a:rPr lang="en-US" sz="2800" dirty="0" err="1">
                <a:solidFill>
                  <a:schemeClr val="tx1"/>
                </a:solidFill>
              </a:rPr>
              <a:t>Arduino</a:t>
            </a:r>
            <a:endParaRPr lang="en-US" sz="2800" dirty="0">
              <a:solidFill>
                <a:schemeClr val="tx1"/>
              </a:solidFill>
            </a:endParaRP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They are connected directly to the Broadcom chip </a:t>
            </a: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Sending 5V to a pin may kill the Pi</a:t>
            </a: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Maximum permitted current draw from a 3.3V pin is 50mA</a:t>
            </a:r>
          </a:p>
        </p:txBody>
      </p:sp>
    </p:spTree>
    <p:extLst>
      <p:ext uri="{BB962C8B-B14F-4D97-AF65-F5344CB8AC3E}">
        <p14:creationId xmlns:p14="http://schemas.microsoft.com/office/powerpoint/2010/main" val="2465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includes BCM GPIO references (GPIO.BCM), common functions, Header GPIO references, and Pin numbers (GPIO.BOAR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9" y="2132806"/>
            <a:ext cx="11364103" cy="59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800" y="8018323"/>
            <a:ext cx="11297668" cy="1085405"/>
          </a:xfrm>
          <a:prstGeom prst="rect">
            <a:avLst/>
          </a:prstGeom>
          <a:noFill/>
        </p:spPr>
        <p:txBody>
          <a:bodyPr wrap="none" lIns="130028" tIns="65014" rIns="130028" bIns="65014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Diagram includes BCM GPIO references (GPIO.BCM), common </a:t>
            </a:r>
          </a:p>
          <a:p>
            <a:r>
              <a:rPr lang="en-US" sz="2800" dirty="0">
                <a:solidFill>
                  <a:schemeClr val="tx1"/>
                </a:solidFill>
              </a:rPr>
              <a:t>functions, </a:t>
            </a:r>
            <a:r>
              <a:rPr lang="en-US" sz="2800" dirty="0" err="1">
                <a:solidFill>
                  <a:schemeClr val="tx1"/>
                </a:solidFill>
              </a:rPr>
              <a:t>WiringPi</a:t>
            </a:r>
            <a:r>
              <a:rPr lang="en-US" sz="2800" dirty="0">
                <a:solidFill>
                  <a:schemeClr val="tx1"/>
                </a:solidFill>
              </a:rPr>
              <a:t> pin references, and Pin numbers (GPIO.BOARD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459" y="318875"/>
            <a:ext cx="11998786" cy="1239293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+mn-lt"/>
              </a:rPr>
              <a:t>The Bigger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Picture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GPIO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01" y="2275470"/>
            <a:ext cx="12136332" cy="64358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There are two methods to read or write these pins </a:t>
            </a:r>
          </a:p>
          <a:p>
            <a:pPr lvl="1"/>
            <a:r>
              <a:rPr lang="en-US" dirty="0"/>
              <a:t>F</a:t>
            </a:r>
            <a:r>
              <a:rPr lang="en-US" dirty="0" smtClean="0">
                <a:effectLst/>
              </a:rPr>
              <a:t>ile-type </a:t>
            </a:r>
            <a:r>
              <a:rPr lang="en-US" dirty="0" smtClean="0">
                <a:effectLst/>
              </a:rPr>
              <a:t>access in </a:t>
            </a:r>
            <a:r>
              <a:rPr lang="en-US" dirty="0" err="1" smtClean="0">
                <a:effectLst/>
              </a:rPr>
              <a:t>userspace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/>
              <a:t>accessed </a:t>
            </a:r>
            <a:r>
              <a:rPr lang="en-US" dirty="0" smtClean="0"/>
              <a:t>through </a:t>
            </a:r>
            <a:r>
              <a:rPr lang="en-US" dirty="0"/>
              <a:t>the /</a:t>
            </a:r>
            <a:r>
              <a:rPr lang="en-US" dirty="0" err="1"/>
              <a:t>dev</a:t>
            </a:r>
            <a:r>
              <a:rPr lang="en-US" dirty="0"/>
              <a:t>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>
                <a:effectLst/>
              </a:rPr>
              <a:t>rite/read memory addresses allocated to the GPIO peripheral of the </a:t>
            </a:r>
            <a:r>
              <a:rPr lang="en-US" dirty="0" err="1" smtClean="0">
                <a:effectLst/>
              </a:rPr>
              <a:t>SoC</a:t>
            </a:r>
            <a:r>
              <a:rPr lang="en-US" dirty="0" smtClean="0">
                <a:effectLst/>
              </a:rPr>
              <a:t> </a:t>
            </a:r>
          </a:p>
          <a:p>
            <a:pPr lvl="2"/>
            <a:r>
              <a:rPr lang="en-US" dirty="0" smtClean="0"/>
              <a:t>M</a:t>
            </a:r>
            <a:r>
              <a:rPr lang="en-US" dirty="0" smtClean="0">
                <a:effectLst/>
              </a:rPr>
              <a:t>emory locations can be found in the </a:t>
            </a:r>
            <a:r>
              <a:rPr lang="en-US" dirty="0" smtClean="0">
                <a:effectLst/>
                <a:hlinkClick r:id="rId2"/>
              </a:rPr>
              <a:t>datasheet for the BCM2835</a:t>
            </a:r>
            <a:r>
              <a:rPr lang="en-US" dirty="0" smtClean="0"/>
              <a:t> </a:t>
            </a:r>
          </a:p>
          <a:p>
            <a:r>
              <a:rPr lang="en-US" dirty="0" smtClean="0"/>
              <a:t>You can use the </a:t>
            </a:r>
            <a:r>
              <a:rPr lang="en-US" dirty="0" err="1" smtClean="0"/>
              <a:t>WiringPi</a:t>
            </a:r>
            <a:r>
              <a:rPr lang="en-US" dirty="0" smtClean="0"/>
              <a:t> library to help with both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Blinking LED: Physical Connection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2133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Connect an LED to GPIO 17 (P1-11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dirty="0">
                <a:solidFill>
                  <a:schemeClr val="tx2"/>
                </a:solidFill>
              </a:rPr>
              <a:t>The LED will initially be off because the GPIO pins are initialized as inputs at power-on (except for TXD).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" y="4952206"/>
            <a:ext cx="6434667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06" y="4495006"/>
            <a:ext cx="5257800" cy="436585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9473406" y="8228806"/>
            <a:ext cx="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60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00" y="532606"/>
            <a:ext cx="11702892" cy="121584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Blinking LED: Software Solution 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05" y="2057250"/>
            <a:ext cx="12750007" cy="2132956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a file-type </a:t>
            </a:r>
            <a:r>
              <a:rPr lang="en-US" sz="3200" dirty="0"/>
              <a:t>access </a:t>
            </a:r>
            <a:endParaRPr lang="en-US" sz="3200" dirty="0" smtClean="0"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cs typeface="Arial" panose="020B0604020202020204" pitchFamily="34" charset="0"/>
              </a:rPr>
              <a:t>Run shell script  </a:t>
            </a:r>
            <a:r>
              <a:rPr lang="en-US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blink.sh</a:t>
            </a:r>
          </a:p>
          <a:p>
            <a:pPr lvl="2"/>
            <a:r>
              <a:rPr lang="en-US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examples</a:t>
            </a:r>
            <a:endParaRPr lang="en-US" sz="32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3200" dirty="0" smtClean="0"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sudo./</a:t>
            </a:r>
            <a:r>
              <a:rPr lang="en-US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blink.sh</a:t>
            </a:r>
          </a:p>
          <a:p>
            <a:pPr marL="0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20" y="7823248"/>
            <a:ext cx="12027972" cy="1639403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“Close” the /sys/class/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/gpio17 directory:</a:t>
            </a:r>
          </a:p>
          <a:p>
            <a:pPr marL="1200150" lvl="1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17 &gt; /sys/class/</a:t>
            </a:r>
            <a:r>
              <a:rPr lang="en-US" sz="3200" b="1" i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sz="3200" b="1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b="1" i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unexport</a:t>
            </a:r>
            <a:endParaRPr lang="en-US" sz="3200" b="1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3531" y="4049742"/>
            <a:ext cx="6927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#!/bin/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 17 &gt; /sys/class/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/export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 out &gt; /sys/class/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/gpio17/direction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true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 echo 1 &gt; /sys/class/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/gpio17/value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sleep 1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 echo 0 &gt; /sys/class/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/gpio17/value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sleep 1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43807" y="4049742"/>
            <a:ext cx="7056900" cy="377350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606" y="2361406"/>
            <a:ext cx="12290425" cy="6400800"/>
          </a:xfrm>
        </p:spPr>
        <p:txBody>
          <a:bodyPr/>
          <a:lstStyle/>
          <a:p>
            <a:r>
              <a:rPr lang="en-US" dirty="0" smtClean="0"/>
              <a:t>A computer to inspire children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put the fun back into learning computing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uided </a:t>
            </a:r>
            <a:r>
              <a:rPr lang="en-US" dirty="0" smtClean="0"/>
              <a:t>by Raspberry Pi foundation</a:t>
            </a:r>
          </a:p>
          <a:p>
            <a:r>
              <a:rPr lang="en-US" dirty="0" smtClean="0"/>
              <a:t>Early support from academia and industry</a:t>
            </a:r>
          </a:p>
          <a:p>
            <a:pPr lvl="1"/>
            <a:r>
              <a:rPr lang="en-US" dirty="0" smtClean="0">
                <a:hlinkClick r:id="rId3"/>
              </a:rPr>
              <a:t>University of Cambridge Computer Laboratory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Broadcom</a:t>
            </a:r>
            <a:endParaRPr lang="en-US" dirty="0" smtClean="0"/>
          </a:p>
          <a:p>
            <a:r>
              <a:rPr lang="en-US" dirty="0" smtClean="0"/>
              <a:t>Raspberry Pi model </a:t>
            </a:r>
            <a:r>
              <a:rPr lang="en-US" dirty="0" smtClean="0"/>
              <a:t>B </a:t>
            </a:r>
            <a:r>
              <a:rPr lang="en-US" dirty="0" smtClean="0"/>
              <a:t>launched in early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Model A is $10 cheaper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6" y="456406"/>
            <a:ext cx="11702892" cy="1203953"/>
          </a:xfrm>
        </p:spPr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06" y="2666206"/>
            <a:ext cx="11919612" cy="6907478"/>
          </a:xfrm>
        </p:spPr>
        <p:txBody>
          <a:bodyPr>
            <a:noAutofit/>
          </a:bodyPr>
          <a:lstStyle/>
          <a:p>
            <a:r>
              <a:rPr lang="en-US" sz="3200" dirty="0"/>
              <a:t>Create a shell script using </a:t>
            </a:r>
            <a:r>
              <a:rPr lang="en-US" sz="3200" dirty="0" err="1"/>
              <a:t>nano</a:t>
            </a:r>
            <a:r>
              <a:rPr lang="en-US" sz="3200" dirty="0"/>
              <a:t>:</a:t>
            </a:r>
          </a:p>
          <a:p>
            <a:pPr lvl="1"/>
            <a:r>
              <a:rPr lang="en-US" sz="3200" dirty="0" smtClean="0"/>
              <a:t>Change </a:t>
            </a:r>
            <a:r>
              <a:rPr lang="en-US" sz="3200" dirty="0"/>
              <a:t>the permissions on blink.sh: </a:t>
            </a:r>
            <a:r>
              <a:rPr lang="en-US" sz="32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755 blink.sh</a:t>
            </a:r>
          </a:p>
          <a:p>
            <a:pPr lvl="1"/>
            <a:r>
              <a:rPr lang="en-US" sz="3200" dirty="0"/>
              <a:t>Run blink.sh:  </a:t>
            </a:r>
            <a:r>
              <a:rPr lang="en-US" sz="32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./blink.sh </a:t>
            </a:r>
            <a:r>
              <a:rPr lang="en-US" sz="3200" dirty="0" smtClean="0"/>
              <a:t>(</a:t>
            </a:r>
            <a:r>
              <a:rPr lang="en-US" sz="3200" dirty="0"/>
              <a:t>in directory where blink.sh is stored)</a:t>
            </a:r>
          </a:p>
          <a:p>
            <a:r>
              <a:rPr lang="en-US" sz="3200" dirty="0"/>
              <a:t>After running the script your LED should be blinking endlessly.  Give the command: </a:t>
            </a:r>
            <a:r>
              <a:rPr lang="en-US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Ctrl-c </a:t>
            </a:r>
            <a:r>
              <a:rPr lang="en-US" sz="32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Ctrl-c</a:t>
            </a:r>
            <a:r>
              <a:rPr lang="en-US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/>
              <a:t>to abort the script</a:t>
            </a:r>
          </a:p>
          <a:p>
            <a:r>
              <a:rPr lang="en-US" sz="3200" dirty="0"/>
              <a:t>All of the commands in the script can be issued one at a time on the command line; beginning by giving the commands: </a:t>
            </a:r>
            <a:r>
              <a:rPr lang="en-US" sz="32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32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/>
              <a:t>to run a root shell---notice the change in the prompt</a:t>
            </a:r>
          </a:p>
          <a:p>
            <a:r>
              <a:rPr lang="en-US" sz="3200" dirty="0"/>
              <a:t>Look at the files and their contents in </a:t>
            </a:r>
            <a:r>
              <a:rPr lang="en-US" sz="3200" dirty="0">
                <a:cs typeface="Arial" panose="020B0604020202020204" pitchFamily="34" charset="0"/>
              </a:rPr>
              <a:t> directory /sys/class/</a:t>
            </a:r>
            <a:r>
              <a:rPr lang="en-US" sz="3200" dirty="0" err="1">
                <a:cs typeface="Arial" panose="020B0604020202020204" pitchFamily="34" charset="0"/>
              </a:rPr>
              <a:t>gpio</a:t>
            </a:r>
            <a:r>
              <a:rPr lang="en-US" sz="3200" dirty="0">
                <a:cs typeface="Arial" panose="020B0604020202020204" pitchFamily="34" charset="0"/>
              </a:rPr>
              <a:t>/ and its subdirectories --- see next slide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92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0" y="0"/>
            <a:ext cx="11702892" cy="1300268"/>
          </a:xfrm>
        </p:spPr>
        <p:txBody>
          <a:bodyPr/>
          <a:lstStyle/>
          <a:p>
            <a:r>
              <a:rPr lang="en-US" dirty="0" smtClean="0"/>
              <a:t>Understanding 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/sys/class/</a:t>
            </a:r>
            <a:r>
              <a:rPr lang="en-US" sz="5100" dirty="0" err="1"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1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61" y="2361406"/>
            <a:ext cx="11702892" cy="6349942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In Linux, </a:t>
            </a:r>
            <a:r>
              <a:rPr lang="en-US" sz="4600" dirty="0"/>
              <a:t>everything is a file: /</a:t>
            </a:r>
            <a:r>
              <a:rPr lang="en-US" sz="4600" dirty="0" err="1"/>
              <a:t>dev</a:t>
            </a:r>
            <a:r>
              <a:rPr lang="en-US" sz="4600" dirty="0"/>
              <a:t>/ttyUSB0, /sys/class/net/eth0/address, /</a:t>
            </a:r>
            <a:r>
              <a:rPr lang="en-US" sz="4600" dirty="0" err="1" smtClean="0"/>
              <a:t>dev</a:t>
            </a:r>
            <a:r>
              <a:rPr lang="en-US" sz="4600" dirty="0" smtClean="0"/>
              <a:t>/mmcblk0p2,…</a:t>
            </a:r>
          </a:p>
          <a:p>
            <a:r>
              <a:rPr lang="en-US" sz="4600" dirty="0" err="1"/>
              <a:t>sysfs</a:t>
            </a:r>
            <a:r>
              <a:rPr lang="en-US" sz="4600" dirty="0"/>
              <a:t> </a:t>
            </a:r>
            <a:r>
              <a:rPr lang="en-US" sz="4600" dirty="0" smtClean="0"/>
              <a:t>is a kernel module providing a virtual file system for device access at </a:t>
            </a:r>
            <a:r>
              <a:rPr lang="en-US" sz="4600" dirty="0"/>
              <a:t>/</a:t>
            </a:r>
            <a:r>
              <a:rPr lang="en-US" sz="4600" dirty="0" smtClean="0"/>
              <a:t>sys/class</a:t>
            </a:r>
          </a:p>
          <a:p>
            <a:pPr lvl="1"/>
            <a:r>
              <a:rPr lang="en-US" sz="4600" dirty="0"/>
              <a:t>provides a way </a:t>
            </a:r>
            <a:r>
              <a:rPr lang="en-US" sz="4600" dirty="0" smtClean="0"/>
              <a:t>for </a:t>
            </a:r>
            <a:r>
              <a:rPr lang="en-US" sz="4600" dirty="0"/>
              <a:t>users (or code in </a:t>
            </a:r>
            <a:r>
              <a:rPr lang="en-US" sz="4600" i="1" dirty="0" smtClean="0"/>
              <a:t>user-space</a:t>
            </a:r>
            <a:r>
              <a:rPr lang="en-US" sz="4600" dirty="0"/>
              <a:t>) to interact with devices at the system (</a:t>
            </a:r>
            <a:r>
              <a:rPr lang="en-US" sz="4600" dirty="0" smtClean="0"/>
              <a:t>kernel) </a:t>
            </a:r>
            <a:r>
              <a:rPr lang="en-US" sz="4600" dirty="0"/>
              <a:t>level</a:t>
            </a:r>
            <a:endParaRPr lang="en-US" sz="4600" dirty="0" smtClean="0"/>
          </a:p>
          <a:p>
            <a:r>
              <a:rPr lang="en-US" sz="4600" dirty="0" smtClean="0">
                <a:solidFill>
                  <a:schemeClr val="tx1"/>
                </a:solidFill>
                <a:hlinkClick r:id="rId2"/>
              </a:rPr>
              <a:t>A demo</a:t>
            </a:r>
            <a:endParaRPr lang="en-US" sz="4600" dirty="0" smtClean="0">
              <a:solidFill>
                <a:schemeClr val="tx1"/>
              </a:solidFill>
            </a:endParaRPr>
          </a:p>
          <a:p>
            <a:r>
              <a:rPr lang="en-US" sz="4600" dirty="0"/>
              <a:t>Advantages / Disadvantage</a:t>
            </a:r>
          </a:p>
          <a:p>
            <a:pPr lvl="1"/>
            <a:r>
              <a:rPr lang="en-US" sz="4600" dirty="0" smtClean="0"/>
              <a:t>Allows </a:t>
            </a:r>
            <a:r>
              <a:rPr lang="en-US" sz="4600" dirty="0"/>
              <a:t>conventional access to pins from </a:t>
            </a:r>
            <a:r>
              <a:rPr lang="en-US" sz="4600" dirty="0" err="1"/>
              <a:t>userspace</a:t>
            </a:r>
            <a:endParaRPr lang="en-US" sz="4600" dirty="0"/>
          </a:p>
          <a:p>
            <a:pPr lvl="1"/>
            <a:r>
              <a:rPr lang="en-US" sz="4600" dirty="0" smtClean="0"/>
              <a:t>Always involves mode </a:t>
            </a:r>
            <a:r>
              <a:rPr lang="en-US" sz="4600" dirty="0"/>
              <a:t>switch to </a:t>
            </a:r>
            <a:r>
              <a:rPr lang="en-US" sz="4600" dirty="0" smtClean="0"/>
              <a:t>kernel, action </a:t>
            </a:r>
            <a:r>
              <a:rPr lang="en-US" sz="4600" dirty="0"/>
              <a:t>in </a:t>
            </a:r>
            <a:r>
              <a:rPr lang="en-US" sz="4600" dirty="0" smtClean="0"/>
              <a:t>kernel, mode </a:t>
            </a:r>
            <a:r>
              <a:rPr lang="en-US" sz="4600" dirty="0"/>
              <a:t>switch </a:t>
            </a:r>
            <a:r>
              <a:rPr lang="en-US" sz="4600" dirty="0" smtClean="0"/>
              <a:t>back to user, and could </a:t>
            </a:r>
            <a:r>
              <a:rPr lang="en-US" sz="4600" dirty="0"/>
              <a:t>have a context switch</a:t>
            </a:r>
          </a:p>
          <a:p>
            <a:pPr lvl="1"/>
            <a:r>
              <a:rPr lang="en-US" sz="4600" dirty="0"/>
              <a:t>S</a:t>
            </a:r>
            <a:r>
              <a:rPr lang="en-US" sz="4600" dirty="0" smtClean="0"/>
              <a:t>lower </a:t>
            </a:r>
            <a:r>
              <a:rPr lang="en-US" sz="4600" dirty="0" smtClean="0"/>
              <a:t>than </a:t>
            </a:r>
            <a:r>
              <a:rPr lang="en-US" sz="4600" dirty="0" err="1"/>
              <a:t>digitalWrite</a:t>
            </a:r>
            <a:r>
              <a:rPr lang="en-US" sz="4600" dirty="0"/>
              <a:t>()/</a:t>
            </a:r>
            <a:r>
              <a:rPr lang="en-US" sz="4600" dirty="0" err="1"/>
              <a:t>digitalRead</a:t>
            </a:r>
            <a:r>
              <a:rPr lang="en-US" sz="4600" dirty="0" smtClean="0"/>
              <a:t>() of </a:t>
            </a:r>
            <a:r>
              <a:rPr lang="en-US" sz="4600" dirty="0" smtClean="0"/>
              <a:t>Arduino</a:t>
            </a:r>
          </a:p>
          <a:p>
            <a:pPr lvl="2"/>
            <a:r>
              <a:rPr lang="en-US" sz="4600" dirty="0" smtClean="0"/>
              <a:t>with less predictable  response times</a:t>
            </a:r>
            <a:endParaRPr lang="en-US" sz="4600" dirty="0" smtClean="0"/>
          </a:p>
          <a:p>
            <a:endParaRPr lang="en-US" sz="4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2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06" y="227806"/>
            <a:ext cx="12290425" cy="1839912"/>
          </a:xfrm>
        </p:spPr>
        <p:txBody>
          <a:bodyPr/>
          <a:lstStyle/>
          <a:p>
            <a:r>
              <a:rPr lang="en-US" sz="6000" dirty="0" smtClean="0"/>
              <a:t>A C program to do the same thing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3428206"/>
            <a:ext cx="12290425" cy="5334000"/>
          </a:xfrm>
        </p:spPr>
        <p:txBody>
          <a:bodyPr/>
          <a:lstStyle/>
          <a:p>
            <a:r>
              <a:rPr lang="en-US" dirty="0">
                <a:hlinkClick r:id="rId2"/>
              </a:rPr>
              <a:t>GPIO with </a:t>
            </a:r>
            <a:r>
              <a:rPr lang="en-US" dirty="0" err="1">
                <a:hlinkClick r:id="rId2"/>
              </a:rPr>
              <a:t>sysfs</a:t>
            </a:r>
            <a:r>
              <a:rPr lang="en-US" dirty="0">
                <a:hlinkClick r:id="rId2"/>
              </a:rPr>
              <a:t> on Raspberry Pi (Part 2) </a:t>
            </a:r>
            <a:endParaRPr lang="en-US" dirty="0"/>
          </a:p>
          <a:p>
            <a:r>
              <a:rPr lang="en-US" dirty="0" smtClean="0">
                <a:hlinkClick r:id="rId3"/>
              </a:rPr>
              <a:t>Code on </a:t>
            </a:r>
            <a:r>
              <a:rPr lang="en-US" dirty="0" err="1" smtClean="0">
                <a:hlinkClick r:id="rId3"/>
              </a:rPr>
              <a:t>Github</a:t>
            </a:r>
            <a:endParaRPr lang="en-US" dirty="0" smtClean="0"/>
          </a:p>
          <a:p>
            <a:pPr lvl="1"/>
            <a:r>
              <a:rPr lang="en-US" sz="3600" dirty="0" smtClean="0"/>
              <a:t>Beware: the code assumes a Rev1 </a:t>
            </a:r>
            <a:r>
              <a:rPr lang="en-US" sz="3600" dirty="0" err="1" smtClean="0"/>
              <a:t>pinout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532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6" y="380206"/>
            <a:ext cx="11702892" cy="1219200"/>
          </a:xfrm>
        </p:spPr>
        <p:txBody>
          <a:bodyPr/>
          <a:lstStyle/>
          <a:p>
            <a:r>
              <a:rPr lang="en-US" sz="6600" dirty="0" smtClean="0"/>
              <a:t>Introducing the </a:t>
            </a:r>
            <a:r>
              <a:rPr lang="en-US" sz="6600" dirty="0" err="1" smtClean="0">
                <a:hlinkClick r:id="rId2"/>
              </a:rPr>
              <a:t>WiringPi</a:t>
            </a:r>
            <a:r>
              <a:rPr lang="en-US" sz="6600" dirty="0" smtClean="0"/>
              <a:t> library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61" y="2285206"/>
            <a:ext cx="11702892" cy="642614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GPIO access library written in C for the </a:t>
            </a:r>
            <a:r>
              <a:rPr lang="en-US" dirty="0" smtClean="0"/>
              <a:t>BCM2835</a:t>
            </a:r>
          </a:p>
          <a:p>
            <a:pPr lvl="1"/>
            <a:r>
              <a:rPr lang="en-US" dirty="0" smtClean="0"/>
              <a:t>Writes/reads</a:t>
            </a:r>
            <a:r>
              <a:rPr lang="en-US" dirty="0"/>
              <a:t> the </a:t>
            </a:r>
            <a:r>
              <a:rPr lang="en-US" dirty="0" smtClean="0"/>
              <a:t>addresses </a:t>
            </a:r>
            <a:r>
              <a:rPr lang="en-US" dirty="0"/>
              <a:t>of the memory allocated to the GPIO </a:t>
            </a:r>
            <a:endParaRPr lang="en-US" dirty="0" smtClean="0"/>
          </a:p>
          <a:p>
            <a:r>
              <a:rPr lang="en-US" dirty="0" smtClean="0"/>
              <a:t>Used to make common IO operations easier</a:t>
            </a:r>
          </a:p>
          <a:p>
            <a:pPr lvl="1"/>
            <a:r>
              <a:rPr lang="en-US" dirty="0"/>
              <a:t>Similar to the Wiring library in the </a:t>
            </a:r>
            <a:r>
              <a:rPr lang="en-US" dirty="0" err="1"/>
              <a:t>Arduino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Features: </a:t>
            </a:r>
          </a:p>
          <a:p>
            <a:pPr lvl="1"/>
            <a:r>
              <a:rPr lang="en-US" dirty="0" smtClean="0"/>
              <a:t>command-line </a:t>
            </a:r>
            <a:r>
              <a:rPr lang="en-US" dirty="0"/>
              <a:t>utility </a:t>
            </a:r>
            <a:r>
              <a:rPr lang="en-US" b="1" i="1" dirty="0" err="1" smtClean="0"/>
              <a:t>gpio</a:t>
            </a:r>
            <a:endParaRPr lang="en-US" b="1" i="1" dirty="0" smtClean="0"/>
          </a:p>
          <a:p>
            <a:pPr lvl="1"/>
            <a:r>
              <a:rPr lang="en-US" dirty="0"/>
              <a:t>supports analog reading and </a:t>
            </a:r>
            <a:r>
              <a:rPr lang="en-US" dirty="0" smtClean="0"/>
              <a:t>writing</a:t>
            </a:r>
          </a:p>
          <a:p>
            <a:pPr lvl="1"/>
            <a:r>
              <a:rPr lang="en-US" dirty="0" smtClean="0">
                <a:hlinkClick r:id="rId3"/>
              </a:rPr>
              <a:t>More</a:t>
            </a:r>
            <a:endParaRPr lang="en-US" dirty="0" smtClean="0"/>
          </a:p>
          <a:p>
            <a:r>
              <a:rPr lang="en-US" dirty="0" smtClean="0"/>
              <a:t>Install the Wiring Pi library following </a:t>
            </a:r>
            <a:r>
              <a:rPr lang="en-US" dirty="0" smtClean="0">
                <a:hlinkClick r:id="rId4"/>
              </a:rPr>
              <a:t>these instructions</a:t>
            </a:r>
            <a:endParaRPr lang="en-US" dirty="0" smtClean="0"/>
          </a:p>
          <a:p>
            <a:pPr lvl="1"/>
            <a:r>
              <a:rPr lang="en-US" b="1" dirty="0" smtClean="0"/>
              <a:t>Already installed on your Pi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80" y="685006"/>
            <a:ext cx="11702892" cy="897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Wiring Pin Numbers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8843" y="9202568"/>
            <a:ext cx="4759019" cy="315964"/>
          </a:xfrm>
          <a:prstGeom prst="rect">
            <a:avLst/>
          </a:prstGeom>
          <a:noFill/>
        </p:spPr>
        <p:txBody>
          <a:bodyPr wrap="none" lIns="130028" tIns="65014" rIns="130028" bIns="65014" rtlCol="0">
            <a:spAutoFit/>
          </a:bodyPr>
          <a:lstStyle/>
          <a:p>
            <a:r>
              <a:rPr lang="en-US" dirty="0" smtClean="0"/>
              <a:t>Image credit: https://projects.drogon.net/raspberry-pi/wiringpi/pins/</a:t>
            </a:r>
            <a:endParaRPr lang="en-US" dirty="0"/>
          </a:p>
        </p:txBody>
      </p:sp>
      <p:pic>
        <p:nvPicPr>
          <p:cNvPr id="7" name="Picture 2" descr="Diagram includes BCM GPIO references (GPIO.BCM), common functions, Header GPIO references, and Pin numbers (GPIO.BOAR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2" y="2578258"/>
            <a:ext cx="1136410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49006" y="2339196"/>
            <a:ext cx="762000" cy="672781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9806" y="2350944"/>
            <a:ext cx="762000" cy="671606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339806" y="8990806"/>
            <a:ext cx="0" cy="0"/>
          </a:xfrm>
          <a:prstGeom prst="line">
            <a:avLst/>
          </a:prstGeom>
          <a:solidFill>
            <a:srgbClr val="00B8FF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129830" y="2034202"/>
            <a:ext cx="364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WiringPi</a:t>
            </a:r>
            <a:r>
              <a:rPr lang="en-US" sz="2800" dirty="0" smtClean="0">
                <a:solidFill>
                  <a:schemeClr val="tx1"/>
                </a:solidFill>
              </a:rPr>
              <a:t> Pin numbers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06" y="456406"/>
            <a:ext cx="11702892" cy="1191913"/>
          </a:xfrm>
        </p:spPr>
        <p:txBody>
          <a:bodyPr/>
          <a:lstStyle/>
          <a:p>
            <a:r>
              <a:rPr lang="en-US" sz="6600" dirty="0" smtClean="0"/>
              <a:t>Software Solution 2: </a:t>
            </a:r>
            <a:r>
              <a:rPr lang="en-US" sz="6600" dirty="0" err="1" smtClean="0"/>
              <a:t>WiringPi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006" y="3180496"/>
            <a:ext cx="10178892" cy="5810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#include &lt;</a:t>
            </a:r>
            <a:r>
              <a:rPr lang="en-US" sz="2000" b="1" dirty="0" err="1"/>
              <a:t>stdio.h</a:t>
            </a:r>
            <a:r>
              <a:rPr lang="en-US" sz="2000" b="1" dirty="0"/>
              <a:t>&gt;</a:t>
            </a:r>
          </a:p>
          <a:p>
            <a:pPr marL="0" indent="0">
              <a:buNone/>
            </a:pPr>
            <a:r>
              <a:rPr lang="en-US" sz="2000" b="1" dirty="0"/>
              <a:t>#include &lt;</a:t>
            </a:r>
            <a:r>
              <a:rPr lang="en-US" sz="2000" b="1" dirty="0" err="1"/>
              <a:t>wiringPi.h</a:t>
            </a:r>
            <a:r>
              <a:rPr lang="en-US" sz="2000" b="1" dirty="0"/>
              <a:t>&gt;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// LED Pin - </a:t>
            </a:r>
            <a:r>
              <a:rPr lang="en-US" sz="2000" b="1" dirty="0" err="1"/>
              <a:t>wiringPi</a:t>
            </a:r>
            <a:r>
              <a:rPr lang="en-US" sz="2000" b="1" dirty="0"/>
              <a:t> pin 0 is BCM_GPIO 17.</a:t>
            </a:r>
          </a:p>
          <a:p>
            <a:pPr marL="0" indent="0">
              <a:buNone/>
            </a:pPr>
            <a:r>
              <a:rPr lang="en-US" sz="2000" b="1" dirty="0"/>
              <a:t>#define LED     0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err="1"/>
              <a:t>int</a:t>
            </a:r>
            <a:r>
              <a:rPr lang="en-US" sz="2000" b="1" dirty="0"/>
              <a:t> main (void) {</a:t>
            </a:r>
          </a:p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b="1" dirty="0" err="1"/>
              <a:t>printf</a:t>
            </a:r>
            <a:r>
              <a:rPr lang="en-US" sz="2000" b="1" dirty="0"/>
              <a:t> ("Raspberry Pi blink\n") ;</a:t>
            </a:r>
          </a:p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b="1" dirty="0" err="1"/>
              <a:t>wiringPiSetup</a:t>
            </a:r>
            <a:r>
              <a:rPr lang="en-US" sz="2000" b="1" dirty="0"/>
              <a:t> () ;                      // </a:t>
            </a:r>
            <a:r>
              <a:rPr lang="en-US" sz="2000" b="1" dirty="0">
                <a:sym typeface="Wingdings" panose="05000000000000000000" pitchFamily="2" charset="2"/>
              </a:rPr>
              <a:t> note the setup method chosen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b="1" dirty="0" err="1"/>
              <a:t>pinMode</a:t>
            </a:r>
            <a:r>
              <a:rPr lang="en-US" sz="2000" b="1" dirty="0"/>
              <a:t> (LED, OUTPUT) ;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for (;;) {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b="1" dirty="0" err="1"/>
              <a:t>digitalWrite</a:t>
            </a:r>
            <a:r>
              <a:rPr lang="en-US" sz="2000" b="1" dirty="0"/>
              <a:t> (LED, HIGH) ;  // On</a:t>
            </a:r>
          </a:p>
          <a:p>
            <a:pPr marL="0" indent="0">
              <a:buNone/>
            </a:pPr>
            <a:r>
              <a:rPr lang="en-US" sz="2000" b="1" dirty="0"/>
              <a:t>    delay (500) ;                        // </a:t>
            </a:r>
            <a:r>
              <a:rPr lang="en-US" sz="2000" b="1" dirty="0" err="1"/>
              <a:t>mS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b="1" dirty="0" err="1"/>
              <a:t>digitalWrite</a:t>
            </a:r>
            <a:r>
              <a:rPr lang="en-US" sz="2000" b="1" dirty="0"/>
              <a:t> (LED, LOW) ;   // Off</a:t>
            </a:r>
          </a:p>
          <a:p>
            <a:pPr marL="0" indent="0">
              <a:buNone/>
            </a:pPr>
            <a:r>
              <a:rPr lang="en-US" sz="2000" b="1" dirty="0"/>
              <a:t>    delay (500) ;</a:t>
            </a:r>
          </a:p>
          <a:p>
            <a:pPr marL="0" indent="0">
              <a:buNone/>
            </a:pPr>
            <a:r>
              <a:rPr lang="en-US" sz="2000" b="1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return 0 ;</a:t>
            </a:r>
          </a:p>
          <a:p>
            <a:pPr marL="0" indent="0">
              <a:buNone/>
            </a:pPr>
            <a:r>
              <a:rPr lang="en-US" sz="2000" b="1" dirty="0" smtClean="0"/>
              <a:t>}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2806" y="2195611"/>
            <a:ext cx="995657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i="1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b</a:t>
            </a:r>
            <a:r>
              <a:rPr lang="en-US" sz="3000" b="1" i="1" dirty="0" err="1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link.c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is an example provided with the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wiringPi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library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 to  </a:t>
            </a:r>
            <a:r>
              <a:rPr lang="en-US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or  </a:t>
            </a:r>
            <a:r>
              <a:rPr lang="en-US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wiringPi</a:t>
            </a:r>
            <a:r>
              <a:rPr lang="en-US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/examples</a:t>
            </a:r>
            <a:endParaRPr lang="en-US" sz="2800" b="1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47" y="380206"/>
            <a:ext cx="12290425" cy="1383506"/>
          </a:xfrm>
        </p:spPr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blink.c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2590006"/>
            <a:ext cx="12696031" cy="617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Compile and run the blink program</a:t>
            </a:r>
          </a:p>
          <a:p>
            <a:pPr marL="568871" lvl="1" indent="0">
              <a:buNone/>
            </a:pPr>
            <a:r>
              <a:rPr lang="en-US" sz="4000" b="1" i="1" dirty="0" err="1" smtClean="0"/>
              <a:t>gcc</a:t>
            </a:r>
            <a:r>
              <a:rPr lang="en-US" sz="4000" b="1" i="1" dirty="0" smtClean="0"/>
              <a:t> </a:t>
            </a:r>
            <a:r>
              <a:rPr lang="en-US" sz="4000" b="1" i="1" dirty="0"/>
              <a:t>-Wall -o blink </a:t>
            </a:r>
            <a:r>
              <a:rPr lang="en-US" sz="4000" b="1" i="1" dirty="0" err="1"/>
              <a:t>blink.c</a:t>
            </a:r>
            <a:r>
              <a:rPr lang="en-US" sz="4000" b="1" i="1" dirty="0"/>
              <a:t> -</a:t>
            </a:r>
            <a:r>
              <a:rPr lang="en-US" sz="4000" b="1" i="1" dirty="0" err="1"/>
              <a:t>lwiringPi</a:t>
            </a:r>
            <a:r>
              <a:rPr lang="en-US" sz="4000" b="1" i="1" dirty="0"/>
              <a:t> </a:t>
            </a:r>
            <a:r>
              <a:rPr lang="en-US" sz="4000" b="1" i="1" dirty="0" smtClean="0"/>
              <a:t>    </a:t>
            </a:r>
            <a:r>
              <a:rPr lang="en-US" sz="4000" dirty="0" smtClean="0">
                <a:sym typeface="Wingdings" panose="05000000000000000000" pitchFamily="2" charset="2"/>
              </a:rPr>
              <a:t> compile</a:t>
            </a:r>
            <a:endParaRPr lang="en-US" sz="4000" dirty="0" smtClean="0"/>
          </a:p>
          <a:p>
            <a:pPr marL="568871" lvl="1" indent="0">
              <a:buNone/>
            </a:pPr>
            <a:r>
              <a:rPr lang="en-US" sz="4000" b="1" i="1" dirty="0" err="1" smtClean="0"/>
              <a:t>sudo</a:t>
            </a:r>
            <a:r>
              <a:rPr lang="en-US" sz="4000" b="1" i="1" dirty="0" smtClean="0"/>
              <a:t> </a:t>
            </a:r>
            <a:r>
              <a:rPr lang="en-US" sz="4000" b="1" i="1" dirty="0"/>
              <a:t>./</a:t>
            </a:r>
            <a:r>
              <a:rPr lang="en-US" sz="4000" b="1" i="1" dirty="0" smtClean="0"/>
              <a:t>blink                                            </a:t>
            </a:r>
            <a:r>
              <a:rPr lang="en-US" sz="4000" dirty="0" smtClean="0">
                <a:sym typeface="Wingdings" panose="05000000000000000000" pitchFamily="2" charset="2"/>
              </a:rPr>
              <a:t> run</a:t>
            </a:r>
          </a:p>
          <a:p>
            <a:r>
              <a:rPr lang="en-US" sz="4200" dirty="0" smtClean="0"/>
              <a:t>Runs forever</a:t>
            </a:r>
          </a:p>
          <a:p>
            <a:pPr lvl="1"/>
            <a:r>
              <a:rPr lang="en-US" sz="4200" dirty="0" smtClean="0"/>
              <a:t>kill </a:t>
            </a:r>
            <a:r>
              <a:rPr lang="en-US" sz="4200" b="1" i="1" dirty="0" smtClean="0"/>
              <a:t>ctrl-c </a:t>
            </a:r>
            <a:r>
              <a:rPr lang="en-US" sz="4200" b="1" i="1" dirty="0" smtClean="0"/>
              <a:t>ctrl-c</a:t>
            </a:r>
          </a:p>
          <a:p>
            <a:r>
              <a:rPr lang="en-US" sz="4200" dirty="0" smtClean="0"/>
              <a:t>Note</a:t>
            </a:r>
            <a:r>
              <a:rPr lang="en-US" sz="4200" dirty="0"/>
              <a:t>: </a:t>
            </a:r>
            <a:r>
              <a:rPr lang="en-US" sz="4200" dirty="0">
                <a:hlinkClick r:id="rId2"/>
              </a:rPr>
              <a:t>One of the </a:t>
            </a:r>
            <a:r>
              <a:rPr lang="en-US" sz="4200" dirty="0" smtClean="0">
                <a:hlinkClick r:id="rId2"/>
              </a:rPr>
              <a:t>four wiring </a:t>
            </a:r>
            <a:r>
              <a:rPr lang="en-US" sz="4200" b="1" i="1" dirty="0" smtClean="0">
                <a:hlinkClick r:id="rId2"/>
              </a:rPr>
              <a:t>setup</a:t>
            </a:r>
            <a:r>
              <a:rPr lang="en-US" sz="4200" dirty="0" smtClean="0">
                <a:hlinkClick r:id="rId2"/>
              </a:rPr>
              <a:t> </a:t>
            </a:r>
            <a:r>
              <a:rPr lang="en-US" sz="4200" dirty="0">
                <a:hlinkClick r:id="rId2"/>
              </a:rPr>
              <a:t>functions</a:t>
            </a:r>
            <a:r>
              <a:rPr lang="en-US" sz="4200" dirty="0"/>
              <a:t> </a:t>
            </a:r>
            <a:r>
              <a:rPr lang="en-US" sz="4200" b="1" dirty="0"/>
              <a:t>must</a:t>
            </a:r>
            <a:r>
              <a:rPr lang="en-US" sz="4200" dirty="0"/>
              <a:t> be called at the start of your program or your program will </a:t>
            </a:r>
            <a:r>
              <a:rPr lang="en-US" sz="4200" dirty="0" smtClean="0"/>
              <a:t>not work correctly</a:t>
            </a:r>
            <a:endParaRPr lang="en-US" sz="4200" dirty="0"/>
          </a:p>
          <a:p>
            <a:pPr marL="568871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990600"/>
          </a:xfrm>
        </p:spPr>
        <p:txBody>
          <a:bodyPr/>
          <a:lstStyle/>
          <a:p>
            <a:r>
              <a:rPr lang="en-US" b="1" dirty="0" smtClean="0"/>
              <a:t>Physical Connection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Add a push-button switch to</a:t>
            </a:r>
          </a:p>
          <a:p>
            <a:pPr marL="0" indent="0">
              <a:buNone/>
            </a:pPr>
            <a:r>
              <a:rPr lang="en-US" dirty="0" smtClean="0"/>
              <a:t>	GPIO 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04" y="2209006"/>
            <a:ext cx="35052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6" y="4266406"/>
            <a:ext cx="6505575" cy="4800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920206" y="8381206"/>
            <a:ext cx="3048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3834606" y="8381206"/>
            <a:ext cx="685801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26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47" y="380206"/>
            <a:ext cx="12290425" cy="1383506"/>
          </a:xfrm>
        </p:spPr>
        <p:txBody>
          <a:bodyPr/>
          <a:lstStyle/>
          <a:p>
            <a:r>
              <a:rPr lang="en-US" dirty="0" smtClean="0"/>
              <a:t>Input Example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2590006"/>
            <a:ext cx="12696031" cy="617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Look in 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examples</a:t>
            </a:r>
            <a:r>
              <a:rPr lang="en-US" sz="4000" dirty="0" smtClean="0"/>
              <a:t> directory for </a:t>
            </a: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button.c</a:t>
            </a:r>
            <a:endParaRPr lang="en-US" sz="4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4000" dirty="0" smtClean="0"/>
              <a:t>Compile and run the button program</a:t>
            </a:r>
          </a:p>
          <a:p>
            <a:pPr marL="568871" lvl="1" indent="0">
              <a:buNone/>
            </a:pPr>
            <a:r>
              <a:rPr lang="en-US" sz="4000" b="1" i="1" dirty="0" err="1" smtClean="0"/>
              <a:t>gcc</a:t>
            </a:r>
            <a:r>
              <a:rPr lang="en-US" sz="4000" b="1" i="1" dirty="0" smtClean="0"/>
              <a:t> </a:t>
            </a:r>
            <a:r>
              <a:rPr lang="en-US" sz="4000" b="1" i="1" dirty="0"/>
              <a:t>-Wall -o </a:t>
            </a:r>
            <a:r>
              <a:rPr lang="en-US" sz="4000" b="1" i="1" dirty="0" smtClean="0"/>
              <a:t>button </a:t>
            </a:r>
            <a:r>
              <a:rPr lang="en-US" sz="4000" b="1" i="1" dirty="0" err="1" smtClean="0"/>
              <a:t>button.c</a:t>
            </a:r>
            <a:r>
              <a:rPr lang="en-US" sz="4000" b="1" i="1" dirty="0" smtClean="0"/>
              <a:t> </a:t>
            </a:r>
            <a:r>
              <a:rPr lang="en-US" sz="4000" b="1" i="1" dirty="0"/>
              <a:t>-</a:t>
            </a:r>
            <a:r>
              <a:rPr lang="en-US" sz="4000" b="1" i="1" dirty="0" err="1"/>
              <a:t>lwiringPi</a:t>
            </a:r>
            <a:r>
              <a:rPr lang="en-US" sz="4000" b="1" i="1" dirty="0"/>
              <a:t> </a:t>
            </a:r>
            <a:r>
              <a:rPr lang="en-US" sz="4000" b="1" i="1" dirty="0" smtClean="0"/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 compile</a:t>
            </a:r>
            <a:endParaRPr lang="en-US" sz="4000" dirty="0" smtClean="0"/>
          </a:p>
          <a:p>
            <a:pPr marL="568871" lvl="1" indent="0">
              <a:buNone/>
            </a:pPr>
            <a:r>
              <a:rPr lang="en-US" sz="4000" b="1" i="1" dirty="0" err="1" smtClean="0"/>
              <a:t>sudo</a:t>
            </a:r>
            <a:r>
              <a:rPr lang="en-US" sz="4000" b="1" i="1" dirty="0" smtClean="0"/>
              <a:t> </a:t>
            </a:r>
            <a:r>
              <a:rPr lang="en-US" sz="4000" b="1" i="1" dirty="0"/>
              <a:t>./</a:t>
            </a:r>
            <a:r>
              <a:rPr lang="en-US" sz="4000" b="1" i="1" dirty="0" smtClean="0"/>
              <a:t>button                                            </a:t>
            </a:r>
            <a:r>
              <a:rPr lang="en-US" sz="4000" dirty="0" smtClean="0">
                <a:sym typeface="Wingdings" panose="05000000000000000000" pitchFamily="2" charset="2"/>
              </a:rPr>
              <a:t> run</a:t>
            </a:r>
          </a:p>
          <a:p>
            <a:pPr marL="568871" lvl="1" indent="0">
              <a:buNone/>
            </a:pPr>
            <a:endParaRPr lang="en-US" sz="4200" dirty="0" smtClean="0"/>
          </a:p>
          <a:p>
            <a:r>
              <a:rPr lang="en-US" sz="4200" dirty="0" smtClean="0"/>
              <a:t>The push-button controls the LED</a:t>
            </a:r>
          </a:p>
          <a:p>
            <a:r>
              <a:rPr lang="en-US" sz="4200" dirty="0" smtClean="0"/>
              <a:t>Runs </a:t>
            </a:r>
            <a:r>
              <a:rPr lang="en-US" sz="4200" dirty="0" smtClean="0"/>
              <a:t>forever</a:t>
            </a:r>
          </a:p>
          <a:p>
            <a:pPr lvl="1"/>
            <a:r>
              <a:rPr lang="en-US" sz="4200" dirty="0" smtClean="0"/>
              <a:t>kill with </a:t>
            </a:r>
            <a:r>
              <a:rPr lang="en-US" sz="4200" b="1" i="1" dirty="0" smtClean="0"/>
              <a:t>ctrl-c </a:t>
            </a:r>
            <a:r>
              <a:rPr lang="en-US" sz="4200" b="1" i="1" dirty="0" err="1" smtClean="0"/>
              <a:t>ctrl-c</a:t>
            </a:r>
            <a:endParaRPr lang="en-US" sz="4200" b="1" i="1" dirty="0" smtClean="0"/>
          </a:p>
          <a:p>
            <a:pPr marL="568871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utton.c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6781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#include &lt;</a:t>
            </a:r>
            <a:r>
              <a:rPr lang="en-US" sz="2000" dirty="0" err="1"/>
              <a:t>stdio.h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/>
              <a:t>#include &lt;</a:t>
            </a:r>
            <a:r>
              <a:rPr lang="en-US" sz="2000" dirty="0" err="1"/>
              <a:t>wiringPi.h</a:t>
            </a:r>
            <a:r>
              <a:rPr lang="en-US" sz="2000" dirty="0" smtClean="0"/>
              <a:t>&gt;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// LED Pin - </a:t>
            </a:r>
            <a:r>
              <a:rPr lang="en-US" sz="2000" dirty="0" err="1"/>
              <a:t>wiringPi</a:t>
            </a:r>
            <a:r>
              <a:rPr lang="en-US" sz="2000" dirty="0"/>
              <a:t> pin 0 is BCM_GPIO 17</a:t>
            </a:r>
          </a:p>
          <a:p>
            <a:pPr marL="0" indent="0">
              <a:buNone/>
            </a:pPr>
            <a:r>
              <a:rPr lang="en-US" sz="2000" dirty="0"/>
              <a:t>#define LED </a:t>
            </a:r>
            <a:r>
              <a:rPr lang="en-US" sz="2000" dirty="0" smtClean="0"/>
              <a:t>0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// LED Pin - </a:t>
            </a:r>
            <a:r>
              <a:rPr lang="en-US" sz="2000" dirty="0" err="1"/>
              <a:t>wiringPi</a:t>
            </a:r>
            <a:r>
              <a:rPr lang="en-US" sz="2000" dirty="0"/>
              <a:t> pin 3 is BCM_GPIO 22</a:t>
            </a:r>
          </a:p>
          <a:p>
            <a:pPr marL="0" indent="0">
              <a:buNone/>
            </a:pPr>
            <a:r>
              <a:rPr lang="en-US" sz="2000" dirty="0"/>
              <a:t>#define BUTTON 3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int</a:t>
            </a:r>
            <a:r>
              <a:rPr lang="en-US" sz="2000" dirty="0"/>
              <a:t> main (void) {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/>
              <a:t> ("Raspberry Pi Push-Button Controlled LED\n");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wiringPiSetup</a:t>
            </a:r>
            <a:r>
              <a:rPr lang="en-US" sz="2000" dirty="0"/>
              <a:t> ();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pinMode</a:t>
            </a:r>
            <a:r>
              <a:rPr lang="en-US" sz="2000" dirty="0"/>
              <a:t> (LED, OUTPUT);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pinMode</a:t>
            </a:r>
            <a:r>
              <a:rPr lang="en-US" sz="2000" dirty="0"/>
              <a:t> (BUTTON, INPUT);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pullUpDnControl</a:t>
            </a:r>
            <a:r>
              <a:rPr lang="en-US" sz="2000" dirty="0"/>
              <a:t> (BUTTON, PUD_UP</a:t>
            </a:r>
            <a:r>
              <a:rPr lang="en-US" sz="2000" dirty="0" smtClean="0"/>
              <a:t>);  </a:t>
            </a:r>
            <a:r>
              <a:rPr lang="en-US" sz="2000" b="1" dirty="0" smtClean="0"/>
              <a:t>//   </a:t>
            </a:r>
            <a:r>
              <a:rPr lang="en-US" sz="2600" dirty="0" smtClean="0">
                <a:sym typeface="Wingdings" panose="05000000000000000000" pitchFamily="2" charset="2"/>
              </a:rPr>
              <a:t> using a pull-up resistor</a:t>
            </a:r>
            <a:endParaRPr lang="en-US" sz="2600" dirty="0"/>
          </a:p>
          <a:p>
            <a:pPr marL="0" indent="0">
              <a:buNone/>
            </a:pPr>
            <a:r>
              <a:rPr lang="en-US" sz="2000" dirty="0"/>
              <a:t>  for(;;) {</a:t>
            </a:r>
          </a:p>
          <a:p>
            <a:pPr marL="0" indent="0">
              <a:buNone/>
            </a:pPr>
            <a:r>
              <a:rPr lang="en-US" sz="2000" dirty="0"/>
              <a:t>    if ( </a:t>
            </a:r>
            <a:r>
              <a:rPr lang="en-US" sz="2000" dirty="0" err="1"/>
              <a:t>digitalRead</a:t>
            </a:r>
            <a:r>
              <a:rPr lang="en-US" sz="2000" dirty="0"/>
              <a:t> (BUTTON) == HIGH ) {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 (LED, LOW);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}  else </a:t>
            </a: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 (LED, HIGH);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/>
              <a:t>    delay (1);</a:t>
            </a:r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95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Rapberry</a:t>
            </a:r>
            <a:r>
              <a:rPr lang="en-US" dirty="0" smtClean="0"/>
              <a:t> Pi Model B</a:t>
            </a:r>
            <a:endParaRPr lang="en-US" dirty="0"/>
          </a:p>
        </p:txBody>
      </p:sp>
      <p:pic>
        <p:nvPicPr>
          <p:cNvPr id="5" name="Picture Placeholder 4" descr="Raspberry_Pi_Phot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r="7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Picture from Wikimedia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87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ust for Fun try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7" y="2132806"/>
            <a:ext cx="8077199" cy="2133600"/>
          </a:xfrm>
        </p:spPr>
        <p:txBody>
          <a:bodyPr/>
          <a:lstStyle/>
          <a:p>
            <a:r>
              <a:rPr lang="en-US" b="1" dirty="0" smtClean="0"/>
              <a:t>Physical Connection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Remove the push-button &amp;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000" dirty="0" smtClean="0"/>
              <a:t>Replace the LED with a	speaker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" y="4495005"/>
            <a:ext cx="6492240" cy="3849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7" y="4495005"/>
            <a:ext cx="5511814" cy="439102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9702006" y="8344648"/>
            <a:ext cx="469908" cy="2651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709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ust for Fun try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4572000"/>
          </a:xfrm>
        </p:spPr>
        <p:txBody>
          <a:bodyPr/>
          <a:lstStyle/>
          <a:p>
            <a:r>
              <a:rPr lang="en-US" dirty="0" smtClean="0"/>
              <a:t>Software</a:t>
            </a:r>
          </a:p>
          <a:p>
            <a:r>
              <a:rPr lang="en-US" sz="4000" dirty="0"/>
              <a:t>Look in </a:t>
            </a:r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examples</a:t>
            </a:r>
            <a:r>
              <a:rPr lang="en-US" sz="4000" dirty="0"/>
              <a:t> directory for </a:t>
            </a: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music.c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dirty="0" smtClean="0">
                <a:latin typeface="+mj-lt"/>
                <a:cs typeface="Courier New" panose="02070309020205020404" pitchFamily="49" charset="0"/>
              </a:rPr>
              <a:t>&amp;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pitches.h</a:t>
            </a: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4000" dirty="0"/>
              <a:t>Compile and run the </a:t>
            </a:r>
            <a:r>
              <a:rPr lang="en-US" sz="4000" dirty="0" smtClean="0"/>
              <a:t>program</a:t>
            </a:r>
            <a:endParaRPr lang="en-US" sz="4000" dirty="0"/>
          </a:p>
          <a:p>
            <a:pPr marL="568871" lvl="1" indent="0">
              <a:buNone/>
            </a:pPr>
            <a:r>
              <a:rPr lang="en-US" sz="40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4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-Wall -o </a:t>
            </a:r>
            <a:r>
              <a:rPr lang="en-US" sz="4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music </a:t>
            </a:r>
            <a:r>
              <a:rPr lang="en-US" sz="40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music.c</a:t>
            </a:r>
            <a:r>
              <a:rPr lang="en-US" sz="4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40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lwiringPi</a:t>
            </a: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8871" lvl="1" indent="0">
              <a:buNone/>
            </a:pPr>
            <a:r>
              <a:rPr lang="en-US" sz="40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4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./music          </a:t>
            </a:r>
          </a:p>
          <a:p>
            <a:pPr marL="568871" lvl="1" indent="0">
              <a:buNone/>
            </a:pPr>
            <a:r>
              <a:rPr lang="en-US" sz="4000" b="1" i="1" dirty="0" smtClean="0"/>
              <a:t>                                  </a:t>
            </a:r>
            <a:endParaRPr lang="en-US" sz="4000" dirty="0">
              <a:sym typeface="Wingdings" panose="05000000000000000000" pitchFamily="2" charset="2"/>
            </a:endParaRPr>
          </a:p>
          <a:p>
            <a:r>
              <a:rPr lang="en-US" dirty="0" smtClean="0"/>
              <a:t>Could add an amplifier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but not today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06" y="6171406"/>
            <a:ext cx="5759734" cy="26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– Inter-Integrated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Invented by Phillips in 1982</a:t>
            </a:r>
          </a:p>
          <a:p>
            <a:pPr lvl="1"/>
            <a:r>
              <a:rPr lang="en-US" dirty="0" smtClean="0">
                <a:hlinkClick r:id="rId2"/>
              </a:rPr>
              <a:t>I</a:t>
            </a:r>
            <a:r>
              <a:rPr lang="en-US" baseline="30000" dirty="0" smtClean="0">
                <a:hlinkClick r:id="rId2"/>
              </a:rPr>
              <a:t>2</a:t>
            </a:r>
            <a:r>
              <a:rPr lang="en-US" dirty="0" smtClean="0">
                <a:hlinkClick r:id="rId2"/>
              </a:rPr>
              <a:t>C specification</a:t>
            </a:r>
            <a:endParaRPr lang="en-US" dirty="0" smtClean="0"/>
          </a:p>
          <a:p>
            <a:r>
              <a:rPr lang="en-US" dirty="0" smtClean="0"/>
              <a:t>A tradeoff between speed and area</a:t>
            </a:r>
          </a:p>
          <a:p>
            <a:pPr lvl="1"/>
            <a:r>
              <a:rPr lang="en-US" dirty="0" smtClean="0"/>
              <a:t>Less spaces devoted to wires</a:t>
            </a:r>
          </a:p>
          <a:p>
            <a:pPr lvl="1"/>
            <a:r>
              <a:rPr lang="en-US" dirty="0" smtClean="0"/>
              <a:t>Fewer wires can decrease throughput</a:t>
            </a:r>
          </a:p>
          <a:p>
            <a:r>
              <a:rPr lang="en-US" dirty="0" smtClean="0"/>
              <a:t>A good idea for sensors</a:t>
            </a:r>
          </a:p>
          <a:p>
            <a:pPr lvl="1"/>
            <a:r>
              <a:rPr lang="en-US" dirty="0" smtClean="0"/>
              <a:t>But not for disk drives</a:t>
            </a:r>
          </a:p>
          <a:p>
            <a:r>
              <a:rPr lang="en-US" dirty="0" smtClean="0"/>
              <a:t>Adopted by Intel for personal computers</a:t>
            </a:r>
          </a:p>
          <a:p>
            <a:pPr lvl="1"/>
            <a:r>
              <a:rPr lang="en-US" dirty="0" smtClean="0"/>
              <a:t>Under the name </a:t>
            </a:r>
            <a:r>
              <a:rPr lang="en-US" dirty="0" err="1" smtClean="0"/>
              <a:t>SMBus</a:t>
            </a:r>
            <a:endParaRPr lang="en-US" dirty="0" smtClean="0"/>
          </a:p>
          <a:p>
            <a:pPr lvl="1"/>
            <a:r>
              <a:rPr lang="en-US" sz="2000" dirty="0"/>
              <a:t>00:1f.3 </a:t>
            </a:r>
            <a:r>
              <a:rPr lang="en-US" sz="2000" dirty="0" err="1"/>
              <a:t>SMBus</a:t>
            </a:r>
            <a:r>
              <a:rPr lang="en-US" sz="2000" dirty="0"/>
              <a:t>: Intel Corporation 82801JD/DO (ICH10 Family) </a:t>
            </a:r>
            <a:r>
              <a:rPr lang="en-US" sz="2000" dirty="0" err="1"/>
              <a:t>SMBus</a:t>
            </a:r>
            <a:r>
              <a:rPr lang="en-US" sz="2000" dirty="0"/>
              <a:t> Controller (rev 02)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030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05" y="1842048"/>
            <a:ext cx="7585208" cy="45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00" y="8335"/>
            <a:ext cx="11702892" cy="1625336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48157"/>
            <a:ext cx="7476847" cy="617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Understanding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</a:p>
          <a:p>
            <a:pPr lvl="1"/>
            <a:r>
              <a:rPr lang="en-US" dirty="0"/>
              <a:t>The physical 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 smtClean="0"/>
              <a:t>bus</a:t>
            </a:r>
          </a:p>
          <a:p>
            <a:pPr lvl="1"/>
            <a:r>
              <a:rPr lang="en-US" dirty="0" smtClean="0"/>
              <a:t>Masters and Slaves</a:t>
            </a:r>
          </a:p>
          <a:p>
            <a:pPr lvl="1"/>
            <a:r>
              <a:rPr lang="en-US" dirty="0" smtClean="0"/>
              <a:t>The physical protocol</a:t>
            </a:r>
          </a:p>
          <a:p>
            <a:pPr lvl="1"/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device addressing</a:t>
            </a:r>
          </a:p>
          <a:p>
            <a:pPr lvl="1"/>
            <a:r>
              <a:rPr lang="en-US" dirty="0" smtClean="0"/>
              <a:t>The software protocol</a:t>
            </a:r>
          </a:p>
          <a:p>
            <a:pPr lvl="1"/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support in Linux kernel</a:t>
            </a:r>
          </a:p>
          <a:p>
            <a:pPr lvl="2"/>
            <a:r>
              <a:rPr lang="en-US" dirty="0" smtClean="0"/>
              <a:t>And Windows and Arduino</a:t>
            </a:r>
          </a:p>
          <a:p>
            <a:pPr lvl="2"/>
            <a:r>
              <a:rPr lang="en-US" dirty="0" smtClean="0"/>
              <a:t>And Microcontrollers and …</a:t>
            </a:r>
          </a:p>
          <a:p>
            <a:r>
              <a:rPr lang="en-US" sz="3700" dirty="0"/>
              <a:t>A good </a:t>
            </a:r>
            <a:r>
              <a:rPr lang="en-US" sz="3700" dirty="0">
                <a:hlinkClick r:id="rId3"/>
              </a:rPr>
              <a:t>Tutorial</a:t>
            </a:r>
            <a:r>
              <a:rPr lang="en-US" sz="3700" dirty="0"/>
              <a:t> at Robot Electronics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0288" y="6176275"/>
            <a:ext cx="4612944" cy="315964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r>
              <a:rPr lang="en-US" dirty="0"/>
              <a:t>Image credit: http://quick2wire.com/articles/i2c-and-spi/</a:t>
            </a:r>
          </a:p>
        </p:txBody>
      </p:sp>
    </p:spTree>
    <p:extLst>
      <p:ext uri="{BB962C8B-B14F-4D97-AF65-F5344CB8AC3E}">
        <p14:creationId xmlns:p14="http://schemas.microsoft.com/office/powerpoint/2010/main" val="223861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obot-electronics.co.uk/images/i2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406"/>
            <a:ext cx="9017893" cy="432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09" y="41676"/>
            <a:ext cx="3792604" cy="3534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00" y="0"/>
            <a:ext cx="11702892" cy="1066006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5700" dirty="0">
                <a:latin typeface="+mj-lt"/>
              </a:rPr>
              <a:t>The physical I</a:t>
            </a:r>
            <a:r>
              <a:rPr lang="en-US" sz="5700" baseline="30000" dirty="0">
                <a:latin typeface="+mj-lt"/>
              </a:rPr>
              <a:t>2</a:t>
            </a:r>
            <a:r>
              <a:rPr lang="en-US" sz="5700" dirty="0">
                <a:latin typeface="+mj-lt"/>
              </a:rPr>
              <a:t>C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206" y="5601359"/>
            <a:ext cx="11702892" cy="32506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wires: SCL </a:t>
            </a:r>
            <a:r>
              <a:rPr lang="en-US" dirty="0"/>
              <a:t>and </a:t>
            </a:r>
            <a:r>
              <a:rPr lang="en-US" dirty="0" smtClean="0"/>
              <a:t>SDA</a:t>
            </a:r>
          </a:p>
          <a:p>
            <a:pPr lvl="1"/>
            <a:r>
              <a:rPr lang="en-US" dirty="0" smtClean="0"/>
              <a:t>SCL </a:t>
            </a:r>
            <a:r>
              <a:rPr lang="en-US" dirty="0"/>
              <a:t>is the clock line: used to synchronize all data </a:t>
            </a:r>
            <a:r>
              <a:rPr lang="en-US" dirty="0" smtClean="0"/>
              <a:t>transfers</a:t>
            </a:r>
          </a:p>
          <a:p>
            <a:pPr lvl="1"/>
            <a:r>
              <a:rPr lang="en-US" dirty="0"/>
              <a:t>SDA is the data </a:t>
            </a:r>
            <a:r>
              <a:rPr lang="en-US" dirty="0" smtClean="0"/>
              <a:t>line</a:t>
            </a:r>
          </a:p>
          <a:p>
            <a:r>
              <a:rPr lang="en-US" dirty="0"/>
              <a:t>Both SCL and SDA lines are "open drain" </a:t>
            </a:r>
            <a:r>
              <a:rPr lang="en-US" dirty="0" smtClean="0"/>
              <a:t>drivers</a:t>
            </a:r>
          </a:p>
          <a:p>
            <a:pPr lvl="1"/>
            <a:r>
              <a:rPr lang="en-US" dirty="0" smtClean="0"/>
              <a:t>Can only be driven low</a:t>
            </a:r>
          </a:p>
          <a:p>
            <a:pPr lvl="1"/>
            <a:r>
              <a:rPr lang="en-US" dirty="0"/>
              <a:t>For the line </a:t>
            </a:r>
            <a:r>
              <a:rPr lang="en-US" dirty="0" smtClean="0"/>
              <a:t>to </a:t>
            </a:r>
            <a:r>
              <a:rPr lang="en-US" dirty="0"/>
              <a:t>go high </a:t>
            </a:r>
            <a:r>
              <a:rPr lang="en-US" dirty="0" smtClean="0"/>
              <a:t>provide a pull-up </a:t>
            </a:r>
            <a:r>
              <a:rPr lang="en-US" dirty="0"/>
              <a:t>resistors to </a:t>
            </a:r>
            <a:r>
              <a:rPr lang="en-US" dirty="0" err="1" smtClean="0"/>
              <a:t>Vcc</a:t>
            </a:r>
            <a:endParaRPr lang="en-US" dirty="0" smtClean="0"/>
          </a:p>
          <a:p>
            <a:pPr lvl="2"/>
            <a:r>
              <a:rPr lang="en-US" dirty="0" smtClean="0"/>
              <a:t>The value of </a:t>
            </a:r>
            <a:r>
              <a:rPr lang="en-US" dirty="0" err="1" smtClean="0"/>
              <a:t>Vcc</a:t>
            </a:r>
            <a:r>
              <a:rPr lang="en-US" dirty="0" smtClean="0"/>
              <a:t> is an example of something </a:t>
            </a:r>
            <a:r>
              <a:rPr lang="en-US" dirty="0" err="1" smtClean="0"/>
              <a:t>SMBus</a:t>
            </a:r>
            <a:r>
              <a:rPr lang="en-US" dirty="0" smtClean="0"/>
              <a:t> restricts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5630" y="3494217"/>
            <a:ext cx="3750926" cy="1100794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Image credit: </a:t>
            </a:r>
            <a:r>
              <a:rPr lang="en-US" sz="1700" dirty="0">
                <a:solidFill>
                  <a:schemeClr val="tx1"/>
                </a:solidFill>
              </a:rPr>
              <a:t>http://electronics.stackexchange.com/questions/70312/n-ch-fet-with-open-drain-output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241" y="5201074"/>
            <a:ext cx="8127008" cy="393890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Image credit: http://www.robot-electronics.co.uk/acatalog/I2C_Tutorial.html</a:t>
            </a:r>
          </a:p>
        </p:txBody>
      </p:sp>
      <p:sp>
        <p:nvSpPr>
          <p:cNvPr id="12" name="Freeform 11"/>
          <p:cNvSpPr/>
          <p:nvPr/>
        </p:nvSpPr>
        <p:spPr>
          <a:xfrm>
            <a:off x="5885665" y="5520437"/>
            <a:ext cx="5817227" cy="3011148"/>
          </a:xfrm>
          <a:custGeom>
            <a:avLst/>
            <a:gdLst>
              <a:gd name="connsiteX0" fmla="*/ 0 w 4090737"/>
              <a:gd name="connsiteY0" fmla="*/ 2117558 h 2117558"/>
              <a:gd name="connsiteX1" fmla="*/ 80211 w 4090737"/>
              <a:gd name="connsiteY1" fmla="*/ 2101516 h 2117558"/>
              <a:gd name="connsiteX2" fmla="*/ 176463 w 4090737"/>
              <a:gd name="connsiteY2" fmla="*/ 2069432 h 2117558"/>
              <a:gd name="connsiteX3" fmla="*/ 272716 w 4090737"/>
              <a:gd name="connsiteY3" fmla="*/ 2053390 h 2117558"/>
              <a:gd name="connsiteX4" fmla="*/ 1219200 w 4090737"/>
              <a:gd name="connsiteY4" fmla="*/ 2085474 h 2117558"/>
              <a:gd name="connsiteX5" fmla="*/ 1941095 w 4090737"/>
              <a:gd name="connsiteY5" fmla="*/ 2053390 h 2117558"/>
              <a:gd name="connsiteX6" fmla="*/ 2903621 w 4090737"/>
              <a:gd name="connsiteY6" fmla="*/ 2021306 h 2117558"/>
              <a:gd name="connsiteX7" fmla="*/ 2967790 w 4090737"/>
              <a:gd name="connsiteY7" fmla="*/ 2005264 h 2117558"/>
              <a:gd name="connsiteX8" fmla="*/ 3176337 w 4090737"/>
              <a:gd name="connsiteY8" fmla="*/ 1973179 h 2117558"/>
              <a:gd name="connsiteX9" fmla="*/ 3224463 w 4090737"/>
              <a:gd name="connsiteY9" fmla="*/ 1957137 h 2117558"/>
              <a:gd name="connsiteX10" fmla="*/ 3288632 w 4090737"/>
              <a:gd name="connsiteY10" fmla="*/ 1941095 h 2117558"/>
              <a:gd name="connsiteX11" fmla="*/ 3465095 w 4090737"/>
              <a:gd name="connsiteY11" fmla="*/ 1892969 h 2117558"/>
              <a:gd name="connsiteX12" fmla="*/ 3561348 w 4090737"/>
              <a:gd name="connsiteY12" fmla="*/ 1828800 h 2117558"/>
              <a:gd name="connsiteX13" fmla="*/ 3705726 w 4090737"/>
              <a:gd name="connsiteY13" fmla="*/ 1700464 h 2117558"/>
              <a:gd name="connsiteX14" fmla="*/ 3737811 w 4090737"/>
              <a:gd name="connsiteY14" fmla="*/ 1668379 h 2117558"/>
              <a:gd name="connsiteX15" fmla="*/ 3785937 w 4090737"/>
              <a:gd name="connsiteY15" fmla="*/ 1572127 h 2117558"/>
              <a:gd name="connsiteX16" fmla="*/ 3801979 w 4090737"/>
              <a:gd name="connsiteY16" fmla="*/ 1524000 h 2117558"/>
              <a:gd name="connsiteX17" fmla="*/ 3866148 w 4090737"/>
              <a:gd name="connsiteY17" fmla="*/ 1411706 h 2117558"/>
              <a:gd name="connsiteX18" fmla="*/ 3898232 w 4090737"/>
              <a:gd name="connsiteY18" fmla="*/ 1315453 h 2117558"/>
              <a:gd name="connsiteX19" fmla="*/ 3914274 w 4090737"/>
              <a:gd name="connsiteY19" fmla="*/ 1251285 h 2117558"/>
              <a:gd name="connsiteX20" fmla="*/ 3946358 w 4090737"/>
              <a:gd name="connsiteY20" fmla="*/ 1155032 h 2117558"/>
              <a:gd name="connsiteX21" fmla="*/ 3962400 w 4090737"/>
              <a:gd name="connsiteY21" fmla="*/ 962527 h 2117558"/>
              <a:gd name="connsiteX22" fmla="*/ 3978442 w 4090737"/>
              <a:gd name="connsiteY22" fmla="*/ 850232 h 2117558"/>
              <a:gd name="connsiteX23" fmla="*/ 3994484 w 4090737"/>
              <a:gd name="connsiteY23" fmla="*/ 593558 h 2117558"/>
              <a:gd name="connsiteX24" fmla="*/ 3946358 w 4090737"/>
              <a:gd name="connsiteY24" fmla="*/ 176464 h 2117558"/>
              <a:gd name="connsiteX25" fmla="*/ 3946358 w 4090737"/>
              <a:gd name="connsiteY25" fmla="*/ 176464 h 2117558"/>
              <a:gd name="connsiteX26" fmla="*/ 3914274 w 4090737"/>
              <a:gd name="connsiteY26" fmla="*/ 224590 h 2117558"/>
              <a:gd name="connsiteX27" fmla="*/ 3930316 w 4090737"/>
              <a:gd name="connsiteY27" fmla="*/ 160422 h 2117558"/>
              <a:gd name="connsiteX28" fmla="*/ 3946358 w 4090737"/>
              <a:gd name="connsiteY28" fmla="*/ 112295 h 2117558"/>
              <a:gd name="connsiteX29" fmla="*/ 3962400 w 4090737"/>
              <a:gd name="connsiteY29" fmla="*/ 32085 h 2117558"/>
              <a:gd name="connsiteX30" fmla="*/ 3994484 w 4090737"/>
              <a:gd name="connsiteY30" fmla="*/ 80211 h 2117558"/>
              <a:gd name="connsiteX31" fmla="*/ 4026569 w 4090737"/>
              <a:gd name="connsiteY31" fmla="*/ 112295 h 2117558"/>
              <a:gd name="connsiteX32" fmla="*/ 4090737 w 4090737"/>
              <a:gd name="connsiteY32" fmla="*/ 192506 h 2117558"/>
              <a:gd name="connsiteX33" fmla="*/ 4074695 w 4090737"/>
              <a:gd name="connsiteY33" fmla="*/ 144379 h 2117558"/>
              <a:gd name="connsiteX34" fmla="*/ 4010526 w 4090737"/>
              <a:gd name="connsiteY34" fmla="*/ 64169 h 2117558"/>
              <a:gd name="connsiteX35" fmla="*/ 3962400 w 4090737"/>
              <a:gd name="connsiteY35" fmla="*/ 0 h 21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90737" h="2117558">
                <a:moveTo>
                  <a:pt x="0" y="2117558"/>
                </a:moveTo>
                <a:cubicBezTo>
                  <a:pt x="26737" y="2112211"/>
                  <a:pt x="53905" y="2108690"/>
                  <a:pt x="80211" y="2101516"/>
                </a:cubicBezTo>
                <a:cubicBezTo>
                  <a:pt x="112839" y="2092618"/>
                  <a:pt x="143104" y="2074992"/>
                  <a:pt x="176463" y="2069432"/>
                </a:cubicBezTo>
                <a:lnTo>
                  <a:pt x="272716" y="2053390"/>
                </a:lnTo>
                <a:cubicBezTo>
                  <a:pt x="651388" y="2077057"/>
                  <a:pt x="732251" y="2085474"/>
                  <a:pt x="1219200" y="2085474"/>
                </a:cubicBezTo>
                <a:cubicBezTo>
                  <a:pt x="1395691" y="2085474"/>
                  <a:pt x="1743604" y="2064362"/>
                  <a:pt x="1941095" y="2053390"/>
                </a:cubicBezTo>
                <a:cubicBezTo>
                  <a:pt x="2370505" y="1999714"/>
                  <a:pt x="1864366" y="2058422"/>
                  <a:pt x="2903621" y="2021306"/>
                </a:cubicBezTo>
                <a:cubicBezTo>
                  <a:pt x="2925655" y="2020519"/>
                  <a:pt x="2946098" y="2009208"/>
                  <a:pt x="2967790" y="2005264"/>
                </a:cubicBezTo>
                <a:cubicBezTo>
                  <a:pt x="3038174" y="1992467"/>
                  <a:pt x="3106540" y="1988690"/>
                  <a:pt x="3176337" y="1973179"/>
                </a:cubicBezTo>
                <a:cubicBezTo>
                  <a:pt x="3192844" y="1969511"/>
                  <a:pt x="3208204" y="1961782"/>
                  <a:pt x="3224463" y="1957137"/>
                </a:cubicBezTo>
                <a:cubicBezTo>
                  <a:pt x="3245663" y="1951080"/>
                  <a:pt x="3267109" y="1945878"/>
                  <a:pt x="3288632" y="1941095"/>
                </a:cubicBezTo>
                <a:cubicBezTo>
                  <a:pt x="3333831" y="1931051"/>
                  <a:pt x="3427535" y="1918009"/>
                  <a:pt x="3465095" y="1892969"/>
                </a:cubicBezTo>
                <a:lnTo>
                  <a:pt x="3561348" y="1828800"/>
                </a:lnTo>
                <a:cubicBezTo>
                  <a:pt x="3647228" y="1771547"/>
                  <a:pt x="3595840" y="1810350"/>
                  <a:pt x="3705726" y="1700464"/>
                </a:cubicBezTo>
                <a:lnTo>
                  <a:pt x="3737811" y="1668379"/>
                </a:lnTo>
                <a:cubicBezTo>
                  <a:pt x="3778134" y="1547410"/>
                  <a:pt x="3723740" y="1696522"/>
                  <a:pt x="3785937" y="1572127"/>
                </a:cubicBezTo>
                <a:cubicBezTo>
                  <a:pt x="3793499" y="1557002"/>
                  <a:pt x="3795318" y="1539543"/>
                  <a:pt x="3801979" y="1524000"/>
                </a:cubicBezTo>
                <a:cubicBezTo>
                  <a:pt x="3826403" y="1467010"/>
                  <a:pt x="3833925" y="1460039"/>
                  <a:pt x="3866148" y="1411706"/>
                </a:cubicBezTo>
                <a:cubicBezTo>
                  <a:pt x="3876843" y="1379622"/>
                  <a:pt x="3890029" y="1348263"/>
                  <a:pt x="3898232" y="1315453"/>
                </a:cubicBezTo>
                <a:cubicBezTo>
                  <a:pt x="3903579" y="1294064"/>
                  <a:pt x="3907939" y="1272403"/>
                  <a:pt x="3914274" y="1251285"/>
                </a:cubicBezTo>
                <a:cubicBezTo>
                  <a:pt x="3923992" y="1218891"/>
                  <a:pt x="3946358" y="1155032"/>
                  <a:pt x="3946358" y="1155032"/>
                </a:cubicBezTo>
                <a:cubicBezTo>
                  <a:pt x="3951705" y="1090864"/>
                  <a:pt x="3955659" y="1026564"/>
                  <a:pt x="3962400" y="962527"/>
                </a:cubicBezTo>
                <a:cubicBezTo>
                  <a:pt x="3966358" y="924923"/>
                  <a:pt x="3975166" y="887902"/>
                  <a:pt x="3978442" y="850232"/>
                </a:cubicBezTo>
                <a:cubicBezTo>
                  <a:pt x="3985868" y="764829"/>
                  <a:pt x="3989137" y="679116"/>
                  <a:pt x="3994484" y="593558"/>
                </a:cubicBezTo>
                <a:cubicBezTo>
                  <a:pt x="3977386" y="46408"/>
                  <a:pt x="4032579" y="-82203"/>
                  <a:pt x="3946358" y="176464"/>
                </a:cubicBezTo>
                <a:lnTo>
                  <a:pt x="3946358" y="176464"/>
                </a:lnTo>
                <a:lnTo>
                  <a:pt x="3914274" y="224590"/>
                </a:lnTo>
                <a:cubicBezTo>
                  <a:pt x="3919621" y="203201"/>
                  <a:pt x="3924259" y="181621"/>
                  <a:pt x="3930316" y="160422"/>
                </a:cubicBezTo>
                <a:cubicBezTo>
                  <a:pt x="3934962" y="144163"/>
                  <a:pt x="3942257" y="128700"/>
                  <a:pt x="3946358" y="112295"/>
                </a:cubicBezTo>
                <a:cubicBezTo>
                  <a:pt x="3952971" y="85843"/>
                  <a:pt x="3957053" y="58822"/>
                  <a:pt x="3962400" y="32085"/>
                </a:cubicBezTo>
                <a:cubicBezTo>
                  <a:pt x="3973095" y="48127"/>
                  <a:pt x="3982440" y="65156"/>
                  <a:pt x="3994484" y="80211"/>
                </a:cubicBezTo>
                <a:cubicBezTo>
                  <a:pt x="4003932" y="92021"/>
                  <a:pt x="4018787" y="99326"/>
                  <a:pt x="4026569" y="112295"/>
                </a:cubicBezTo>
                <a:cubicBezTo>
                  <a:pt x="4078228" y="198393"/>
                  <a:pt x="3994883" y="128603"/>
                  <a:pt x="4090737" y="192506"/>
                </a:cubicBezTo>
                <a:cubicBezTo>
                  <a:pt x="4085390" y="176464"/>
                  <a:pt x="4082257" y="159504"/>
                  <a:pt x="4074695" y="144379"/>
                </a:cubicBezTo>
                <a:cubicBezTo>
                  <a:pt x="4054458" y="103904"/>
                  <a:pt x="4040369" y="94011"/>
                  <a:pt x="4010526" y="64169"/>
                </a:cubicBezTo>
                <a:cubicBezTo>
                  <a:pt x="3990703" y="4699"/>
                  <a:pt x="4009608" y="23606"/>
                  <a:pt x="39624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28" tIns="65014" rIns="130028" bIns="650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7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physical I</a:t>
            </a:r>
            <a:r>
              <a:rPr lang="en-US" baseline="30000" dirty="0" smtClean="0"/>
              <a:t>2</a:t>
            </a:r>
            <a:r>
              <a:rPr lang="en-US" dirty="0" smtClean="0"/>
              <a:t>C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Adafruit</a:t>
            </a:r>
            <a:r>
              <a:rPr lang="en-US" dirty="0" smtClean="0"/>
              <a:t> breakout boards</a:t>
            </a:r>
          </a:p>
          <a:p>
            <a:pPr lvl="1"/>
            <a:r>
              <a:rPr lang="en-US" dirty="0" smtClean="0">
                <a:hlinkClick r:id="rId2"/>
              </a:rPr>
              <a:t>BMP180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9-DOF</a:t>
            </a:r>
            <a:r>
              <a:rPr lang="en-US" dirty="0" smtClean="0"/>
              <a:t>: L3GD20 and LSM303</a:t>
            </a:r>
          </a:p>
          <a:p>
            <a:r>
              <a:rPr lang="en-US" dirty="0" smtClean="0"/>
              <a:t>There’s just four connections on each</a:t>
            </a:r>
          </a:p>
          <a:p>
            <a:pPr lvl="1"/>
            <a:r>
              <a:rPr lang="en-US" dirty="0" smtClean="0"/>
              <a:t>GND</a:t>
            </a:r>
          </a:p>
          <a:p>
            <a:pPr lvl="1"/>
            <a:r>
              <a:rPr lang="en-US" dirty="0" smtClean="0"/>
              <a:t>3Vo (to 3V3 of </a:t>
            </a:r>
            <a:r>
              <a:rPr lang="en-US" dirty="0" smtClean="0">
                <a:hlinkClick r:id="rId4"/>
              </a:rPr>
              <a:t>T-Cobbler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SDA</a:t>
            </a:r>
          </a:p>
          <a:p>
            <a:pPr lvl="1"/>
            <a:r>
              <a:rPr lang="en-US" dirty="0" smtClean="0"/>
              <a:t>SCL</a:t>
            </a:r>
          </a:p>
        </p:txBody>
      </p:sp>
    </p:spTree>
    <p:extLst>
      <p:ext uri="{BB962C8B-B14F-4D97-AF65-F5344CB8AC3E}">
        <p14:creationId xmlns:p14="http://schemas.microsoft.com/office/powerpoint/2010/main" val="811008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might look like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06" y="2303462"/>
            <a:ext cx="8839200" cy="67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9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Masters and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devices </a:t>
            </a:r>
            <a:r>
              <a:rPr lang="en-US" dirty="0" smtClean="0"/>
              <a:t>are </a:t>
            </a:r>
            <a:r>
              <a:rPr lang="en-US" dirty="0"/>
              <a:t>either masters or </a:t>
            </a:r>
            <a:r>
              <a:rPr lang="en-US" dirty="0" smtClean="0"/>
              <a:t>slaves</a:t>
            </a:r>
          </a:p>
          <a:p>
            <a:r>
              <a:rPr lang="en-US" dirty="0"/>
              <a:t>M</a:t>
            </a:r>
            <a:r>
              <a:rPr lang="en-US" dirty="0" smtClean="0"/>
              <a:t>aster device drives the clock</a:t>
            </a:r>
          </a:p>
          <a:p>
            <a:r>
              <a:rPr lang="en-US" dirty="0" smtClean="0"/>
              <a:t>Master device initiates the transfers</a:t>
            </a:r>
          </a:p>
          <a:p>
            <a:r>
              <a:rPr lang="en-US" dirty="0" smtClean="0"/>
              <a:t>Master device controls the transfer</a:t>
            </a:r>
          </a:p>
          <a:p>
            <a:r>
              <a:rPr lang="en-US" dirty="0"/>
              <a:t>T</a:t>
            </a:r>
            <a:r>
              <a:rPr lang="en-US" dirty="0" smtClean="0"/>
              <a:t>ypically only </a:t>
            </a:r>
            <a:r>
              <a:rPr lang="en-US" dirty="0"/>
              <a:t>one master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But multi-master mode is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36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0" y="-49586"/>
            <a:ext cx="11702892" cy="1241499"/>
          </a:xfrm>
        </p:spPr>
        <p:txBody>
          <a:bodyPr/>
          <a:lstStyle/>
          <a:p>
            <a:r>
              <a:rPr lang="en-US" b="1" dirty="0"/>
              <a:t>The I</a:t>
            </a:r>
            <a:r>
              <a:rPr lang="en-US" b="1" baseline="30000" dirty="0"/>
              <a:t>2</a:t>
            </a:r>
            <a:r>
              <a:rPr lang="en-US" b="1" dirty="0"/>
              <a:t>C Physical Protocol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368" y="5417785"/>
            <a:ext cx="6501607" cy="3147508"/>
          </a:xfrm>
          <a:prstGeom prst="rect">
            <a:avLst/>
          </a:prstGeom>
        </p:spPr>
        <p:txBody>
          <a:bodyPr lIns="130028" tIns="65014" rIns="130028" bIns="65014">
            <a:spAutoFit/>
          </a:bodyPr>
          <a:lstStyle/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Start and stop sequences mark the beginning and end of a transaction 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Transfer is initiated with SDA  is pulled low while SCL (clock line) is high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During data transfer, SDA must not change while SCL is high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6694" y="4876007"/>
            <a:ext cx="6501607" cy="3632540"/>
          </a:xfrm>
          <a:prstGeom prst="rect">
            <a:avLst/>
          </a:prstGeom>
        </p:spPr>
        <p:txBody>
          <a:bodyPr lIns="130028" tIns="65014" rIns="130028" bIns="65014">
            <a:spAutoFit/>
          </a:bodyPr>
          <a:lstStyle/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Data is transferred in sequences of 8 bits, followed by an acknowledge bit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Bits are sent with the MSB (Most Significant Bit) first.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SCL line is pulsed high, then low for each bit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standard clock (SCL) speed for I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C is up to 100KHz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2122" y="4225872"/>
            <a:ext cx="4530693" cy="393890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Wikimedia commons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" y="1759748"/>
            <a:ext cx="13003213" cy="21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27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00" y="14692"/>
            <a:ext cx="11702892" cy="1393932"/>
          </a:xfrm>
        </p:spPr>
        <p:txBody>
          <a:bodyPr/>
          <a:lstStyle/>
          <a:p>
            <a:r>
              <a:rPr lang="en-US" b="1" dirty="0" smtClean="0"/>
              <a:t>I</a:t>
            </a:r>
            <a:r>
              <a:rPr lang="en-US" b="1" baseline="30000" dirty="0" smtClean="0"/>
              <a:t>2</a:t>
            </a:r>
            <a:r>
              <a:rPr lang="en-US" b="1" dirty="0" smtClean="0"/>
              <a:t>C Device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61" y="4876006"/>
            <a:ext cx="11702892" cy="3792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r>
              <a:rPr lang="en-US" dirty="0"/>
              <a:t>addresses are </a:t>
            </a:r>
            <a:r>
              <a:rPr lang="en-US" dirty="0" smtClean="0"/>
              <a:t>7 </a:t>
            </a:r>
            <a:r>
              <a:rPr lang="en-US" dirty="0"/>
              <a:t>bits or </a:t>
            </a:r>
            <a:r>
              <a:rPr lang="en-US" dirty="0" smtClean="0"/>
              <a:t>sometimes 10 bits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 </a:t>
            </a:r>
            <a:r>
              <a:rPr lang="en-US" dirty="0"/>
              <a:t>to 128 devices on </a:t>
            </a:r>
            <a:r>
              <a:rPr lang="en-US" dirty="0" smtClean="0"/>
              <a:t>the usual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 smtClean="0"/>
              <a:t>bus</a:t>
            </a:r>
          </a:p>
          <a:p>
            <a:r>
              <a:rPr lang="en-US" dirty="0" smtClean="0"/>
              <a:t>Devices has fixed addresses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SMBus</a:t>
            </a:r>
            <a:r>
              <a:rPr lang="en-US" dirty="0" smtClean="0"/>
              <a:t> supports “address resolution”</a:t>
            </a:r>
          </a:p>
          <a:p>
            <a:r>
              <a:rPr lang="en-US" dirty="0" smtClean="0"/>
              <a:t>Addresses are still sent in 8 bits</a:t>
            </a:r>
          </a:p>
          <a:p>
            <a:pPr lvl="1"/>
            <a:r>
              <a:rPr lang="en-US" dirty="0" smtClean="0"/>
              <a:t>Last bit </a:t>
            </a:r>
            <a:r>
              <a:rPr lang="en-US" dirty="0"/>
              <a:t>is zero </a:t>
            </a:r>
            <a:r>
              <a:rPr lang="en-US" dirty="0" smtClean="0"/>
              <a:t>if writing</a:t>
            </a:r>
          </a:p>
          <a:p>
            <a:pPr lvl="1"/>
            <a:r>
              <a:rPr lang="en-US" dirty="0" smtClean="0"/>
              <a:t>Last bit is one if reading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81" y="2275469"/>
            <a:ext cx="9535690" cy="14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441" y="3979808"/>
            <a:ext cx="12705452" cy="315964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Image credit: http://www.robot-electronics.co.uk/acatalog/I2C_Tutorial.html</a:t>
            </a:r>
          </a:p>
        </p:txBody>
      </p:sp>
    </p:spTree>
    <p:extLst>
      <p:ext uri="{BB962C8B-B14F-4D97-AF65-F5344CB8AC3E}">
        <p14:creationId xmlns:p14="http://schemas.microsoft.com/office/powerpoint/2010/main" val="206144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7847806"/>
            <a:ext cx="7802562" cy="533400"/>
          </a:xfrm>
        </p:spPr>
        <p:txBody>
          <a:bodyPr/>
          <a:lstStyle/>
          <a:p>
            <a:pPr algn="ctr"/>
            <a:r>
              <a:rPr lang="en-US" dirty="0" smtClean="0"/>
              <a:t>Raspberry Pi Quick start</a:t>
            </a:r>
            <a:endParaRPr lang="en-US" dirty="0"/>
          </a:p>
        </p:txBody>
      </p:sp>
      <p:pic>
        <p:nvPicPr>
          <p:cNvPr id="5" name="Picture Placeholder 4" descr="Screen-Shot-2012-12-24-at-10.59.55-1024x722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2992"/>
          <a:stretch>
            <a:fillRect/>
          </a:stretch>
        </p:blipFill>
        <p:spPr>
          <a:xfrm>
            <a:off x="2539184" y="1066006"/>
            <a:ext cx="8107384" cy="60801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8457406"/>
            <a:ext cx="7802562" cy="319882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Raspberry Pi Quick start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1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-50010"/>
            <a:ext cx="11702892" cy="1625336"/>
          </a:xfrm>
        </p:spPr>
        <p:txBody>
          <a:bodyPr/>
          <a:lstStyle/>
          <a:p>
            <a:r>
              <a:rPr lang="en-US" b="1" dirty="0" smtClean="0"/>
              <a:t>I</a:t>
            </a:r>
            <a:r>
              <a:rPr lang="en-US" b="1" baseline="30000" dirty="0" smtClean="0"/>
              <a:t>2</a:t>
            </a:r>
            <a:r>
              <a:rPr lang="en-US" b="1" dirty="0" smtClean="0"/>
              <a:t>C Write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01" y="2058758"/>
            <a:ext cx="12027972" cy="6826409"/>
          </a:xfrm>
        </p:spPr>
        <p:txBody>
          <a:bodyPr>
            <a:normAutofit/>
          </a:bodyPr>
          <a:lstStyle/>
          <a:p>
            <a:r>
              <a:rPr lang="en-US" dirty="0" smtClean="0"/>
              <a:t>Send start sequence</a:t>
            </a:r>
          </a:p>
          <a:p>
            <a:r>
              <a:rPr lang="en-US" dirty="0" smtClean="0"/>
              <a:t>Send address of slave address with last bit 0</a:t>
            </a:r>
          </a:p>
          <a:p>
            <a:r>
              <a:rPr lang="en-US" dirty="0" smtClean="0"/>
              <a:t>Send one byte register number or “command”</a:t>
            </a:r>
          </a:p>
          <a:p>
            <a:pPr lvl="1"/>
            <a:r>
              <a:rPr lang="en-US" dirty="0" smtClean="0"/>
              <a:t>It’s a bit more complicated with an EEPROM</a:t>
            </a:r>
          </a:p>
          <a:p>
            <a:r>
              <a:rPr lang="en-US" dirty="0" smtClean="0"/>
              <a:t>Send the data byte</a:t>
            </a:r>
          </a:p>
          <a:p>
            <a:r>
              <a:rPr lang="en-US" dirty="0" smtClean="0"/>
              <a:t>If appropriate send more data</a:t>
            </a:r>
          </a:p>
          <a:p>
            <a:pPr lvl="1"/>
            <a:r>
              <a:rPr lang="en-US" dirty="0" smtClean="0"/>
              <a:t>Register number will be incremented</a:t>
            </a:r>
          </a:p>
          <a:p>
            <a:r>
              <a:rPr lang="en-US" dirty="0" smtClean="0"/>
              <a:t>Send stop sequence</a:t>
            </a:r>
          </a:p>
          <a:p>
            <a:pPr lvl="1"/>
            <a:r>
              <a:rPr lang="en-US" dirty="0" smtClean="0"/>
              <a:t>No length field!</a:t>
            </a:r>
          </a:p>
        </p:txBody>
      </p:sp>
    </p:spTree>
    <p:extLst>
      <p:ext uri="{BB962C8B-B14F-4D97-AF65-F5344CB8AC3E}">
        <p14:creationId xmlns:p14="http://schemas.microsoft.com/office/powerpoint/2010/main" val="324375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great </a:t>
            </a:r>
            <a:r>
              <a:rPr lang="en-US" dirty="0"/>
              <a:t>picture from</a:t>
            </a:r>
            <a:br>
              <a:rPr lang="en-US" dirty="0"/>
            </a:br>
            <a:r>
              <a:rPr lang="en-US" sz="3800" dirty="0">
                <a:hlinkClick r:id="rId2"/>
              </a:rPr>
              <a:t>http://mbed.org/users/okano/notebook/i2c-access-examples/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4" y="2363509"/>
            <a:ext cx="10822466" cy="50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9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-50010"/>
            <a:ext cx="11702892" cy="1625336"/>
          </a:xfrm>
        </p:spPr>
        <p:txBody>
          <a:bodyPr/>
          <a:lstStyle/>
          <a:p>
            <a:r>
              <a:rPr lang="en-US" b="1" dirty="0" smtClean="0"/>
              <a:t>I</a:t>
            </a:r>
            <a:r>
              <a:rPr lang="en-US" b="1" baseline="30000" dirty="0" smtClean="0"/>
              <a:t>2</a:t>
            </a:r>
            <a:r>
              <a:rPr lang="en-US" b="1" dirty="0" smtClean="0"/>
              <a:t>C Read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01" y="2058758"/>
            <a:ext cx="12027972" cy="41175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Send start sequence</a:t>
            </a:r>
          </a:p>
          <a:p>
            <a:r>
              <a:rPr lang="en-US" dirty="0" smtClean="0"/>
              <a:t>Send address of slave address with last bit 0</a:t>
            </a:r>
          </a:p>
          <a:p>
            <a:r>
              <a:rPr lang="en-US" dirty="0" smtClean="0"/>
              <a:t>Send one byte register number or “command”</a:t>
            </a:r>
          </a:p>
          <a:p>
            <a:r>
              <a:rPr lang="en-US" dirty="0" smtClean="0"/>
              <a:t>Send start sequence</a:t>
            </a:r>
          </a:p>
          <a:p>
            <a:r>
              <a:rPr lang="en-US" dirty="0" smtClean="0"/>
              <a:t>Send </a:t>
            </a:r>
            <a:r>
              <a:rPr lang="en-US" dirty="0"/>
              <a:t>address of slave address with last bit </a:t>
            </a:r>
            <a:r>
              <a:rPr lang="en-US" dirty="0" smtClean="0"/>
              <a:t>1</a:t>
            </a:r>
          </a:p>
          <a:p>
            <a:r>
              <a:rPr lang="en-US" dirty="0" smtClean="0"/>
              <a:t>Read data</a:t>
            </a:r>
          </a:p>
          <a:p>
            <a:pPr lvl="1"/>
            <a:r>
              <a:rPr lang="en-US" dirty="0" smtClean="0"/>
              <a:t>Use multiple ACK followed by STOP for multi-byte read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606" y="6934765"/>
            <a:ext cx="11887199" cy="839184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pPr algn="ctr"/>
            <a:r>
              <a:rPr lang="en-US" sz="4600" dirty="0">
                <a:solidFill>
                  <a:schemeClr val="tx1"/>
                </a:solidFill>
              </a:rPr>
              <a:t>A read is really a write followed by a read</a:t>
            </a:r>
          </a:p>
        </p:txBody>
      </p:sp>
    </p:spTree>
    <p:extLst>
      <p:ext uri="{BB962C8B-B14F-4D97-AF65-F5344CB8AC3E}">
        <p14:creationId xmlns:p14="http://schemas.microsoft.com/office/powerpoint/2010/main" val="1749321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great </a:t>
            </a:r>
            <a:r>
              <a:rPr lang="en-US" dirty="0"/>
              <a:t>picture from</a:t>
            </a:r>
            <a:br>
              <a:rPr lang="en-US" dirty="0"/>
            </a:br>
            <a:r>
              <a:rPr lang="en-US" sz="3800" dirty="0">
                <a:hlinkClick r:id="rId2"/>
              </a:rPr>
              <a:t>http://mbed.org/users/okano/notebook/i2c-access-examples/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34" y="2126480"/>
            <a:ext cx="10826937" cy="66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39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Pi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Stop the “blacklisting” of I2C</a:t>
            </a:r>
          </a:p>
          <a:p>
            <a:pPr lvl="1"/>
            <a:r>
              <a:rPr lang="en-US" dirty="0" smtClean="0"/>
              <a:t>In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modprobe.d</a:t>
            </a:r>
            <a:r>
              <a:rPr lang="en-US" dirty="0" smtClean="0"/>
              <a:t>/</a:t>
            </a:r>
            <a:r>
              <a:rPr lang="en-US" dirty="0" err="1" smtClean="0"/>
              <a:t>raspi-blacklist.conf</a:t>
            </a:r>
            <a:endParaRPr lang="en-US" dirty="0" smtClean="0"/>
          </a:p>
          <a:p>
            <a:pPr lvl="2"/>
            <a:r>
              <a:rPr lang="en-US" dirty="0"/>
              <a:t>Comment out the blacklist of </a:t>
            </a:r>
            <a:r>
              <a:rPr lang="en-US" dirty="0" smtClean="0"/>
              <a:t>i2c-bcm2708</a:t>
            </a:r>
          </a:p>
          <a:p>
            <a:r>
              <a:rPr lang="en-US" dirty="0" smtClean="0"/>
              <a:t>Add the appropriate modules</a:t>
            </a:r>
          </a:p>
          <a:p>
            <a:pPr lvl="1"/>
            <a:r>
              <a:rPr lang="en-US" dirty="0" smtClean="0"/>
              <a:t>By adding the following lines to /</a:t>
            </a:r>
            <a:r>
              <a:rPr lang="en-US" dirty="0" err="1" smtClean="0"/>
              <a:t>etc</a:t>
            </a:r>
            <a:r>
              <a:rPr lang="en-US" dirty="0" smtClean="0"/>
              <a:t>/modules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i2c-bcm2708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i2c-dev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Install a couple of packages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i2c-tools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libi2c-dev</a:t>
            </a:r>
          </a:p>
          <a:p>
            <a:r>
              <a:rPr lang="en-US" dirty="0"/>
              <a:t>A</a:t>
            </a:r>
            <a:r>
              <a:rPr lang="en-US" dirty="0" smtClean="0"/>
              <a:t>dd user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en-US" dirty="0" smtClean="0"/>
              <a:t> to group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Reboot</a:t>
            </a:r>
          </a:p>
        </p:txBody>
      </p:sp>
    </p:spTree>
    <p:extLst>
      <p:ext uri="{BB962C8B-B14F-4D97-AF65-F5344CB8AC3E}">
        <p14:creationId xmlns:p14="http://schemas.microsoft.com/office/powerpoint/2010/main" val="548788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i2c device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files are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/i2c-*</a:t>
            </a:r>
          </a:p>
          <a:p>
            <a:pPr lvl="1"/>
            <a:r>
              <a:rPr lang="en-US" dirty="0" smtClean="0"/>
              <a:t>Major number is 89</a:t>
            </a:r>
          </a:p>
          <a:p>
            <a:pPr lvl="1"/>
            <a:r>
              <a:rPr lang="en-US" dirty="0" smtClean="0"/>
              <a:t>Minor number is bus number</a:t>
            </a:r>
          </a:p>
          <a:p>
            <a:r>
              <a:rPr lang="en-US" dirty="0" smtClean="0">
                <a:hlinkClick r:id="rId2"/>
              </a:rPr>
              <a:t>Linux device documentation</a:t>
            </a:r>
            <a:r>
              <a:rPr lang="en-US" dirty="0" smtClean="0"/>
              <a:t> for “</a:t>
            </a:r>
            <a:r>
              <a:rPr lang="en-US" dirty="0" err="1" smtClean="0"/>
              <a:t>userspace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usual read and write are supported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 err="1" smtClean="0"/>
              <a:t>ioctl</a:t>
            </a:r>
            <a:r>
              <a:rPr lang="en-US" dirty="0" smtClean="0"/>
              <a:t> is the preferred interface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specially </a:t>
            </a:r>
            <a:r>
              <a:rPr lang="en-US" dirty="0" smtClean="0"/>
              <a:t>with </a:t>
            </a:r>
            <a:r>
              <a:rPr lang="en-US" dirty="0" err="1" smtClean="0">
                <a:hlinkClick r:id="rId3"/>
              </a:rPr>
              <a:t>smbus</a:t>
            </a:r>
            <a:r>
              <a:rPr lang="en-US" dirty="0" smtClean="0">
                <a:hlinkClick r:id="rId3"/>
              </a:rPr>
              <a:t> protocol</a:t>
            </a:r>
            <a:r>
              <a:rPr lang="en-US" dirty="0" smtClean="0"/>
              <a:t> macros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1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i2c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programming, try the i2c utilities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2cdetect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2cdump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2cget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2cset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On Rev1 versions of the Raspberry Pi, the i2c </a:t>
            </a:r>
            <a:r>
              <a:rPr lang="en-US" dirty="0" smtClean="0"/>
              <a:t>devices on a bus 0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465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06" y="520700"/>
            <a:ext cx="12290425" cy="13835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Using </a:t>
            </a:r>
            <a:r>
              <a:rPr lang="en-US" dirty="0">
                <a:hlinkClick r:id="rId2"/>
              </a:rPr>
              <a:t>the I</a:t>
            </a:r>
            <a:r>
              <a:rPr lang="en-US" baseline="30000" dirty="0">
                <a:hlinkClick r:id="rId2"/>
              </a:rPr>
              <a:t>2</a:t>
            </a:r>
            <a:r>
              <a:rPr lang="en-US" dirty="0">
                <a:hlinkClick r:id="rId2"/>
              </a:rPr>
              <a:t>C </a:t>
            </a:r>
            <a:r>
              <a:rPr lang="en-US" dirty="0" smtClean="0">
                <a:hlinkClick r:id="rId2"/>
              </a:rPr>
              <a:t>utilities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finding the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54864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-l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/i2c-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i2cdetect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i2cdetect -y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smtClean="0">
                <a:cs typeface="Courier New" panose="02070309020205020404" pitchFamily="49" charset="0"/>
              </a:rPr>
              <a:t>Use</a:t>
            </a:r>
            <a:r>
              <a:rPr lang="en-US" dirty="0" smtClean="0">
                <a:cs typeface="Courier New" panose="02070309020205020404" pitchFamily="49" charset="0"/>
              </a:rPr>
              <a:t> 0 with Rev1</a:t>
            </a:r>
            <a:endParaRPr lang="en-US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32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Using </a:t>
            </a:r>
            <a:r>
              <a:rPr lang="en-US" dirty="0">
                <a:hlinkClick r:id="rId2"/>
              </a:rPr>
              <a:t>the I</a:t>
            </a:r>
            <a:r>
              <a:rPr lang="en-US" baseline="30000" dirty="0">
                <a:hlinkClick r:id="rId2"/>
              </a:rPr>
              <a:t>2</a:t>
            </a:r>
            <a:r>
              <a:rPr lang="en-US" dirty="0">
                <a:hlinkClick r:id="rId2"/>
              </a:rPr>
              <a:t>C </a:t>
            </a:r>
            <a:r>
              <a:rPr lang="en-US" dirty="0" smtClean="0">
                <a:hlinkClick r:id="rId2"/>
              </a:rPr>
              <a:t>utilities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finding the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i2cget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1 0x77 0xD0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Make sure you have a BMP180</a:t>
            </a:r>
            <a:endParaRPr lang="en-US" dirty="0" smtClean="0"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i2cdump -r 0xAA-0xBF -y 1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0x77</a:t>
            </a:r>
          </a:p>
          <a:p>
            <a:pPr lvl="1"/>
            <a:r>
              <a:rPr lang="pt-BR" dirty="0" smtClean="0">
                <a:latin typeface="+mj-lt"/>
                <a:cs typeface="Courier New" panose="02070309020205020404" pitchFamily="49" charset="0"/>
              </a:rPr>
              <a:t>Examine</a:t>
            </a:r>
            <a:r>
              <a:rPr lang="pt-BR" dirty="0" smtClean="0">
                <a:latin typeface="+mj-lt"/>
                <a:cs typeface="Courier New" panose="02070309020205020404" pitchFamily="49" charset="0"/>
              </a:rPr>
              <a:t> mysterious EEPROM registers</a:t>
            </a:r>
            <a:endParaRPr lang="pt-BR" dirty="0" smtClean="0">
              <a:latin typeface="+mj-lt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i2cdump -y -r 0xF4-0xF7 1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0x77</a:t>
            </a:r>
          </a:p>
          <a:p>
            <a:pPr lvl="1"/>
            <a:r>
              <a:rPr lang="pt-BR" dirty="0" smtClean="0">
                <a:latin typeface="+mj-lt"/>
                <a:cs typeface="Courier New" panose="02070309020205020404" pitchFamily="49" charset="0"/>
              </a:rPr>
              <a:t>Examine measurement register</a:t>
            </a:r>
            <a:endParaRPr lang="pt-BR" dirty="0" smtClean="0">
              <a:latin typeface="+mj-lt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i2cset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1 0x77 0xF4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0x2E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Tell device to read temperature</a:t>
            </a:r>
            <a:endParaRPr lang="en-US" dirty="0" smtClean="0"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i2cdump -y -r 0xF4-0xF7 1 0x77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11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Trying out the kernel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look at the </a:t>
            </a:r>
            <a:r>
              <a:rPr lang="en-US" dirty="0" smtClean="0">
                <a:hlinkClick r:id="rId2"/>
              </a:rPr>
              <a:t>bmp180 program</a:t>
            </a:r>
            <a:endParaRPr lang="en-US" dirty="0" smtClean="0"/>
          </a:p>
          <a:p>
            <a:pPr lvl="1"/>
            <a:r>
              <a:rPr lang="en-US" dirty="0" smtClean="0"/>
              <a:t>Which should be in the examples directory</a:t>
            </a:r>
          </a:p>
          <a:p>
            <a:r>
              <a:rPr lang="en-US" dirty="0" smtClean="0"/>
              <a:t>Note the usual structures</a:t>
            </a:r>
          </a:p>
          <a:p>
            <a:pPr lvl="1"/>
            <a:r>
              <a:rPr lang="en-US" dirty="0" smtClean="0"/>
              <a:t>Lots of register definitions</a:t>
            </a:r>
          </a:p>
          <a:p>
            <a:pPr lvl="1"/>
            <a:r>
              <a:rPr lang="en-US" dirty="0" smtClean="0"/>
              <a:t>Routines to interpret the data</a:t>
            </a:r>
          </a:p>
          <a:p>
            <a:pPr lvl="1"/>
            <a:r>
              <a:rPr lang="en-US" dirty="0" smtClean="0"/>
              <a:t>Actions</a:t>
            </a:r>
          </a:p>
          <a:p>
            <a:pPr lvl="2"/>
            <a:r>
              <a:rPr lang="en-US" dirty="0" smtClean="0"/>
              <a:t>Open the device</a:t>
            </a:r>
          </a:p>
          <a:p>
            <a:pPr lvl="2"/>
            <a:r>
              <a:rPr lang="en-US" dirty="0" smtClean="0"/>
              <a:t>Read and write to the device</a:t>
            </a:r>
          </a:p>
        </p:txBody>
      </p:sp>
    </p:spTree>
    <p:extLst>
      <p:ext uri="{BB962C8B-B14F-4D97-AF65-F5344CB8AC3E}">
        <p14:creationId xmlns:p14="http://schemas.microsoft.com/office/powerpoint/2010/main" val="16708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Broadcom BCM2835 </a:t>
            </a:r>
            <a:r>
              <a:rPr lang="en-US" dirty="0" err="1" smtClean="0"/>
              <a:t>SoC</a:t>
            </a:r>
            <a:r>
              <a:rPr lang="en-US" dirty="0" smtClean="0"/>
              <a:t> (system on chip)</a:t>
            </a:r>
          </a:p>
          <a:p>
            <a:pPr lvl="1"/>
            <a:r>
              <a:rPr lang="en-US" dirty="0" smtClean="0"/>
              <a:t>700 MHz ARM1176JZF-S CPU</a:t>
            </a:r>
          </a:p>
          <a:p>
            <a:pPr lvl="2"/>
            <a:r>
              <a:rPr lang="en-US" dirty="0" smtClean="0"/>
              <a:t>ARM11 microarchitecture with ARMv6A ISA</a:t>
            </a:r>
          </a:p>
          <a:p>
            <a:pPr lvl="1"/>
            <a:r>
              <a:rPr lang="en-US" dirty="0" smtClean="0"/>
              <a:t>Video Core IV GPU (1080p, 24GFLOPS)</a:t>
            </a:r>
          </a:p>
          <a:p>
            <a:pPr lvl="1"/>
            <a:r>
              <a:rPr lang="en-US" dirty="0" smtClean="0"/>
              <a:t>Peripherals: UART, USB, I</a:t>
            </a:r>
            <a:r>
              <a:rPr lang="en-US" baseline="30000" dirty="0" smtClean="0"/>
              <a:t>2</a:t>
            </a:r>
            <a:r>
              <a:rPr lang="en-US" dirty="0" smtClean="0"/>
              <a:t>C, GPIO</a:t>
            </a:r>
          </a:p>
          <a:p>
            <a:r>
              <a:rPr lang="en-US" dirty="0" smtClean="0"/>
              <a:t>LAN9512 USB hub and Ethernet controller</a:t>
            </a:r>
          </a:p>
          <a:p>
            <a:r>
              <a:rPr lang="en-US" dirty="0" smtClean="0"/>
              <a:t>512 Mbytes RAM</a:t>
            </a:r>
          </a:p>
          <a:p>
            <a:r>
              <a:rPr lang="en-US" dirty="0" smtClean="0"/>
              <a:t>Connectors: USB, Ethernet, HDMI, camera</a:t>
            </a:r>
          </a:p>
          <a:p>
            <a:r>
              <a:rPr lang="en-US" dirty="0" smtClean="0"/>
              <a:t>SD-card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11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the hard part?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this come from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x1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(ut-ac6)*ac5/32768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x2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mc * 2048 / (x1 + md)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b5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x1 + x2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fr-FR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(b5 + 8) / 16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smtClean="0">
                <a:hlinkClick r:id="rId2"/>
              </a:rPr>
              <a:t>BMP180 </a:t>
            </a:r>
            <a:r>
              <a:rPr lang="fr-FR" dirty="0" err="1" smtClean="0">
                <a:hlinkClick r:id="rId2"/>
              </a:rPr>
              <a:t>datasheet</a:t>
            </a:r>
            <a:endParaRPr lang="fr-FR" dirty="0" smtClean="0"/>
          </a:p>
          <a:p>
            <a:pPr lvl="1"/>
            <a:r>
              <a:rPr lang="fr-FR" dirty="0" err="1" smtClean="0"/>
              <a:t>See</a:t>
            </a:r>
            <a:r>
              <a:rPr lang="fr-FR" dirty="0" smtClean="0"/>
              <a:t> page 15 for the </a:t>
            </a:r>
            <a:r>
              <a:rPr lang="fr-FR" dirty="0" err="1" smtClean="0"/>
              <a:t>details</a:t>
            </a:r>
            <a:endParaRPr lang="fr-FR" dirty="0" smtClean="0"/>
          </a:p>
          <a:p>
            <a:pPr lvl="2"/>
            <a:r>
              <a:rPr lang="fr-FR" dirty="0" smtClean="0"/>
              <a:t>And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expect</a:t>
            </a:r>
            <a:r>
              <a:rPr lang="fr-FR" dirty="0" smtClean="0"/>
              <a:t> to </a:t>
            </a:r>
            <a:r>
              <a:rPr lang="fr-FR" dirty="0" err="1" smtClean="0"/>
              <a:t>understand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endParaRPr lang="fr-FR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17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the datasheet</a:t>
            </a:r>
          </a:p>
          <a:p>
            <a:r>
              <a:rPr lang="en-US" dirty="0" smtClean="0"/>
              <a:t>Find an application note</a:t>
            </a:r>
          </a:p>
          <a:p>
            <a:r>
              <a:rPr lang="en-US" dirty="0" smtClean="0"/>
              <a:t>Find example programs</a:t>
            </a:r>
          </a:p>
          <a:p>
            <a:r>
              <a:rPr lang="en-US" dirty="0" smtClean="0"/>
              <a:t>Search for device drivers for the manufacturer</a:t>
            </a:r>
          </a:p>
          <a:p>
            <a:pPr lvl="1"/>
            <a:r>
              <a:rPr lang="en-US" dirty="0" smtClean="0"/>
              <a:t>It should contain a lot of DEFINE</a:t>
            </a:r>
          </a:p>
          <a:p>
            <a:r>
              <a:rPr lang="en-US" dirty="0" smtClean="0"/>
              <a:t>Try </a:t>
            </a:r>
            <a:r>
              <a:rPr lang="en-US" dirty="0" smtClean="0">
                <a:hlinkClick r:id="rId3"/>
              </a:rPr>
              <a:t>I</a:t>
            </a:r>
            <a:r>
              <a:rPr lang="en-US" baseline="30000" dirty="0" smtClean="0">
                <a:hlinkClick r:id="rId3"/>
              </a:rPr>
              <a:t>2</a:t>
            </a:r>
            <a:r>
              <a:rPr lang="en-US" dirty="0" smtClean="0">
                <a:hlinkClick r:id="rId3"/>
              </a:rPr>
              <a:t>Cdevlib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698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read and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in blocks</a:t>
            </a:r>
          </a:p>
          <a:p>
            <a:pPr lvl="1"/>
            <a:r>
              <a:rPr lang="en-US" dirty="0" smtClean="0"/>
              <a:t>May be more efficient</a:t>
            </a:r>
          </a:p>
          <a:p>
            <a:pPr lvl="1"/>
            <a:r>
              <a:rPr lang="en-US" dirty="0" smtClean="0"/>
              <a:t>May give more consistent information</a:t>
            </a:r>
          </a:p>
          <a:p>
            <a:pPr lvl="2"/>
            <a:r>
              <a:rPr lang="en-US" dirty="0" smtClean="0"/>
              <a:t>Read X, Y and Z as an atomic unit</a:t>
            </a:r>
          </a:p>
          <a:p>
            <a:r>
              <a:rPr lang="en-US" dirty="0" smtClean="0"/>
              <a:t>Check out </a:t>
            </a:r>
            <a:r>
              <a:rPr lang="en-US" dirty="0" smtClean="0">
                <a:hlinkClick r:id="rId3"/>
              </a:rPr>
              <a:t>another BMP180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975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test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the programs</a:t>
            </a:r>
          </a:p>
          <a:p>
            <a:r>
              <a:rPr lang="en-US" dirty="0" smtClean="0"/>
              <a:t>Test it out</a:t>
            </a:r>
          </a:p>
          <a:p>
            <a:pPr lvl="1"/>
            <a:r>
              <a:rPr lang="en-US" dirty="0" smtClean="0"/>
              <a:t>It should get warmer when touched</a:t>
            </a:r>
          </a:p>
          <a:p>
            <a:pPr lvl="1"/>
            <a:r>
              <a:rPr lang="en-US" dirty="0" smtClean="0"/>
              <a:t>And colder when using an ice cube</a:t>
            </a:r>
          </a:p>
          <a:p>
            <a:r>
              <a:rPr lang="en-US" dirty="0" smtClean="0"/>
              <a:t>The program has no filtering</a:t>
            </a:r>
          </a:p>
          <a:p>
            <a:pPr lvl="1"/>
            <a:r>
              <a:rPr lang="en-US" dirty="0" smtClean="0"/>
              <a:t>So sometimes odd results are returned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324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Python?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“first” programming language</a:t>
            </a:r>
          </a:p>
          <a:p>
            <a:pPr lvl="1"/>
            <a:r>
              <a:rPr lang="en-US" dirty="0" smtClean="0"/>
              <a:t>Especially if you don’t like the following</a:t>
            </a:r>
          </a:p>
          <a:p>
            <a:pPr marL="914400" lvl="2" indent="0"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static void main(String[] 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14400" lvl="2" indent="0">
              <a:buNone/>
            </a:pP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endParaRPr lang="en-US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Lots </a:t>
            </a:r>
            <a:r>
              <a:rPr lang="en-US" dirty="0" smtClean="0"/>
              <a:t>of good packages</a:t>
            </a:r>
          </a:p>
          <a:p>
            <a:r>
              <a:rPr lang="en-US" dirty="0" smtClean="0"/>
              <a:t>Fun interfaces for </a:t>
            </a:r>
            <a:r>
              <a:rPr lang="en-US" dirty="0" smtClean="0"/>
              <a:t>kids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Python for Kids</a:t>
            </a:r>
            <a:endParaRPr lang="en-US" dirty="0" smtClean="0"/>
          </a:p>
          <a:p>
            <a:r>
              <a:rPr lang="en-US" dirty="0" smtClean="0"/>
              <a:t>Generally easy to </a:t>
            </a:r>
            <a:r>
              <a:rPr lang="en-US" dirty="0" smtClean="0"/>
              <a:t>get something running</a:t>
            </a:r>
            <a:endParaRPr lang="en-US" dirty="0" smtClean="0"/>
          </a:p>
          <a:p>
            <a:pPr lvl="1"/>
            <a:r>
              <a:rPr lang="en-US" dirty="0" err="1" smtClean="0"/>
              <a:t>Mspeled</a:t>
            </a:r>
            <a:r>
              <a:rPr lang="en-US" dirty="0" smtClean="0"/>
              <a:t> </a:t>
            </a:r>
            <a:r>
              <a:rPr lang="en-US" dirty="0" smtClean="0"/>
              <a:t>variables can hide </a:t>
            </a:r>
            <a:r>
              <a:rPr lang="en-US" dirty="0" smtClean="0"/>
              <a:t>for </a:t>
            </a:r>
            <a:r>
              <a:rPr lang="en-US" dirty="0" smtClean="0"/>
              <a:t>months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6146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" y="0"/>
            <a:ext cx="12991665" cy="97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726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of Python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One for the BMP180</a:t>
            </a:r>
            <a:endParaRPr lang="en-US" dirty="0" smtClean="0"/>
          </a:p>
          <a:p>
            <a:pPr lvl="1"/>
            <a:r>
              <a:rPr lang="en-US" dirty="0" smtClean="0"/>
              <a:t>Note the lack of block reads</a:t>
            </a:r>
          </a:p>
          <a:p>
            <a:r>
              <a:rPr lang="en-US" dirty="0" smtClean="0">
                <a:hlinkClick r:id="rId3"/>
              </a:rPr>
              <a:t>One for an </a:t>
            </a:r>
            <a:r>
              <a:rPr lang="en-US" dirty="0" err="1" smtClean="0">
                <a:hlinkClick r:id="rId3"/>
              </a:rPr>
              <a:t>accellerometer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15878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the JSON?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Pretty to easy to read</a:t>
            </a:r>
          </a:p>
          <a:p>
            <a:r>
              <a:rPr lang="en-US" dirty="0" smtClean="0"/>
              <a:t>Has a </a:t>
            </a:r>
            <a:r>
              <a:rPr lang="en-US" dirty="0" smtClean="0">
                <a:hlinkClick r:id="rId2"/>
              </a:rPr>
              <a:t>formal schema for validation</a:t>
            </a:r>
            <a:endParaRPr lang="en-US" dirty="0" smtClean="0"/>
          </a:p>
          <a:p>
            <a:r>
              <a:rPr lang="en-US" dirty="0" smtClean="0"/>
              <a:t>Works well with web applications</a:t>
            </a:r>
          </a:p>
          <a:p>
            <a:pPr lvl="1"/>
            <a:r>
              <a:rPr lang="en-US" dirty="0" smtClean="0"/>
              <a:t>JavaScript</a:t>
            </a:r>
          </a:p>
          <a:p>
            <a:pPr lvl="1"/>
            <a:r>
              <a:rPr lang="en-US" dirty="0" smtClean="0"/>
              <a:t>HTML5</a:t>
            </a:r>
          </a:p>
          <a:p>
            <a:r>
              <a:rPr lang="en-US" dirty="0" smtClean="0"/>
              <a:t>Will please the </a:t>
            </a:r>
            <a:r>
              <a:rPr lang="en-US" dirty="0" smtClean="0"/>
              <a:t>New Media students</a:t>
            </a:r>
            <a:r>
              <a:rPr lang="en-US" dirty="0" smtClean="0"/>
              <a:t> </a:t>
            </a:r>
            <a:r>
              <a:rPr lang="en-US" dirty="0" smtClean="0"/>
              <a:t>in CSCI 185</a:t>
            </a:r>
          </a:p>
          <a:p>
            <a:r>
              <a:rPr lang="en-US" dirty="0" smtClean="0"/>
              <a:t>Supported in </a:t>
            </a:r>
            <a:r>
              <a:rPr lang="en-US" i="1" dirty="0" smtClean="0"/>
              <a:t>all</a:t>
            </a:r>
            <a:r>
              <a:rPr lang="en-US" dirty="0" smtClean="0"/>
              <a:t> common programming languages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pinkie-pie.cs.unca.edu</a:t>
            </a:r>
            <a:r>
              <a:rPr lang="en-US" dirty="0" smtClean="0"/>
              <a:t> is running on a Raspberry Pi </a:t>
            </a:r>
            <a:r>
              <a:rPr lang="en-US" dirty="0" smtClean="0"/>
              <a:t>Model B Rev1 -- </a:t>
            </a:r>
            <a:r>
              <a:rPr lang="en-US" dirty="0" smtClean="0"/>
              <a:t>256 </a:t>
            </a:r>
            <a:r>
              <a:rPr lang="en-US" dirty="0" err="1" smtClean="0"/>
              <a:t>MBtyes</a:t>
            </a:r>
            <a:r>
              <a:rPr lang="en-US" dirty="0" smtClean="0"/>
              <a:t> of </a:t>
            </a:r>
            <a:r>
              <a:rPr lang="en-US" dirty="0" smtClean="0"/>
              <a:t>RAM</a:t>
            </a:r>
          </a:p>
          <a:p>
            <a:r>
              <a:rPr lang="en-US" dirty="0"/>
              <a:t>I</a:t>
            </a:r>
            <a:r>
              <a:rPr lang="en-US" dirty="0" smtClean="0"/>
              <a:t>t could tell you how hot it 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9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detailed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Schematics for Rasberry Pi board</a:t>
            </a:r>
            <a:endParaRPr lang="en-US" dirty="0"/>
          </a:p>
          <a:p>
            <a:r>
              <a:rPr lang="en-US" dirty="0">
                <a:hlinkClick r:id="rId3"/>
              </a:rPr>
              <a:t>BCM2835 ARM peripherals data sheet</a:t>
            </a:r>
            <a:endParaRPr lang="en-US" dirty="0"/>
          </a:p>
          <a:p>
            <a:r>
              <a:rPr lang="en-US" dirty="0" smtClean="0">
                <a:hlinkClick r:id="rId4"/>
              </a:rPr>
              <a:t>LAN9512 </a:t>
            </a:r>
            <a:r>
              <a:rPr lang="en-US" dirty="0">
                <a:hlinkClick r:id="rId4"/>
              </a:rPr>
              <a:t>data </a:t>
            </a:r>
            <a:r>
              <a:rPr lang="en-US" dirty="0" smtClean="0">
                <a:hlinkClick r:id="rId4"/>
              </a:rPr>
              <a:t>sheet</a:t>
            </a:r>
            <a:endParaRPr lang="en-US" dirty="0" smtClean="0"/>
          </a:p>
          <a:p>
            <a:r>
              <a:rPr lang="en-US" dirty="0" smtClean="0"/>
              <a:t>ARMv6 architecture reference manual</a:t>
            </a:r>
          </a:p>
          <a:p>
            <a:pPr lvl="1"/>
            <a:r>
              <a:rPr lang="en-US" dirty="0" smtClean="0"/>
              <a:t>Available with ARM login id</a:t>
            </a:r>
          </a:p>
          <a:p>
            <a:pPr lvl="2"/>
            <a:r>
              <a:rPr lang="en-US" dirty="0" smtClean="0"/>
              <a:t>Or search using </a:t>
            </a:r>
            <a:r>
              <a:rPr lang="en-US" dirty="0" err="1" smtClean="0"/>
              <a:t>google</a:t>
            </a:r>
            <a:endParaRPr lang="en-US" dirty="0" smtClean="0"/>
          </a:p>
          <a:p>
            <a:pPr lvl="1"/>
            <a:r>
              <a:rPr lang="en-US" dirty="0" smtClean="0"/>
              <a:t>Almost 400 pages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1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Distros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Consult the lists</a:t>
            </a:r>
          </a:p>
          <a:p>
            <a:pPr lvl="1"/>
            <a:r>
              <a:rPr lang="en-US" dirty="0" smtClean="0">
                <a:hlinkClick r:id="rId2"/>
              </a:rPr>
              <a:t>Raspberry Pi foundation list</a:t>
            </a:r>
          </a:p>
          <a:p>
            <a:pPr lvl="1"/>
            <a:r>
              <a:rPr lang="en-US" dirty="0" smtClean="0">
                <a:hlinkClick r:id="rId3"/>
              </a:rPr>
              <a:t>Embedded Linux list</a:t>
            </a:r>
            <a:endParaRPr lang="en-US" dirty="0" smtClean="0"/>
          </a:p>
          <a:p>
            <a:r>
              <a:rPr lang="en-US" dirty="0" smtClean="0"/>
              <a:t>Or purchase a preformatted card</a:t>
            </a:r>
          </a:p>
          <a:p>
            <a:r>
              <a:rPr lang="en-US" dirty="0" smtClean="0"/>
              <a:t>We are using </a:t>
            </a:r>
            <a:r>
              <a:rPr lang="en-US" dirty="0" err="1" smtClean="0"/>
              <a:t>Raspbian</a:t>
            </a:r>
            <a:endParaRPr lang="en-US" dirty="0" smtClean="0"/>
          </a:p>
          <a:p>
            <a:pPr lvl="1"/>
            <a:r>
              <a:rPr lang="en-US" dirty="0" smtClean="0"/>
              <a:t>A variation of the wheezy release of </a:t>
            </a:r>
            <a:r>
              <a:rPr lang="en-US" dirty="0" err="1" smtClean="0"/>
              <a:t>debian</a:t>
            </a:r>
            <a:endParaRPr lang="en-US" dirty="0" smtClean="0"/>
          </a:p>
          <a:p>
            <a:r>
              <a:rPr lang="en-US" dirty="0" smtClean="0"/>
              <a:t>Students may have strong opinions</a:t>
            </a:r>
          </a:p>
          <a:p>
            <a:pPr lvl="1"/>
            <a:r>
              <a:rPr lang="en-US" dirty="0" smtClean="0"/>
              <a:t>It won’t hurt to let them have their way</a:t>
            </a:r>
          </a:p>
        </p:txBody>
      </p:sp>
    </p:spTree>
    <p:extLst>
      <p:ext uri="{BB962C8B-B14F-4D97-AF65-F5344CB8AC3E}">
        <p14:creationId xmlns:p14="http://schemas.microsoft.com/office/powerpoint/2010/main" val="190757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SD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really need to follow the directions</a:t>
            </a:r>
          </a:p>
          <a:p>
            <a:pPr lvl="1"/>
            <a:r>
              <a:rPr lang="en-US" dirty="0" smtClean="0"/>
              <a:t>Of course, you also have to choose wisely</a:t>
            </a:r>
          </a:p>
          <a:p>
            <a:r>
              <a:rPr lang="en-US" dirty="0" err="1" smtClean="0"/>
              <a:t>dd</a:t>
            </a:r>
            <a:r>
              <a:rPr lang="en-US" dirty="0" smtClean="0"/>
              <a:t> is old fashioned command-line program</a:t>
            </a:r>
          </a:p>
          <a:p>
            <a:pPr lvl="1"/>
            <a:r>
              <a:rPr lang="en-US" dirty="0" smtClean="0"/>
              <a:t>but it works on Linux and Mac </a:t>
            </a:r>
            <a:r>
              <a:rPr lang="en-US" dirty="0" smtClean="0"/>
              <a:t>OS</a:t>
            </a:r>
          </a:p>
          <a:p>
            <a:pPr lvl="1"/>
            <a:r>
              <a:rPr lang="en-US" dirty="0" smtClean="0"/>
              <a:t>We use a shell script that calls </a:t>
            </a:r>
            <a:r>
              <a:rPr lang="en-US" dirty="0" err="1" smtClean="0"/>
              <a:t>dd</a:t>
            </a:r>
            <a:endParaRPr lang="en-US" dirty="0" smtClean="0"/>
          </a:p>
          <a:p>
            <a:r>
              <a:rPr lang="en-US" dirty="0" smtClean="0"/>
              <a:t>Win32DiskManager is fine for Windows</a:t>
            </a:r>
          </a:p>
          <a:p>
            <a:r>
              <a:rPr lang="en-US" dirty="0" smtClean="0"/>
              <a:t>Allocate plenty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75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72"/>
      </a:hlink>
      <a:folHlink>
        <a:srgbClr val="B2B2B2"/>
      </a:folHlink>
    </a:clrScheme>
    <a:fontScheme name="Office Them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35657</TotalTime>
  <Words>2586</Words>
  <Application>Microsoft Office PowerPoint</Application>
  <PresentationFormat>Custom</PresentationFormat>
  <Paragraphs>490</Paragraphs>
  <Slides>67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Controlling the World with Raspberry Pi</vt:lpstr>
      <vt:lpstr>Personal computer setup</vt:lpstr>
      <vt:lpstr>Raspberry Pi history</vt:lpstr>
      <vt:lpstr>Rapberry Pi Model B</vt:lpstr>
      <vt:lpstr>Raspberry Pi Quick start</vt:lpstr>
      <vt:lpstr>Raspberry Pi hardware</vt:lpstr>
      <vt:lpstr>Very detailed references</vt:lpstr>
      <vt:lpstr>   Distros</vt:lpstr>
      <vt:lpstr>Formatting the SD card</vt:lpstr>
      <vt:lpstr>First boot with a monitor</vt:lpstr>
      <vt:lpstr>First boot with headless Pi</vt:lpstr>
      <vt:lpstr>Second boot</vt:lpstr>
      <vt:lpstr>If using in a class</vt:lpstr>
      <vt:lpstr>Pi room last week</vt:lpstr>
      <vt:lpstr>A Serial Connection to the Pi</vt:lpstr>
      <vt:lpstr>Component Tidbits</vt:lpstr>
      <vt:lpstr>Physical Serial Connection</vt:lpstr>
      <vt:lpstr>The Software Serial Connection</vt:lpstr>
      <vt:lpstr>MobaXterm</vt:lpstr>
      <vt:lpstr>PuTTY</vt:lpstr>
      <vt:lpstr>A Linux Serial Connection</vt:lpstr>
      <vt:lpstr>Login to the Pi</vt:lpstr>
      <vt:lpstr>Linux</vt:lpstr>
      <vt:lpstr>Raspberry Pi GPIO</vt:lpstr>
      <vt:lpstr>RPi General Purpose IO (GPIO) Pins</vt:lpstr>
      <vt:lpstr>PowerPoint Presentation</vt:lpstr>
      <vt:lpstr>Using the GPIO Pins</vt:lpstr>
      <vt:lpstr>Blinking LED: Physical Connection</vt:lpstr>
      <vt:lpstr>Blinking LED: Software Solution 1</vt:lpstr>
      <vt:lpstr>More Details</vt:lpstr>
      <vt:lpstr>Understanding /sys/class/gpio/ </vt:lpstr>
      <vt:lpstr>A C program to do the same thing</vt:lpstr>
      <vt:lpstr>Introducing the WiringPi library</vt:lpstr>
      <vt:lpstr>Wiring Pin Numbers</vt:lpstr>
      <vt:lpstr>Software Solution 2: WiringPi</vt:lpstr>
      <vt:lpstr>Running blink.c</vt:lpstr>
      <vt:lpstr>Input Example</vt:lpstr>
      <vt:lpstr>Input Example Software</vt:lpstr>
      <vt:lpstr>button.c</vt:lpstr>
      <vt:lpstr>Just for Fun try Music</vt:lpstr>
      <vt:lpstr>Just for Fun try Music</vt:lpstr>
      <vt:lpstr>I2C – Inter-Integrated Circuit</vt:lpstr>
      <vt:lpstr>I2C</vt:lpstr>
      <vt:lpstr>The physical I2C bus</vt:lpstr>
      <vt:lpstr>Add the physical I2C devices</vt:lpstr>
      <vt:lpstr>It might look like this</vt:lpstr>
      <vt:lpstr>Masters and Slaves</vt:lpstr>
      <vt:lpstr>The I2C Physical Protocol</vt:lpstr>
      <vt:lpstr>I2C Device Addressing</vt:lpstr>
      <vt:lpstr>I2C Write Protocol</vt:lpstr>
      <vt:lpstr>A great picture from http://mbed.org/users/okano/notebook/i2c-access-examples/</vt:lpstr>
      <vt:lpstr>I2C Read Protocol</vt:lpstr>
      <vt:lpstr>Another great picture from http://mbed.org/users/okano/notebook/i2c-access-examples/</vt:lpstr>
      <vt:lpstr>Getting the Pi ready</vt:lpstr>
      <vt:lpstr>Linux i2c device interface</vt:lpstr>
      <vt:lpstr>The i2c utilities</vt:lpstr>
      <vt:lpstr>Using the I2C utilities finding the bus</vt:lpstr>
      <vt:lpstr>Using the I2C utilities finding the temperature</vt:lpstr>
      <vt:lpstr>Trying out the kernel interface</vt:lpstr>
      <vt:lpstr>But what about the hard part?</vt:lpstr>
      <vt:lpstr>What can be done?</vt:lpstr>
      <vt:lpstr>Block read and write</vt:lpstr>
      <vt:lpstr>Time to test it out</vt:lpstr>
      <vt:lpstr>Why Python?</vt:lpstr>
      <vt:lpstr>Python?</vt:lpstr>
      <vt:lpstr>A couple of Python programs</vt:lpstr>
      <vt:lpstr>Why the JSON?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programming using Embedded Systems</dc:title>
  <dc:creator>rbruce</dc:creator>
  <cp:lastModifiedBy>Dean Brock</cp:lastModifiedBy>
  <cp:revision>98</cp:revision>
  <cp:lastPrinted>1601-01-01T00:00:00Z</cp:lastPrinted>
  <dcterms:created xsi:type="dcterms:W3CDTF">1601-01-01T00:00:00Z</dcterms:created>
  <dcterms:modified xsi:type="dcterms:W3CDTF">2014-03-14T18:03:21Z</dcterms:modified>
</cp:coreProperties>
</file>