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sldIdLst>
    <p:sldId id="256" r:id="rId2"/>
    <p:sldId id="353" r:id="rId3"/>
    <p:sldId id="354" r:id="rId4"/>
    <p:sldId id="345" r:id="rId5"/>
    <p:sldId id="359" r:id="rId6"/>
    <p:sldId id="360" r:id="rId7"/>
    <p:sldId id="361" r:id="rId8"/>
    <p:sldId id="362" r:id="rId9"/>
    <p:sldId id="355" r:id="rId10"/>
    <p:sldId id="282" r:id="rId11"/>
    <p:sldId id="281" r:id="rId12"/>
    <p:sldId id="283" r:id="rId13"/>
    <p:sldId id="284" r:id="rId14"/>
    <p:sldId id="285" r:id="rId15"/>
    <p:sldId id="356" r:id="rId16"/>
    <p:sldId id="357" r:id="rId17"/>
    <p:sldId id="358" r:id="rId18"/>
    <p:sldId id="34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15" r:id="rId27"/>
    <p:sldId id="376" r:id="rId28"/>
    <p:sldId id="316" r:id="rId29"/>
    <p:sldId id="318" r:id="rId30"/>
    <p:sldId id="344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47" r:id="rId44"/>
    <p:sldId id="331" r:id="rId45"/>
    <p:sldId id="332" r:id="rId46"/>
    <p:sldId id="333" r:id="rId47"/>
    <p:sldId id="335" r:id="rId48"/>
    <p:sldId id="339" r:id="rId49"/>
    <p:sldId id="348" r:id="rId50"/>
    <p:sldId id="370" r:id="rId51"/>
    <p:sldId id="371" r:id="rId52"/>
    <p:sldId id="372" r:id="rId53"/>
    <p:sldId id="373" r:id="rId54"/>
    <p:sldId id="374" r:id="rId55"/>
    <p:sldId id="375" r:id="rId56"/>
  </p:sldIdLst>
  <p:sldSz cx="13003213" cy="975201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Gill Sans Light" charset="0"/>
        <a:ea typeface="ヒラギノ角ゴ ProN W3" charset="0"/>
        <a:cs typeface="ヒラギノ角ゴ ProN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895" autoAdjust="0"/>
  </p:normalViewPr>
  <p:slideViewPr>
    <p:cSldViewPr>
      <p:cViewPr>
        <p:scale>
          <a:sx n="50" d="100"/>
          <a:sy n="50" d="100"/>
        </p:scale>
        <p:origin x="-582" y="1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4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945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33902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7175" y="-11796713"/>
            <a:ext cx="16654463" cy="1249045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7175" y="-11796713"/>
            <a:ext cx="16654463" cy="1249045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C5B619-8441-4BD8-A7A9-25DE831338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6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06" y="456406"/>
            <a:ext cx="12290425" cy="1904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406" y="2894806"/>
            <a:ext cx="12290425" cy="6096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levelhe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4213" y="2044700"/>
            <a:ext cx="3071812" cy="7380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044700"/>
            <a:ext cx="9066213" cy="7380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06" y="456406"/>
            <a:ext cx="12290425" cy="1383506"/>
          </a:xfrm>
        </p:spPr>
        <p:txBody>
          <a:bodyPr/>
          <a:lstStyle>
            <a:lvl1pPr algn="l">
              <a:defRPr baseline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6629400"/>
          </a:xfrm>
        </p:spPr>
        <p:txBody>
          <a:bodyPr/>
          <a:lstStyle>
            <a:lvl1pPr algn="l"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  <a:defRPr sz="4400"/>
            </a:lvl1pPr>
            <a:lvl2pPr algn="l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  <a:defRPr sz="4400"/>
            </a:lvl2pPr>
            <a:lvl3pPr algn="l">
              <a:buFont typeface="Arial" pitchFamily="34" charset="0"/>
              <a:buChar char="•"/>
              <a:defRPr sz="4400"/>
            </a:lvl3pPr>
            <a:lvl4pPr algn="l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sz="4400"/>
            </a:lvl4pPr>
            <a:lvl5pPr marL="2571750" indent="-742950" algn="l">
              <a:buFontTx/>
              <a:buBlip>
                <a:blip r:embed="rId2"/>
              </a:buBlip>
              <a:defRPr sz="4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329406" y="2056606"/>
            <a:ext cx="12344400" cy="0"/>
          </a:xfrm>
          <a:prstGeom prst="line">
            <a:avLst/>
          </a:prstGeo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270500"/>
            <a:ext cx="6069013" cy="4154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5270500"/>
            <a:ext cx="6069012" cy="4154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044700"/>
            <a:ext cx="12290425" cy="323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270500"/>
            <a:ext cx="12290425" cy="415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355600" y="9051925"/>
            <a:ext cx="12118975" cy="492125"/>
            <a:chOff x="224" y="5702"/>
            <a:chExt cx="7634" cy="310"/>
          </a:xfrm>
        </p:grpSpPr>
        <p:pic>
          <p:nvPicPr>
            <p:cNvPr id="1029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4" y="5702"/>
              <a:ext cx="2398" cy="2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3190" y="5710"/>
              <a:ext cx="4668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200">
                  <a:solidFill>
                    <a:srgbClr val="414141"/>
                  </a:solidFill>
                  <a:latin typeface="Gill Sans Light" charset="0"/>
                  <a:ea typeface="Droid Sans" charset="0"/>
                  <a:cs typeface="Droid Sans" charset="0"/>
                </a:defRPr>
              </a:lvl9pPr>
            </a:lstStyle>
            <a:p>
              <a:pPr algn="r">
                <a:spcBef>
                  <a:spcPts val="800"/>
                </a:spcBef>
                <a:buClrTx/>
                <a:buFontTx/>
                <a:buNone/>
                <a:defRPr/>
              </a:pPr>
              <a:r>
                <a:rPr lang="en-US" altLang="en-US" sz="1000" dirty="0" smtClean="0">
                  <a:latin typeface="Arial Bold" charset="0"/>
                  <a:cs typeface="Arial Bold" charset="0"/>
                </a:rPr>
                <a:t>Dean Brock, Rebecca Bruce, and Marietta Cameron</a:t>
              </a:r>
            </a:p>
            <a:p>
              <a:pPr algn="r">
                <a:spcBef>
                  <a:spcPts val="800"/>
                </a:spcBef>
                <a:buClrTx/>
                <a:buFontTx/>
                <a:buNone/>
                <a:defRPr/>
              </a:pPr>
              <a:r>
                <a:rPr lang="en-US" altLang="en-US" sz="1000" dirty="0" smtClean="0">
                  <a:latin typeface="Rockwell Extra Bold" charset="0"/>
                  <a:ea typeface="Rockwell Extra Bold" charset="0"/>
                  <a:cs typeface="Rockwell Extra Bold" charset="0"/>
                </a:rPr>
                <a:t>COMPUTER SCIENCE</a:t>
              </a:r>
            </a:p>
          </p:txBody>
        </p:sp>
        <p:sp>
          <p:nvSpPr>
            <p:cNvPr id="1031" name="Line 6"/>
            <p:cNvSpPr>
              <a:spLocks noChangeShapeType="1"/>
            </p:cNvSpPr>
            <p:nvPr/>
          </p:nvSpPr>
          <p:spPr bwMode="auto">
            <a:xfrm>
              <a:off x="600" y="5852"/>
              <a:ext cx="7258" cy="4"/>
            </a:xfrm>
            <a:prstGeom prst="line">
              <a:avLst/>
            </a:prstGeom>
            <a:noFill/>
            <a:ln w="25560">
              <a:solidFill>
                <a:srgbClr val="9A9A9A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414141"/>
          </a:solidFill>
          <a:latin typeface="Gill Sans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41414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spberrypi.org/products/model-b-plus/" TargetMode="External"/><Relationship Id="rId4" Type="http://schemas.openxmlformats.org/officeDocument/2006/relationships/hyperlink" Target="http://www.broadcom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pberrypi.org/quick-start-gui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pberrypi.org/wp-content/uploads/2012/02/BCM2835-ARM-Peripherals.pdf" TargetMode="External"/><Relationship Id="rId2" Type="http://schemas.openxmlformats.org/officeDocument/2006/relationships/hyperlink" Target="http://www.raspberrypi.org/wp-content/uploads/2012/10/Raspberry-Pi-R2.0-Schematics-Issue2.2_02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1.microchip.com/downloads/en/DeviceDoc/951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nca.edu/brock/pubfiles/unca.69.master.txt" TargetMode="External"/><Relationship Id="rId2" Type="http://schemas.openxmlformats.org/officeDocument/2006/relationships/hyperlink" Target="http://www.cs.unca.edu/brock/pubfiles/unca.cs.master.t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unca.edu/brock/pubfiles/dhcpd.conf.tx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ca.edu/getethinfo/piaddr.tx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spberrypi.org/wp-content/uploads/2012/02/BCM2835-ARM-Peripherals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/raspberry-gpio-python/wiki/Home/" TargetMode="External"/><Relationship Id="rId2" Type="http://schemas.openxmlformats.org/officeDocument/2006/relationships/hyperlink" Target="http://www.raspberrypi.org/wp-content/uploads/2012/02/BCM2835-ARM-Peripheral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deandlife.com/2012/07/03/benchmarking-raspberry-pi-gpio-speed/" TargetMode="External"/><Relationship Id="rId4" Type="http://schemas.openxmlformats.org/officeDocument/2006/relationships/hyperlink" Target="http://pythonhosted.org/RPIO/index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xp.com/documents/user_manual/UM10204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dafruit/Adafruit-Raspberry-Pi-Python-Code" TargetMode="External"/><Relationship Id="rId2" Type="http://schemas.openxmlformats.org/officeDocument/2006/relationships/hyperlink" Target="https://learn.adafruit.com/using-the-bmp085-with-raspberry-pi/configuring-the-pi-for-i2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afruit.com/abou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-electronics.co.uk/acatalog/I2C_Tutorial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fruit.com/products/1714" TargetMode="External"/><Relationship Id="rId2" Type="http://schemas.openxmlformats.org/officeDocument/2006/relationships/hyperlink" Target="http://www.adafruit.com/products/160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afruit.com/products/110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bed.org/users/okano/notebook/i2c-access-example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mbed.org/users/okano/notebook/i2c-access-example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nel.org/doc/Documentation/i2c/smbus-protocol" TargetMode="External"/><Relationship Id="rId2" Type="http://schemas.openxmlformats.org/officeDocument/2006/relationships/hyperlink" Target="https://www.kernel.org/doc/Documentation/i2c/dev-interfa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nca.edu/pinkie-pie" TargetMode="External"/><Relationship Id="rId2" Type="http://schemas.openxmlformats.org/officeDocument/2006/relationships/hyperlink" Target="http://pinkie-pie.cs.unca.ed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pinkie-pie.cs.unca.edu/examples/i2cutilities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pinkie-pie.cs.unca.edu/examples/i2cutilitie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pinkie-pie.cs.unca.edu/examples/bmp180json.c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ae-bst.resource.bosch.com/media/products/dokumente/bmp180/BST-BMP180-DS000-09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cdevlib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pinkie-pie.cs.unca.edus/" TargetMode="External"/><Relationship Id="rId2" Type="http://schemas.openxmlformats.org/officeDocument/2006/relationships/hyperlink" Target="http://json-schema.org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ghtvnc.com/download.php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p/webiopi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p/webiopi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p/webiopi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webiopi/wiki/CONFIGURATION" TargetMode="External"/><Relationship Id="rId2" Type="http://schemas.openxmlformats.org/officeDocument/2006/relationships/hyperlink" Target="https://code.google.com/p/webiopi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webiopi/wiki/CUSTOMIZE" TargetMode="External"/><Relationship Id="rId2" Type="http://schemas.openxmlformats.org/officeDocument/2006/relationships/hyperlink" Target="https://code.google.com/p/webiopi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webiopi/wiki/CUSTOMIZE" TargetMode="External"/><Relationship Id="rId2" Type="http://schemas.openxmlformats.org/officeDocument/2006/relationships/hyperlink" Target="https://code.google.com/p/webiop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nca.edu/getethinfo/piaddr.tx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tty.org/" TargetMode="External"/><Relationship Id="rId2" Type="http://schemas.openxmlformats.org/officeDocument/2006/relationships/hyperlink" Target="http://mobaxterm.mobatek.net/download-home-edi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unca.edu/brock/classes/Fall2013/egm360/piserial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044700"/>
            <a:ext cx="12293600" cy="2450306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Sensing the World with Raspberry Pi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637213"/>
            <a:ext cx="13003213" cy="1295400"/>
          </a:xfrm>
        </p:spPr>
        <p:txBody>
          <a:bodyPr/>
          <a:lstStyle/>
          <a:p>
            <a:pPr marL="0" indent="0" eaLnBrk="1" hangingPunct="1"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altLang="en-US" dirty="0" smtClean="0"/>
              <a:t>J Dean Brock and Rebecca Bruce</a:t>
            </a:r>
          </a:p>
          <a:p>
            <a:pPr marL="0" indent="0" eaLnBrk="1" hangingPunct="1"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en-US" dirty="0" smtClean="0"/>
              <a:t>CCSC:SE 2014</a:t>
            </a:r>
            <a:endParaRPr lang="en-US" altLang="en-US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05606" y="4647406"/>
            <a:ext cx="12268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Rapberry</a:t>
            </a:r>
            <a:r>
              <a:rPr lang="en-US" dirty="0" smtClean="0"/>
              <a:t> Pi Model B</a:t>
            </a:r>
            <a:endParaRPr lang="en-US" dirty="0"/>
          </a:p>
        </p:txBody>
      </p:sp>
      <p:pic>
        <p:nvPicPr>
          <p:cNvPr id="5" name="Picture Placeholder 4" descr="Raspberry_Pi_Photo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r="7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Picture from Wikimedia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606" y="2361406"/>
            <a:ext cx="12290425" cy="6400800"/>
          </a:xfrm>
        </p:spPr>
        <p:txBody>
          <a:bodyPr/>
          <a:lstStyle/>
          <a:p>
            <a:r>
              <a:rPr lang="en-US" dirty="0" smtClean="0"/>
              <a:t>A computer to inspire children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put the fun back into learning computing</a:t>
            </a:r>
          </a:p>
          <a:p>
            <a:pPr lvl="1"/>
            <a:r>
              <a:rPr lang="en-US" dirty="0"/>
              <a:t>provide </a:t>
            </a:r>
            <a:r>
              <a:rPr lang="en-US" dirty="0" smtClean="0"/>
              <a:t>computers to the poor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uided by Raspberry Pi foundation</a:t>
            </a:r>
          </a:p>
          <a:p>
            <a:r>
              <a:rPr lang="en-US" dirty="0" smtClean="0"/>
              <a:t>Early support from academia and industry</a:t>
            </a:r>
          </a:p>
          <a:p>
            <a:pPr lvl="1"/>
            <a:r>
              <a:rPr lang="en-US" dirty="0" smtClean="0">
                <a:hlinkClick r:id="rId3"/>
              </a:rPr>
              <a:t>University of Cambridge Computer Laboratory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Broadcom</a:t>
            </a:r>
            <a:endParaRPr lang="en-US" dirty="0" smtClean="0"/>
          </a:p>
          <a:p>
            <a:r>
              <a:rPr lang="en-US" dirty="0" smtClean="0"/>
              <a:t>Raspberry Pi model B launched in early 2012</a:t>
            </a:r>
          </a:p>
          <a:p>
            <a:pPr lvl="1"/>
            <a:r>
              <a:rPr lang="en-US" dirty="0" smtClean="0"/>
              <a:t>Now there is the </a:t>
            </a:r>
            <a:r>
              <a:rPr lang="en-US" dirty="0" smtClean="0">
                <a:hlinkClick r:id="rId5"/>
              </a:rPr>
              <a:t>Raspberry Pi B+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7847806"/>
            <a:ext cx="7802562" cy="533400"/>
          </a:xfrm>
        </p:spPr>
        <p:txBody>
          <a:bodyPr/>
          <a:lstStyle/>
          <a:p>
            <a:pPr algn="ctr"/>
            <a:r>
              <a:rPr lang="en-US" dirty="0" smtClean="0"/>
              <a:t>Raspberry Pi Quick start</a:t>
            </a:r>
            <a:endParaRPr lang="en-US" dirty="0"/>
          </a:p>
        </p:txBody>
      </p:sp>
      <p:pic>
        <p:nvPicPr>
          <p:cNvPr id="5" name="Picture Placeholder 4" descr="Screen-Shot-2012-12-24-at-10.59.55-1024x722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r="2992"/>
          <a:stretch>
            <a:fillRect/>
          </a:stretch>
        </p:blipFill>
        <p:spPr>
          <a:xfrm>
            <a:off x="2539184" y="1066006"/>
            <a:ext cx="8107384" cy="60801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8457406"/>
            <a:ext cx="7802562" cy="319882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Raspberry Pi Quick start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Broadcom BCM2835 </a:t>
            </a:r>
            <a:r>
              <a:rPr lang="en-US" dirty="0" err="1" smtClean="0"/>
              <a:t>SoC</a:t>
            </a:r>
            <a:r>
              <a:rPr lang="en-US" dirty="0" smtClean="0"/>
              <a:t> (system on chip)</a:t>
            </a:r>
          </a:p>
          <a:p>
            <a:pPr lvl="1"/>
            <a:r>
              <a:rPr lang="en-US" dirty="0" smtClean="0"/>
              <a:t>700 MHz ARM1176JZF-S CPU</a:t>
            </a:r>
          </a:p>
          <a:p>
            <a:pPr lvl="2"/>
            <a:r>
              <a:rPr lang="en-US" dirty="0" smtClean="0"/>
              <a:t>ARM11 microarchitecture with ARMv6A ISA</a:t>
            </a:r>
          </a:p>
          <a:p>
            <a:pPr lvl="1"/>
            <a:r>
              <a:rPr lang="en-US" dirty="0" smtClean="0"/>
              <a:t>Video Core IV GPU (1080p, 24GFLOPS)</a:t>
            </a:r>
          </a:p>
          <a:p>
            <a:pPr lvl="1"/>
            <a:r>
              <a:rPr lang="en-US" dirty="0" smtClean="0"/>
              <a:t>Peripherals: UART, USB, I</a:t>
            </a:r>
            <a:r>
              <a:rPr lang="en-US" baseline="30000" dirty="0" smtClean="0"/>
              <a:t>2</a:t>
            </a:r>
            <a:r>
              <a:rPr lang="en-US" dirty="0" smtClean="0"/>
              <a:t>C, GPIO</a:t>
            </a:r>
          </a:p>
          <a:p>
            <a:r>
              <a:rPr lang="en-US" dirty="0" smtClean="0"/>
              <a:t>LAN9512 USB hub and Ethernet controller</a:t>
            </a:r>
          </a:p>
          <a:p>
            <a:r>
              <a:rPr lang="en-US" dirty="0" smtClean="0"/>
              <a:t>512 Mbytes RAM</a:t>
            </a:r>
          </a:p>
          <a:p>
            <a:r>
              <a:rPr lang="en-US" dirty="0" smtClean="0"/>
              <a:t>Connectors: USB, Ethernet, HDMI, camera</a:t>
            </a:r>
          </a:p>
          <a:p>
            <a:r>
              <a:rPr lang="en-US" dirty="0" smtClean="0"/>
              <a:t>SD-card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detailed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Schematics for Rasberry Pi board</a:t>
            </a:r>
            <a:endParaRPr lang="en-US" dirty="0"/>
          </a:p>
          <a:p>
            <a:r>
              <a:rPr lang="en-US" dirty="0">
                <a:hlinkClick r:id="rId3"/>
              </a:rPr>
              <a:t>BCM2835 ARM peripherals data sheet</a:t>
            </a:r>
            <a:endParaRPr lang="en-US" dirty="0"/>
          </a:p>
          <a:p>
            <a:r>
              <a:rPr lang="en-US" dirty="0" smtClean="0">
                <a:hlinkClick r:id="rId4"/>
              </a:rPr>
              <a:t>LAN9512 </a:t>
            </a:r>
            <a:r>
              <a:rPr lang="en-US" dirty="0">
                <a:hlinkClick r:id="rId4"/>
              </a:rPr>
              <a:t>data </a:t>
            </a:r>
            <a:r>
              <a:rPr lang="en-US" dirty="0" smtClean="0">
                <a:hlinkClick r:id="rId4"/>
              </a:rPr>
              <a:t>sheet</a:t>
            </a:r>
            <a:endParaRPr lang="en-US" dirty="0" smtClean="0"/>
          </a:p>
          <a:p>
            <a:r>
              <a:rPr lang="en-US" dirty="0" smtClean="0"/>
              <a:t>ARMv6 architecture reference manual</a:t>
            </a:r>
          </a:p>
          <a:p>
            <a:pPr lvl="1"/>
            <a:r>
              <a:rPr lang="en-US" dirty="0" smtClean="0"/>
              <a:t>Available with ARM login id</a:t>
            </a:r>
          </a:p>
          <a:p>
            <a:pPr lvl="2"/>
            <a:r>
              <a:rPr lang="en-US" dirty="0" smtClean="0"/>
              <a:t>Or search using </a:t>
            </a:r>
            <a:r>
              <a:rPr lang="en-US" dirty="0" err="1" smtClean="0"/>
              <a:t>google</a:t>
            </a:r>
            <a:endParaRPr lang="en-US" dirty="0" smtClean="0"/>
          </a:p>
          <a:p>
            <a:pPr lvl="1"/>
            <a:r>
              <a:rPr lang="en-US" dirty="0" smtClean="0"/>
              <a:t>Almost 400 pages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</a:t>
            </a:r>
            <a:r>
              <a:rPr lang="en-US" dirty="0" smtClean="0"/>
              <a:t>name our Pi’s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give the Pi’s name and label them</a:t>
            </a:r>
          </a:p>
          <a:p>
            <a:r>
              <a:rPr lang="en-US" dirty="0" smtClean="0"/>
              <a:t>We put this information in our servers</a:t>
            </a:r>
          </a:p>
          <a:p>
            <a:pPr lvl="1"/>
            <a:r>
              <a:rPr lang="en-US" dirty="0" smtClean="0"/>
              <a:t>DNS – Domain Name System</a:t>
            </a:r>
          </a:p>
          <a:p>
            <a:pPr lvl="2"/>
            <a:r>
              <a:rPr lang="en-US" dirty="0" smtClean="0">
                <a:hlinkClick r:id="rId2"/>
              </a:rPr>
              <a:t>Name-to-IP </a:t>
            </a:r>
            <a:r>
              <a:rPr lang="en-US" dirty="0" smtClean="0"/>
              <a:t>and </a:t>
            </a:r>
            <a:r>
              <a:rPr lang="en-US" dirty="0" smtClean="0">
                <a:hlinkClick r:id="rId3"/>
              </a:rPr>
              <a:t>IP-to-Name</a:t>
            </a:r>
            <a:endParaRPr lang="en-US" dirty="0" smtClean="0"/>
          </a:p>
          <a:p>
            <a:pPr lvl="1"/>
            <a:r>
              <a:rPr lang="en-US" dirty="0" smtClean="0"/>
              <a:t>DHCP – Dynamic Host Configuration Protocol</a:t>
            </a:r>
          </a:p>
          <a:p>
            <a:pPr lvl="2"/>
            <a:r>
              <a:rPr lang="en-US" dirty="0" smtClean="0">
                <a:hlinkClick r:id="rId4"/>
              </a:rPr>
              <a:t>Ethernet-to-IP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61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Figuring out your IP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at home, connect to your router</a:t>
            </a:r>
          </a:p>
          <a:p>
            <a:pPr lvl="1"/>
            <a:r>
              <a:rPr lang="en-US" dirty="0" smtClean="0"/>
              <a:t>And try to find the Pi</a:t>
            </a:r>
          </a:p>
          <a:p>
            <a:r>
              <a:rPr lang="en-US" dirty="0" smtClean="0"/>
              <a:t>Elsewhere</a:t>
            </a:r>
          </a:p>
          <a:p>
            <a:pPr lvl="1"/>
            <a:r>
              <a:rPr lang="en-US" dirty="0" smtClean="0"/>
              <a:t>Connect with a monitor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ook at the display</a:t>
            </a:r>
          </a:p>
          <a:p>
            <a:pPr lvl="3"/>
            <a:r>
              <a:rPr lang="en-US" dirty="0" smtClean="0"/>
              <a:t>IP number will be at the end</a:t>
            </a:r>
          </a:p>
          <a:p>
            <a:pPr lvl="1"/>
            <a:r>
              <a:rPr lang="en-US" dirty="0" smtClean="0"/>
              <a:t>Connect with serial connection from your PC</a:t>
            </a:r>
          </a:p>
          <a:p>
            <a:pPr lvl="2"/>
            <a:r>
              <a:rPr lang="en-US" dirty="0" smtClean="0"/>
              <a:t>Run</a:t>
            </a:r>
          </a:p>
          <a:p>
            <a:pPr marL="1371600" lvl="3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ip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addr</a:t>
            </a:r>
            <a:endParaRPr lang="en-US" dirty="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7469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trying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Pi’s </a:t>
            </a:r>
            <a:r>
              <a:rPr lang="en-US" dirty="0" smtClean="0"/>
              <a:t>are configured to connect to our web server</a:t>
            </a:r>
          </a:p>
          <a:p>
            <a:pPr lvl="1"/>
            <a:r>
              <a:rPr lang="en-US" dirty="0" smtClean="0"/>
              <a:t>Makes a query containing</a:t>
            </a:r>
          </a:p>
          <a:p>
            <a:pPr lvl="2"/>
            <a:r>
              <a:rPr lang="en-US" dirty="0" smtClean="0"/>
              <a:t>“local” (possibly </a:t>
            </a:r>
            <a:r>
              <a:rPr lang="en-US" dirty="0" err="1" smtClean="0"/>
              <a:t>NATed</a:t>
            </a:r>
            <a:r>
              <a:rPr lang="en-US" dirty="0" smtClean="0"/>
              <a:t>) IP address</a:t>
            </a:r>
          </a:p>
          <a:p>
            <a:pPr lvl="2"/>
            <a:r>
              <a:rPr lang="en-US" dirty="0" smtClean="0"/>
              <a:t>Ethernet address</a:t>
            </a:r>
          </a:p>
          <a:p>
            <a:pPr lvl="3"/>
            <a:r>
              <a:rPr lang="en-US" dirty="0" smtClean="0"/>
              <a:t>Helps us to configure DHCP</a:t>
            </a:r>
          </a:p>
          <a:p>
            <a:r>
              <a:rPr lang="en-US" dirty="0" smtClean="0"/>
              <a:t>A CGI script stores this information a file</a:t>
            </a:r>
          </a:p>
          <a:p>
            <a:pPr lvl="1"/>
            <a:r>
              <a:rPr lang="en-US" dirty="0" smtClean="0"/>
              <a:t>Remote IP is also stored</a:t>
            </a:r>
          </a:p>
          <a:p>
            <a:r>
              <a:rPr lang="en-US" dirty="0" smtClean="0">
                <a:hlinkClick r:id="rId2"/>
              </a:rPr>
              <a:t>File </a:t>
            </a:r>
            <a:r>
              <a:rPr lang="en-US" dirty="0" smtClean="0"/>
              <a:t>can be accessed from a browser</a:t>
            </a:r>
          </a:p>
          <a:p>
            <a:r>
              <a:rPr lang="en-US" dirty="0" smtClean="0"/>
              <a:t>Obviously this needs a lot of work</a:t>
            </a:r>
          </a:p>
          <a:p>
            <a:pPr lvl="1"/>
            <a:r>
              <a:rPr lang="en-US" dirty="0" smtClean="0"/>
              <a:t>Let’s hope we have monitors!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29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 room last week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10" y="2742406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GPIO</a:t>
            </a:r>
            <a:endParaRPr lang="en-US" dirty="0"/>
          </a:p>
        </p:txBody>
      </p:sp>
      <p:pic>
        <p:nvPicPr>
          <p:cNvPr id="4098" name="Picture 2" descr="http://www.panu.it/raspberry/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53" y="2216316"/>
            <a:ext cx="4419600" cy="25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deproject.com/KB/system/424615/RPi_Model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53" y="4342606"/>
            <a:ext cx="8604860" cy="49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5587206" y="4190206"/>
            <a:ext cx="685800" cy="12954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2188553" y="2216316"/>
            <a:ext cx="4419600" cy="256968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653" y="5333206"/>
            <a:ext cx="373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subset of the BCM2835 GPIO pins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756568" y="6148636"/>
            <a:ext cx="4345238" cy="6477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10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They’re back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CCSC:SE 2013</a:t>
            </a:r>
          </a:p>
          <a:p>
            <a:pPr lvl="1"/>
            <a:r>
              <a:rPr lang="en-US" dirty="0" smtClean="0"/>
              <a:t>Changing the World with Raspberry Pi</a:t>
            </a:r>
          </a:p>
          <a:p>
            <a:pPr lvl="2"/>
            <a:r>
              <a:rPr lang="en-US" dirty="0" smtClean="0"/>
              <a:t>GPIO with the Raspberry Pi</a:t>
            </a:r>
          </a:p>
          <a:p>
            <a:pPr lvl="2"/>
            <a:r>
              <a:rPr lang="en-US" dirty="0" smtClean="0"/>
              <a:t>Illustrating numeric algorithms using Python</a:t>
            </a:r>
          </a:p>
          <a:p>
            <a:r>
              <a:rPr lang="en-US" dirty="0" smtClean="0"/>
              <a:t>This year</a:t>
            </a:r>
          </a:p>
          <a:p>
            <a:pPr lvl="1"/>
            <a:r>
              <a:rPr lang="en-US" dirty="0" smtClean="0"/>
              <a:t>Use of sensors to collect “environmental” information</a:t>
            </a:r>
          </a:p>
          <a:p>
            <a:pPr lvl="1"/>
            <a:r>
              <a:rPr lang="en-US" dirty="0" smtClean="0"/>
              <a:t>Display of sensor data on the “web”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82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6" y="0"/>
            <a:ext cx="11702892" cy="2030907"/>
          </a:xfrm>
        </p:spPr>
        <p:txBody>
          <a:bodyPr/>
          <a:lstStyle/>
          <a:p>
            <a:r>
              <a:rPr lang="en-US" sz="6600" dirty="0" err="1" smtClean="0"/>
              <a:t>RPi</a:t>
            </a:r>
            <a:r>
              <a:rPr lang="en-US" sz="6600" dirty="0" smtClean="0"/>
              <a:t> General Purpose IO (GPIO) Pins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55" y="6718053"/>
            <a:ext cx="1546215" cy="3033960"/>
          </a:xfrm>
        </p:spPr>
      </p:pic>
      <p:pic>
        <p:nvPicPr>
          <p:cNvPr id="1040" name="Picture 16" descr="File:GPI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79" y="2209006"/>
            <a:ext cx="3742434" cy="754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274" y="2466924"/>
            <a:ext cx="8993889" cy="4009282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pPr marL="487604" indent="-487604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17 GPIO pins </a:t>
            </a:r>
            <a:r>
              <a:rPr lang="en-US" sz="2800" dirty="0" smtClean="0">
                <a:solidFill>
                  <a:schemeClr val="tx1"/>
                </a:solidFill>
              </a:rPr>
              <a:t>on the </a:t>
            </a:r>
            <a:r>
              <a:rPr lang="en-US" sz="2800" dirty="0">
                <a:solidFill>
                  <a:schemeClr val="tx1"/>
                </a:solidFill>
              </a:rPr>
              <a:t>P1 header</a:t>
            </a:r>
          </a:p>
          <a:p>
            <a:pPr marL="1056475" lvl="1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most have alternated functions </a:t>
            </a:r>
          </a:p>
          <a:p>
            <a:pPr marL="1056475" lvl="1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two pins for UART;  two for I2C;  six for SPI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 17 pins can be GPIO (i.e., INPUT or OUTPUT)</a:t>
            </a:r>
          </a:p>
          <a:p>
            <a:pPr marL="1056475" lvl="2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 support interrupts</a:t>
            </a:r>
          </a:p>
          <a:p>
            <a:pPr marL="1056475" lvl="1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internal pull-ups &amp; pull-downs for each pin</a:t>
            </a:r>
          </a:p>
          <a:p>
            <a:pPr marL="1137742" lvl="1" indent="-48760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I2C pins have onboard pull-ups </a:t>
            </a:r>
          </a:p>
          <a:p>
            <a:pPr marL="1706613" lvl="2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using them for GPIO may not work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78" y="5893185"/>
            <a:ext cx="7801928" cy="2716621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pPr marL="487604" indent="-48760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Pins are 3.3V not 5V like on the </a:t>
            </a:r>
            <a:r>
              <a:rPr lang="en-US" sz="2800" dirty="0" err="1">
                <a:solidFill>
                  <a:schemeClr val="tx1"/>
                </a:solidFill>
              </a:rPr>
              <a:t>Arduino</a:t>
            </a:r>
            <a:endParaRPr lang="en-US" sz="2800" dirty="0">
              <a:solidFill>
                <a:schemeClr val="tx1"/>
              </a:solidFill>
            </a:endParaRPr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They are connected directly to the Broadcom chip </a:t>
            </a:r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Sending 5V to a pin may kill the Pi</a:t>
            </a:r>
          </a:p>
          <a:p>
            <a:pPr marL="487604" indent="-487604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Maximum permitted current draw from a 3.3V pin is 50mA</a:t>
            </a:r>
          </a:p>
        </p:txBody>
      </p:sp>
    </p:spTree>
    <p:extLst>
      <p:ext uri="{BB962C8B-B14F-4D97-AF65-F5344CB8AC3E}">
        <p14:creationId xmlns:p14="http://schemas.microsoft.com/office/powerpoint/2010/main" val="34466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 includes BCM GPIO references (GPIO.BCM), common functions, Header GPIO references, and Pin numbers (GPIO.BOAR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9" y="2132806"/>
            <a:ext cx="11364103" cy="59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800" y="8018323"/>
            <a:ext cx="11297668" cy="1085405"/>
          </a:xfrm>
          <a:prstGeom prst="rect">
            <a:avLst/>
          </a:prstGeom>
          <a:noFill/>
        </p:spPr>
        <p:txBody>
          <a:bodyPr wrap="none" lIns="130028" tIns="65014" rIns="130028" bIns="65014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Diagram includes BCM GPIO references (GPIO.BCM), common </a:t>
            </a:r>
          </a:p>
          <a:p>
            <a:r>
              <a:rPr lang="en-US" sz="2800" dirty="0">
                <a:solidFill>
                  <a:schemeClr val="tx1"/>
                </a:solidFill>
              </a:rPr>
              <a:t>functions, </a:t>
            </a:r>
            <a:r>
              <a:rPr lang="en-US" sz="2800" dirty="0" err="1">
                <a:solidFill>
                  <a:schemeClr val="tx1"/>
                </a:solidFill>
              </a:rPr>
              <a:t>WiringPi</a:t>
            </a:r>
            <a:r>
              <a:rPr lang="en-US" sz="2800" dirty="0">
                <a:solidFill>
                  <a:schemeClr val="tx1"/>
                </a:solidFill>
              </a:rPr>
              <a:t> pin references, and Pin numbers (GPIO.BOARD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459" y="318875"/>
            <a:ext cx="11998786" cy="1239293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+mn-lt"/>
              </a:rPr>
              <a:t>The Bigger </a:t>
            </a:r>
            <a:r>
              <a:rPr lang="en-US" sz="7200" dirty="0" smtClean="0">
                <a:solidFill>
                  <a:schemeClr val="tx1"/>
                </a:solidFill>
                <a:latin typeface="+mn-lt"/>
              </a:rPr>
              <a:t>Picture</a:t>
            </a:r>
            <a:endParaRPr lang="en-US" sz="7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6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GPIO 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01" y="2275470"/>
            <a:ext cx="12136332" cy="6435878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There are two methods to read or write these pins </a:t>
            </a:r>
          </a:p>
          <a:p>
            <a:pPr lvl="1"/>
            <a:r>
              <a:rPr lang="en-US" dirty="0"/>
              <a:t>F</a:t>
            </a:r>
            <a:r>
              <a:rPr lang="en-US" dirty="0" smtClean="0">
                <a:effectLst/>
              </a:rPr>
              <a:t>ile-type access in </a:t>
            </a:r>
            <a:r>
              <a:rPr lang="en-US" dirty="0" err="1" smtClean="0">
                <a:effectLst/>
              </a:rPr>
              <a:t>userspace</a:t>
            </a:r>
            <a:endParaRPr lang="en-US" dirty="0" smtClean="0">
              <a:effectLst/>
            </a:endParaRPr>
          </a:p>
          <a:p>
            <a:pPr lvl="2"/>
            <a:r>
              <a:rPr lang="en-US" dirty="0" smtClean="0"/>
              <a:t>accessed through </a:t>
            </a:r>
            <a:r>
              <a:rPr lang="en-US" dirty="0"/>
              <a:t>the </a:t>
            </a:r>
            <a:r>
              <a:rPr lang="en-US" dirty="0" smtClean="0"/>
              <a:t>device (/</a:t>
            </a:r>
            <a:r>
              <a:rPr lang="en-US" dirty="0" err="1" smtClean="0"/>
              <a:t>dev</a:t>
            </a:r>
            <a:r>
              <a:rPr lang="en-US" dirty="0" smtClean="0"/>
              <a:t>) interface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>
                <a:effectLst/>
              </a:rPr>
              <a:t>rite/read memory addresses allocated to the GPIO peripheral of the </a:t>
            </a:r>
            <a:r>
              <a:rPr lang="en-US" dirty="0" err="1" smtClean="0">
                <a:effectLst/>
              </a:rPr>
              <a:t>SoC</a:t>
            </a:r>
            <a:r>
              <a:rPr lang="en-US" dirty="0" smtClean="0">
                <a:effectLst/>
              </a:rPr>
              <a:t> </a:t>
            </a:r>
          </a:p>
          <a:p>
            <a:pPr lvl="2"/>
            <a:r>
              <a:rPr lang="en-US" dirty="0" smtClean="0"/>
              <a:t>M</a:t>
            </a:r>
            <a:r>
              <a:rPr lang="en-US" dirty="0" smtClean="0">
                <a:effectLst/>
              </a:rPr>
              <a:t>emory locations can be found in the </a:t>
            </a:r>
            <a:r>
              <a:rPr lang="en-US" dirty="0" smtClean="0">
                <a:effectLst/>
                <a:hlinkClick r:id="rId2"/>
              </a:rPr>
              <a:t>datasheet for the BCM2835</a:t>
            </a:r>
            <a:r>
              <a:rPr lang="en-US" dirty="0" smtClean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Flash LEDs: Physical Connection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2133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Connect an LED to GPIO 17 (P1-11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dirty="0">
                <a:solidFill>
                  <a:schemeClr val="tx2"/>
                </a:solidFill>
              </a:rPr>
              <a:t>The LED will initially be off because the GPIO pins are initialized as inputs at power-on (except for TXD).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5" y="4952206"/>
            <a:ext cx="6434667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06" y="4495006"/>
            <a:ext cx="5257800" cy="436585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9473406" y="8228806"/>
            <a:ext cx="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89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00" y="532606"/>
            <a:ext cx="11702892" cy="121584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Flash LEDs: Software Solution 1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05" y="2057250"/>
            <a:ext cx="12750007" cy="2132956"/>
          </a:xfrm>
        </p:spPr>
        <p:txBody>
          <a:bodyPr>
            <a:noAutofit/>
          </a:bodyPr>
          <a:lstStyle/>
          <a:p>
            <a:r>
              <a:rPr lang="en-US" sz="3200" dirty="0" smtClean="0"/>
              <a:t>Using a file-type </a:t>
            </a:r>
            <a:r>
              <a:rPr lang="en-US" sz="3200" dirty="0"/>
              <a:t>access </a:t>
            </a:r>
            <a:endParaRPr lang="en-US" sz="3200" dirty="0" smtClean="0"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cs typeface="Arial" panose="020B0604020202020204" pitchFamily="34" charset="0"/>
              </a:rPr>
              <a:t>Run shell script  </a:t>
            </a:r>
            <a:r>
              <a:rPr lang="en-US" sz="3200" b="1" i="1" dirty="0" smtClean="0">
                <a:cs typeface="Courier New" panose="02070309020205020404" pitchFamily="49" charset="0"/>
              </a:rPr>
              <a:t>ledBash.sh</a:t>
            </a:r>
          </a:p>
          <a:p>
            <a:pPr lvl="2"/>
            <a:r>
              <a:rPr lang="en-US" sz="3200" b="1" i="1" dirty="0">
                <a:cs typeface="Courier New" panose="02070309020205020404" pitchFamily="49" charset="0"/>
              </a:rPr>
              <a:t>c</a:t>
            </a:r>
            <a:r>
              <a:rPr lang="en-US" sz="3200" b="1" i="1" dirty="0" smtClean="0">
                <a:cs typeface="Courier New" panose="02070309020205020404" pitchFamily="49" charset="0"/>
              </a:rPr>
              <a:t>d ccscse2014/examples</a:t>
            </a:r>
            <a:endParaRPr lang="en-US" sz="3200" b="1" i="1" dirty="0">
              <a:cs typeface="Courier New" panose="02070309020205020404" pitchFamily="49" charset="0"/>
            </a:endParaRPr>
          </a:p>
          <a:p>
            <a:pPr lvl="2"/>
            <a:r>
              <a:rPr lang="en-US" sz="3200" dirty="0" smtClean="0"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cs typeface="Courier New" panose="02070309020205020404" pitchFamily="49" charset="0"/>
              </a:rPr>
              <a:t>sudo</a:t>
            </a:r>
            <a:r>
              <a:rPr lang="en-US" sz="3200" b="1" i="1" dirty="0" smtClean="0">
                <a:cs typeface="Courier New" panose="02070309020205020404" pitchFamily="49" charset="0"/>
              </a:rPr>
              <a:t> ./ledBash.sh</a:t>
            </a:r>
            <a:endParaRPr lang="en-US" sz="3200" b="1" i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3530" y="4647406"/>
            <a:ext cx="78712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#!/bin/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 17 &gt; /sys/class/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/export</a:t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 out &gt; /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sys/class/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/gpio17/direction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&gt; /sys/class/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/gpio17/value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1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&gt; /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sys/class/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/gpio17/value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17 &gt; /sys/class/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unexport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43807" y="4648417"/>
            <a:ext cx="8000998" cy="403086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Flash </a:t>
            </a:r>
            <a:r>
              <a:rPr lang="en-US" sz="6000" dirty="0" smtClean="0"/>
              <a:t>LEDs: Other Software Solutions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>
                <a:solidFill>
                  <a:schemeClr val="tx1"/>
                </a:solidFill>
              </a:rPr>
              <a:t>Solution 2: Write/read</a:t>
            </a:r>
            <a:r>
              <a:rPr lang="en-US" sz="2800" dirty="0">
                <a:solidFill>
                  <a:schemeClr val="tx1"/>
                </a:solidFill>
              </a:rPr>
              <a:t> memory addresses allocated to the GPIO peripheral of the </a:t>
            </a:r>
            <a:r>
              <a:rPr lang="en-US" sz="2800" dirty="0" err="1">
                <a:solidFill>
                  <a:schemeClr val="tx1"/>
                </a:solidFill>
              </a:rPr>
              <a:t>SoC</a:t>
            </a:r>
            <a:r>
              <a:rPr lang="en-US" sz="2800" dirty="0">
                <a:solidFill>
                  <a:schemeClr val="tx1"/>
                </a:solidFill>
              </a:rPr>
              <a:t> using pointers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Memory locations can be found in the </a:t>
            </a:r>
            <a:r>
              <a:rPr lang="en-US" sz="2800" u="sng" dirty="0">
                <a:solidFill>
                  <a:schemeClr val="tx1"/>
                </a:solidFill>
                <a:hlinkClick r:id="rId2"/>
              </a:rPr>
              <a:t>datasheet for the BCM2835</a:t>
            </a:r>
            <a:r>
              <a:rPr lang="en-US" sz="2800" dirty="0">
                <a:solidFill>
                  <a:schemeClr val="tx1"/>
                </a:solidFill>
              </a:rPr>
              <a:t> 	</a:t>
            </a:r>
          </a:p>
          <a:p>
            <a:pPr lvl="1"/>
            <a:r>
              <a:rPr lang="en-US" sz="2800" dirty="0" err="1">
                <a:solidFill>
                  <a:schemeClr val="tx1"/>
                </a:solidFill>
                <a:hlinkClick r:id="rId3"/>
              </a:rPr>
              <a:t>RPi.GPIO</a:t>
            </a:r>
            <a:endParaRPr lang="en-US" sz="2800" dirty="0">
              <a:solidFill>
                <a:schemeClr val="tx1"/>
              </a:solidFill>
              <a:hlinkClick r:id="rId3"/>
            </a:endParaRP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Comes with </a:t>
            </a:r>
            <a:r>
              <a:rPr lang="en-US" sz="2800" dirty="0" err="1">
                <a:solidFill>
                  <a:schemeClr val="tx1"/>
                </a:solidFill>
              </a:rPr>
              <a:t>Raspbian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hlinkClick r:id="rId4"/>
              </a:rPr>
              <a:t>RPIO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Supports PWM &amp; servos</a:t>
            </a:r>
          </a:p>
          <a:p>
            <a:pPr lvl="1"/>
            <a:r>
              <a:rPr lang="en-US" sz="2800" dirty="0" err="1">
                <a:solidFill>
                  <a:schemeClr val="tx1"/>
                </a:solidFill>
              </a:rPr>
              <a:t>WiringPi</a:t>
            </a:r>
            <a:r>
              <a:rPr lang="en-US" sz="2800" dirty="0">
                <a:solidFill>
                  <a:schemeClr val="tx1"/>
                </a:solidFill>
              </a:rPr>
              <a:t>-python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Quick2Wire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best way to </a:t>
            </a:r>
            <a:r>
              <a:rPr lang="en-US" sz="2800" dirty="0">
                <a:solidFill>
                  <a:schemeClr val="tx1"/>
                </a:solidFill>
                <a:hlinkClick r:id="rId5"/>
              </a:rPr>
              <a:t>access the </a:t>
            </a:r>
            <a:r>
              <a:rPr lang="en-US" sz="2800" dirty="0" smtClean="0">
                <a:solidFill>
                  <a:schemeClr val="tx1"/>
                </a:solidFill>
                <a:hlinkClick r:id="rId5"/>
              </a:rPr>
              <a:t>GPIOs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en-US" sz="2800" dirty="0" smtClean="0">
              <a:solidFill>
                <a:schemeClr val="tx1"/>
              </a:solidFill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</a:rPr>
              <a:t>A Python program using </a:t>
            </a:r>
            <a:r>
              <a:rPr lang="en-US" sz="2800" dirty="0" err="1" smtClean="0">
                <a:solidFill>
                  <a:schemeClr val="tx1"/>
                </a:solidFill>
              </a:rPr>
              <a:t>RPi.GPIO</a:t>
            </a:r>
            <a:r>
              <a:rPr lang="en-US" sz="2800" dirty="0" smtClean="0">
                <a:solidFill>
                  <a:schemeClr val="tx1"/>
                </a:solidFill>
              </a:rPr>
              <a:t> to flash the LEDs: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Run </a:t>
            </a:r>
            <a:r>
              <a:rPr lang="en-US" sz="2800" dirty="0" smtClean="0">
                <a:cs typeface="Arial" panose="020B0604020202020204" pitchFamily="34" charset="0"/>
              </a:rPr>
              <a:t>Python script </a:t>
            </a:r>
            <a:r>
              <a:rPr lang="en-US" sz="2800" b="1" i="1" dirty="0" smtClean="0">
                <a:cs typeface="Courier New" panose="02070309020205020404" pitchFamily="49" charset="0"/>
              </a:rPr>
              <a:t>ledPython.py</a:t>
            </a:r>
            <a:endParaRPr lang="en-US" sz="2800" b="1" i="1" dirty="0">
              <a:cs typeface="Courier New" panose="02070309020205020404" pitchFamily="49" charset="0"/>
            </a:endParaRPr>
          </a:p>
          <a:p>
            <a:pPr lvl="2"/>
            <a:r>
              <a:rPr lang="en-US" sz="2800" b="1" i="1" dirty="0">
                <a:cs typeface="Courier New" panose="02070309020205020404" pitchFamily="49" charset="0"/>
              </a:rPr>
              <a:t>cd </a:t>
            </a:r>
            <a:r>
              <a:rPr lang="en-US" sz="2800" b="1" i="1" dirty="0">
                <a:cs typeface="Arial" panose="020B0604020202020204" pitchFamily="34" charset="0"/>
              </a:rPr>
              <a:t>ccscse2014/</a:t>
            </a:r>
            <a:r>
              <a:rPr lang="en-US" sz="2800" b="1" i="1" dirty="0" smtClean="0">
                <a:cs typeface="Courier New" panose="02070309020205020404" pitchFamily="49" charset="0"/>
              </a:rPr>
              <a:t>examples</a:t>
            </a:r>
            <a:endParaRPr lang="en-US" sz="2800" b="1" i="1" dirty="0">
              <a:cs typeface="Courier New" panose="02070309020205020404" pitchFamily="49" charset="0"/>
            </a:endParaRPr>
          </a:p>
          <a:p>
            <a:pPr lvl="2"/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Courier New" panose="02070309020205020404" pitchFamily="49" charset="0"/>
              </a:rPr>
              <a:t>sudo</a:t>
            </a:r>
            <a:r>
              <a:rPr lang="en-US" sz="2800" b="1" i="1" dirty="0">
                <a:cs typeface="Courier New" panose="02070309020205020404" pitchFamily="49" charset="0"/>
              </a:rPr>
              <a:t> </a:t>
            </a:r>
            <a:r>
              <a:rPr lang="en-US" sz="2800" b="1" i="1" dirty="0" smtClean="0">
                <a:cs typeface="Courier New" panose="02070309020205020404" pitchFamily="49" charset="0"/>
              </a:rPr>
              <a:t>./ledPython.py</a:t>
            </a:r>
            <a:endParaRPr lang="en-US" sz="2800" b="1" i="1" dirty="0">
              <a:cs typeface="Courier New" panose="02070309020205020404" pitchFamily="49" charset="0"/>
            </a:endParaRPr>
          </a:p>
          <a:p>
            <a:pPr lvl="0"/>
            <a:endParaRPr lang="en-US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 smtClean="0">
              <a:solidFill>
                <a:schemeClr val="tx1"/>
              </a:solidFill>
            </a:endParaRPr>
          </a:p>
          <a:p>
            <a:pPr lvl="0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661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– Inter-Integrated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Invented by Phillips in 1982</a:t>
            </a:r>
          </a:p>
          <a:p>
            <a:pPr lvl="1"/>
            <a:r>
              <a:rPr lang="en-US" dirty="0" smtClean="0">
                <a:hlinkClick r:id="rId2"/>
              </a:rPr>
              <a:t>I</a:t>
            </a:r>
            <a:r>
              <a:rPr lang="en-US" baseline="30000" dirty="0" smtClean="0">
                <a:hlinkClick r:id="rId2"/>
              </a:rPr>
              <a:t>2</a:t>
            </a:r>
            <a:r>
              <a:rPr lang="en-US" dirty="0" smtClean="0">
                <a:hlinkClick r:id="rId2"/>
              </a:rPr>
              <a:t>C specification</a:t>
            </a:r>
            <a:endParaRPr lang="en-US" dirty="0" smtClean="0"/>
          </a:p>
          <a:p>
            <a:r>
              <a:rPr lang="en-US" dirty="0" smtClean="0"/>
              <a:t>A tradeoff between speed and area</a:t>
            </a:r>
          </a:p>
          <a:p>
            <a:pPr lvl="1"/>
            <a:r>
              <a:rPr lang="en-US" dirty="0" smtClean="0"/>
              <a:t>Less spaces devoted to wires</a:t>
            </a:r>
          </a:p>
          <a:p>
            <a:pPr lvl="1"/>
            <a:r>
              <a:rPr lang="en-US" dirty="0" smtClean="0"/>
              <a:t>Fewer wires can decrease throughput</a:t>
            </a:r>
          </a:p>
          <a:p>
            <a:r>
              <a:rPr lang="en-US" dirty="0" smtClean="0"/>
              <a:t>A good idea for sensors</a:t>
            </a:r>
          </a:p>
          <a:p>
            <a:pPr lvl="1"/>
            <a:r>
              <a:rPr lang="en-US" dirty="0" smtClean="0"/>
              <a:t>But not for disk drives</a:t>
            </a:r>
          </a:p>
          <a:p>
            <a:r>
              <a:rPr lang="en-US" dirty="0" smtClean="0"/>
              <a:t>Adopted by Intel for personal computers</a:t>
            </a:r>
          </a:p>
          <a:p>
            <a:pPr lvl="1"/>
            <a:r>
              <a:rPr lang="en-US" dirty="0" smtClean="0"/>
              <a:t>Under the name </a:t>
            </a:r>
            <a:r>
              <a:rPr lang="en-US" dirty="0" err="1" smtClean="0"/>
              <a:t>SMBus</a:t>
            </a:r>
            <a:endParaRPr lang="en-US" dirty="0" smtClean="0"/>
          </a:p>
          <a:p>
            <a:pPr lvl="1"/>
            <a:r>
              <a:rPr lang="en-US" sz="2000" dirty="0"/>
              <a:t>00:1f.3 </a:t>
            </a:r>
            <a:r>
              <a:rPr lang="en-US" sz="2000" dirty="0" err="1"/>
              <a:t>SMBus</a:t>
            </a:r>
            <a:r>
              <a:rPr lang="en-US" sz="2000" dirty="0"/>
              <a:t>: Intel Corporation 82801JD/DO (ICH10 Family) </a:t>
            </a:r>
            <a:r>
              <a:rPr lang="en-US" sz="2000" dirty="0" err="1"/>
              <a:t>SMBus</a:t>
            </a:r>
            <a:r>
              <a:rPr lang="en-US" sz="2000" dirty="0"/>
              <a:t> Controller (rev 02)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2030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one line per device</a:t>
            </a:r>
          </a:p>
          <a:p>
            <a:pPr lvl="1"/>
            <a:r>
              <a:rPr lang="en-US" dirty="0" smtClean="0"/>
              <a:t>O(n) </a:t>
            </a:r>
            <a:r>
              <a:rPr lang="en-US" dirty="0" err="1" smtClean="0"/>
              <a:t>vs</a:t>
            </a:r>
            <a:r>
              <a:rPr lang="en-US" dirty="0" smtClean="0"/>
              <a:t> O(1) wires</a:t>
            </a:r>
          </a:p>
          <a:p>
            <a:r>
              <a:rPr lang="en-US" dirty="0" smtClean="0"/>
              <a:t>Sensors aren’t packaged in DIPs</a:t>
            </a:r>
          </a:p>
          <a:p>
            <a:pPr lvl="1"/>
            <a:r>
              <a:rPr lang="en-US" dirty="0" smtClean="0"/>
              <a:t>You must use breakout boards</a:t>
            </a:r>
          </a:p>
          <a:p>
            <a:r>
              <a:rPr lang="en-US" dirty="0" err="1" smtClean="0"/>
              <a:t>Adafruit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Tutorials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Libraries</a:t>
            </a:r>
            <a:endParaRPr lang="en-US" dirty="0" smtClean="0"/>
          </a:p>
          <a:p>
            <a:pPr lvl="1"/>
            <a:r>
              <a:rPr lang="en-US" dirty="0" smtClean="0"/>
              <a:t>Many useful choices</a:t>
            </a:r>
          </a:p>
          <a:p>
            <a:pPr lvl="2"/>
            <a:r>
              <a:rPr lang="en-US" dirty="0" smtClean="0"/>
              <a:t>Search for “</a:t>
            </a:r>
            <a:r>
              <a:rPr lang="en-US" dirty="0" err="1" smtClean="0"/>
              <a:t>adafruit</a:t>
            </a:r>
            <a:r>
              <a:rPr lang="en-US" dirty="0" smtClean="0"/>
              <a:t> i2c images”</a:t>
            </a:r>
          </a:p>
          <a:p>
            <a:pPr lvl="1"/>
            <a:r>
              <a:rPr lang="en-US" dirty="0" err="1" smtClean="0">
                <a:hlinkClick r:id="rId4"/>
              </a:rPr>
              <a:t>Limor</a:t>
            </a:r>
            <a:r>
              <a:rPr lang="en-US" dirty="0" smtClean="0">
                <a:hlinkClick r:id="rId4"/>
              </a:rPr>
              <a:t> Fried </a:t>
            </a:r>
            <a:r>
              <a:rPr lang="en-US" dirty="0" smtClean="0"/>
              <a:t>likes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25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05" y="1842048"/>
            <a:ext cx="7585208" cy="45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00" y="8335"/>
            <a:ext cx="11702892" cy="1625336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48157"/>
            <a:ext cx="7476847" cy="617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Understanding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</a:p>
          <a:p>
            <a:pPr lvl="1"/>
            <a:r>
              <a:rPr lang="en-US" dirty="0"/>
              <a:t>The physical 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 smtClean="0"/>
              <a:t>bus</a:t>
            </a:r>
          </a:p>
          <a:p>
            <a:pPr lvl="1"/>
            <a:r>
              <a:rPr lang="en-US" dirty="0" smtClean="0"/>
              <a:t>Masters and Slaves</a:t>
            </a:r>
          </a:p>
          <a:p>
            <a:pPr lvl="1"/>
            <a:r>
              <a:rPr lang="en-US" dirty="0" smtClean="0"/>
              <a:t>The physical protocol</a:t>
            </a:r>
          </a:p>
          <a:p>
            <a:pPr lvl="1"/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device addressing</a:t>
            </a:r>
          </a:p>
          <a:p>
            <a:pPr lvl="1"/>
            <a:r>
              <a:rPr lang="en-US" dirty="0" smtClean="0"/>
              <a:t>The software protocol</a:t>
            </a:r>
          </a:p>
          <a:p>
            <a:pPr lvl="1"/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support in Linux kernel</a:t>
            </a:r>
          </a:p>
          <a:p>
            <a:pPr lvl="2"/>
            <a:r>
              <a:rPr lang="en-US" dirty="0" smtClean="0"/>
              <a:t>And Windows and Arduino</a:t>
            </a:r>
          </a:p>
          <a:p>
            <a:pPr lvl="2"/>
            <a:r>
              <a:rPr lang="en-US" dirty="0" smtClean="0"/>
              <a:t>And Microcontrollers and …</a:t>
            </a:r>
          </a:p>
          <a:p>
            <a:r>
              <a:rPr lang="en-US" sz="3700" dirty="0"/>
              <a:t>A good </a:t>
            </a:r>
            <a:r>
              <a:rPr lang="en-US" sz="3700" dirty="0">
                <a:hlinkClick r:id="rId3"/>
              </a:rPr>
              <a:t>Tutorial</a:t>
            </a:r>
            <a:r>
              <a:rPr lang="en-US" sz="3700" dirty="0"/>
              <a:t> at Robot Electronics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0288" y="6176275"/>
            <a:ext cx="4612944" cy="315964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r>
              <a:rPr lang="en-US" dirty="0"/>
              <a:t>Image credit: http://quick2wire.com/articles/i2c-and-spi/</a:t>
            </a:r>
          </a:p>
        </p:txBody>
      </p:sp>
    </p:spTree>
    <p:extLst>
      <p:ext uri="{BB962C8B-B14F-4D97-AF65-F5344CB8AC3E}">
        <p14:creationId xmlns:p14="http://schemas.microsoft.com/office/powerpoint/2010/main" val="223861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</a:t>
            </a:r>
            <a:r>
              <a:rPr lang="en-US" dirty="0" smtClean="0"/>
              <a:t>physical I</a:t>
            </a:r>
            <a:r>
              <a:rPr lang="en-US" baseline="30000" dirty="0" smtClean="0"/>
              <a:t>2</a:t>
            </a:r>
            <a:r>
              <a:rPr lang="en-US" dirty="0" smtClean="0"/>
              <a:t>C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Adafruit</a:t>
            </a:r>
            <a:r>
              <a:rPr lang="en-US" dirty="0" smtClean="0"/>
              <a:t> breakout boards</a:t>
            </a:r>
          </a:p>
          <a:p>
            <a:pPr lvl="1"/>
            <a:r>
              <a:rPr lang="en-US" dirty="0" smtClean="0">
                <a:hlinkClick r:id="rId2"/>
              </a:rPr>
              <a:t>BMP180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9-DOF</a:t>
            </a:r>
            <a:r>
              <a:rPr lang="en-US" dirty="0" smtClean="0"/>
              <a:t>: L3GD20 and LSM303</a:t>
            </a:r>
          </a:p>
          <a:p>
            <a:r>
              <a:rPr lang="en-US" dirty="0" smtClean="0"/>
              <a:t>There’s just four connections on each</a:t>
            </a:r>
          </a:p>
          <a:p>
            <a:pPr lvl="1"/>
            <a:r>
              <a:rPr lang="en-US" dirty="0" smtClean="0"/>
              <a:t>GND</a:t>
            </a:r>
          </a:p>
          <a:p>
            <a:pPr lvl="1"/>
            <a:r>
              <a:rPr lang="en-US" dirty="0" smtClean="0"/>
              <a:t>3Vo (to 3V3 of </a:t>
            </a:r>
            <a:r>
              <a:rPr lang="en-US" dirty="0" smtClean="0">
                <a:hlinkClick r:id="rId4"/>
              </a:rPr>
              <a:t>T-Cobbler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SDA</a:t>
            </a:r>
          </a:p>
          <a:p>
            <a:pPr lvl="1"/>
            <a:r>
              <a:rPr lang="en-US" dirty="0" smtClean="0"/>
              <a:t>SCL</a:t>
            </a:r>
          </a:p>
        </p:txBody>
      </p:sp>
    </p:spTree>
    <p:extLst>
      <p:ext uri="{BB962C8B-B14F-4D97-AF65-F5344CB8AC3E}">
        <p14:creationId xmlns:p14="http://schemas.microsoft.com/office/powerpoint/2010/main" val="81100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 in our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course</a:t>
            </a:r>
            <a:r>
              <a:rPr lang="en-US" dirty="0" smtClean="0"/>
              <a:t> </a:t>
            </a:r>
            <a:r>
              <a:rPr lang="en-US" dirty="0" smtClean="0"/>
              <a:t>for today</a:t>
            </a:r>
          </a:p>
          <a:p>
            <a:pPr lvl="1"/>
            <a:r>
              <a:rPr lang="en-US" dirty="0" smtClean="0"/>
              <a:t>CSCI/EGM Mechatronics Design (Fall 2013)</a:t>
            </a:r>
          </a:p>
          <a:p>
            <a:pPr lvl="1"/>
            <a:r>
              <a:rPr lang="en-US" dirty="0" smtClean="0"/>
              <a:t>CSCI Operating Systems (Spring 2014)</a:t>
            </a:r>
          </a:p>
          <a:p>
            <a:pPr lvl="1"/>
            <a:r>
              <a:rPr lang="en-US" dirty="0" smtClean="0"/>
              <a:t>CSCI/EGM Robotics Project (Fall 2014)</a:t>
            </a:r>
            <a:endParaRPr lang="en-US" dirty="0"/>
          </a:p>
          <a:p>
            <a:r>
              <a:rPr lang="en-US" dirty="0" smtClean="0"/>
              <a:t>Other course applications</a:t>
            </a:r>
          </a:p>
          <a:p>
            <a:pPr lvl="1"/>
            <a:r>
              <a:rPr lang="en-US" dirty="0" smtClean="0"/>
              <a:t>CSCI Database Management Systems (Spring 2014)</a:t>
            </a:r>
          </a:p>
          <a:p>
            <a:pPr lvl="2"/>
            <a:r>
              <a:rPr lang="en-US" dirty="0" smtClean="0"/>
              <a:t>Students set up database and web servers</a:t>
            </a:r>
          </a:p>
          <a:p>
            <a:pPr lvl="1"/>
            <a:r>
              <a:rPr lang="en-US" dirty="0" smtClean="0"/>
              <a:t>CSCI Computer Organization (Fall 2014)</a:t>
            </a:r>
          </a:p>
          <a:p>
            <a:pPr lvl="1"/>
            <a:r>
              <a:rPr lang="en-US" dirty="0" smtClean="0"/>
              <a:t>CSCI Computer Networking (Spring 2015)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6269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might look like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06" y="2303462"/>
            <a:ext cx="8839200" cy="67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9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Masters and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devices </a:t>
            </a:r>
            <a:r>
              <a:rPr lang="en-US" dirty="0" smtClean="0"/>
              <a:t>are </a:t>
            </a:r>
            <a:r>
              <a:rPr lang="en-US" dirty="0"/>
              <a:t>either masters or </a:t>
            </a:r>
            <a:r>
              <a:rPr lang="en-US" dirty="0" smtClean="0"/>
              <a:t>slaves</a:t>
            </a:r>
          </a:p>
          <a:p>
            <a:r>
              <a:rPr lang="en-US" dirty="0"/>
              <a:t>M</a:t>
            </a:r>
            <a:r>
              <a:rPr lang="en-US" dirty="0" smtClean="0"/>
              <a:t>aster device drives the clock</a:t>
            </a:r>
          </a:p>
          <a:p>
            <a:r>
              <a:rPr lang="en-US" dirty="0" smtClean="0"/>
              <a:t>Master device initiates the transfers</a:t>
            </a:r>
          </a:p>
          <a:p>
            <a:r>
              <a:rPr lang="en-US" dirty="0" smtClean="0"/>
              <a:t>Master device controls the transfer</a:t>
            </a:r>
          </a:p>
          <a:p>
            <a:r>
              <a:rPr lang="en-US" dirty="0"/>
              <a:t>T</a:t>
            </a:r>
            <a:r>
              <a:rPr lang="en-US" dirty="0" smtClean="0"/>
              <a:t>ypically only </a:t>
            </a:r>
            <a:r>
              <a:rPr lang="en-US" dirty="0"/>
              <a:t>one master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But multi-master mode is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36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0" y="-49586"/>
            <a:ext cx="11702892" cy="1241499"/>
          </a:xfrm>
        </p:spPr>
        <p:txBody>
          <a:bodyPr/>
          <a:lstStyle/>
          <a:p>
            <a:r>
              <a:rPr lang="en-US" b="1" dirty="0"/>
              <a:t>The I</a:t>
            </a:r>
            <a:r>
              <a:rPr lang="en-US" b="1" baseline="30000" dirty="0"/>
              <a:t>2</a:t>
            </a:r>
            <a:r>
              <a:rPr lang="en-US" b="1" dirty="0"/>
              <a:t>C Physical Protocol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368" y="5417785"/>
            <a:ext cx="6501607" cy="3147508"/>
          </a:xfrm>
          <a:prstGeom prst="rect">
            <a:avLst/>
          </a:prstGeom>
        </p:spPr>
        <p:txBody>
          <a:bodyPr lIns="130028" tIns="65014" rIns="130028" bIns="65014">
            <a:spAutoFit/>
          </a:bodyPr>
          <a:lstStyle/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Start and stop sequences mark the beginning and end of a transaction 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Transfer is initiated with SDA  is pulled low while SCL (clock line) is high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During data transfer, SDA must not change while SCL is high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6694" y="4876007"/>
            <a:ext cx="6501607" cy="3632540"/>
          </a:xfrm>
          <a:prstGeom prst="rect">
            <a:avLst/>
          </a:prstGeom>
        </p:spPr>
        <p:txBody>
          <a:bodyPr lIns="130028" tIns="65014" rIns="130028" bIns="65014">
            <a:spAutoFit/>
          </a:bodyPr>
          <a:lstStyle/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Data is transferred in sequences of 8 bits, followed by an acknowledge bit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Bits are sent with the MSB (Most Significant Bit) first.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SCL line is pulsed high, then low for each bit</a:t>
            </a:r>
          </a:p>
          <a:p>
            <a:pPr marL="406337" indent="-40633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standard clock (SCL) speed for I</a:t>
            </a:r>
            <a:r>
              <a:rPr lang="en-US" sz="2800" baseline="30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C is up to 100KHz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2122" y="4225872"/>
            <a:ext cx="4530693" cy="393890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Wikimedia commons image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" y="1759748"/>
            <a:ext cx="13003213" cy="21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27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00" y="14692"/>
            <a:ext cx="11702892" cy="1393932"/>
          </a:xfrm>
        </p:spPr>
        <p:txBody>
          <a:bodyPr/>
          <a:lstStyle/>
          <a:p>
            <a:r>
              <a:rPr lang="en-US" b="1" dirty="0" smtClean="0"/>
              <a:t>I</a:t>
            </a:r>
            <a:r>
              <a:rPr lang="en-US" b="1" baseline="30000" dirty="0" smtClean="0"/>
              <a:t>2</a:t>
            </a:r>
            <a:r>
              <a:rPr lang="en-US" b="1" dirty="0" smtClean="0"/>
              <a:t>C Device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61" y="4876006"/>
            <a:ext cx="11702892" cy="3792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</a:t>
            </a:r>
            <a:r>
              <a:rPr lang="en-US" dirty="0"/>
              <a:t>addresses are </a:t>
            </a:r>
            <a:r>
              <a:rPr lang="en-US" dirty="0" smtClean="0"/>
              <a:t>7 </a:t>
            </a:r>
            <a:r>
              <a:rPr lang="en-US" dirty="0"/>
              <a:t>bits or </a:t>
            </a:r>
            <a:r>
              <a:rPr lang="en-US" dirty="0" smtClean="0"/>
              <a:t>sometimes 10 bits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 </a:t>
            </a:r>
            <a:r>
              <a:rPr lang="en-US" dirty="0"/>
              <a:t>to 128 devices on </a:t>
            </a:r>
            <a:r>
              <a:rPr lang="en-US" dirty="0" smtClean="0"/>
              <a:t>the usual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 smtClean="0"/>
              <a:t>bus</a:t>
            </a:r>
          </a:p>
          <a:p>
            <a:r>
              <a:rPr lang="en-US" dirty="0" smtClean="0"/>
              <a:t>Devices has fixed addresses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SMBus</a:t>
            </a:r>
            <a:r>
              <a:rPr lang="en-US" dirty="0" smtClean="0"/>
              <a:t> supports “address resolution”</a:t>
            </a:r>
          </a:p>
          <a:p>
            <a:r>
              <a:rPr lang="en-US" dirty="0" smtClean="0"/>
              <a:t>Addresses are still sent in 8 bits</a:t>
            </a:r>
          </a:p>
          <a:p>
            <a:pPr lvl="1"/>
            <a:r>
              <a:rPr lang="en-US" dirty="0" smtClean="0"/>
              <a:t>Last bit </a:t>
            </a:r>
            <a:r>
              <a:rPr lang="en-US" dirty="0"/>
              <a:t>is zero </a:t>
            </a:r>
            <a:r>
              <a:rPr lang="en-US" dirty="0" smtClean="0"/>
              <a:t>if writing</a:t>
            </a:r>
          </a:p>
          <a:p>
            <a:pPr lvl="1"/>
            <a:r>
              <a:rPr lang="en-US" dirty="0" smtClean="0"/>
              <a:t>Last bit is one if reading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81" y="2275469"/>
            <a:ext cx="9535690" cy="14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441" y="3979808"/>
            <a:ext cx="12705452" cy="315964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Image credit: http://www.robot-electronics.co.uk/acatalog/I2C_Tutorial.html</a:t>
            </a:r>
          </a:p>
        </p:txBody>
      </p:sp>
    </p:spTree>
    <p:extLst>
      <p:ext uri="{BB962C8B-B14F-4D97-AF65-F5344CB8AC3E}">
        <p14:creationId xmlns:p14="http://schemas.microsoft.com/office/powerpoint/2010/main" val="2061449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-50010"/>
            <a:ext cx="11702892" cy="1625336"/>
          </a:xfrm>
        </p:spPr>
        <p:txBody>
          <a:bodyPr/>
          <a:lstStyle/>
          <a:p>
            <a:r>
              <a:rPr lang="en-US" b="1" dirty="0" smtClean="0"/>
              <a:t>I</a:t>
            </a:r>
            <a:r>
              <a:rPr lang="en-US" b="1" baseline="30000" dirty="0" smtClean="0"/>
              <a:t>2</a:t>
            </a:r>
            <a:r>
              <a:rPr lang="en-US" b="1" dirty="0" smtClean="0"/>
              <a:t>C Write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01" y="2058758"/>
            <a:ext cx="12027972" cy="6826409"/>
          </a:xfrm>
        </p:spPr>
        <p:txBody>
          <a:bodyPr>
            <a:normAutofit/>
          </a:bodyPr>
          <a:lstStyle/>
          <a:p>
            <a:r>
              <a:rPr lang="en-US" dirty="0" smtClean="0"/>
              <a:t>Send start sequence</a:t>
            </a:r>
          </a:p>
          <a:p>
            <a:r>
              <a:rPr lang="en-US" dirty="0" smtClean="0"/>
              <a:t>Send address of slave address with last bit 0</a:t>
            </a:r>
          </a:p>
          <a:p>
            <a:r>
              <a:rPr lang="en-US" dirty="0" smtClean="0"/>
              <a:t>Send one byte register number or “command”</a:t>
            </a:r>
          </a:p>
          <a:p>
            <a:pPr lvl="1"/>
            <a:r>
              <a:rPr lang="en-US" dirty="0" smtClean="0"/>
              <a:t>It’s a bit more complicated with an EEPROM</a:t>
            </a:r>
          </a:p>
          <a:p>
            <a:r>
              <a:rPr lang="en-US" dirty="0" smtClean="0"/>
              <a:t>Send the data byte</a:t>
            </a:r>
          </a:p>
          <a:p>
            <a:r>
              <a:rPr lang="en-US" dirty="0" smtClean="0"/>
              <a:t>If appropriate send more data</a:t>
            </a:r>
          </a:p>
          <a:p>
            <a:pPr lvl="1"/>
            <a:r>
              <a:rPr lang="en-US" dirty="0" smtClean="0"/>
              <a:t>Register number will be incremented</a:t>
            </a:r>
          </a:p>
          <a:p>
            <a:r>
              <a:rPr lang="en-US" dirty="0" smtClean="0"/>
              <a:t>Send stop sequence</a:t>
            </a:r>
          </a:p>
          <a:p>
            <a:pPr lvl="1"/>
            <a:r>
              <a:rPr lang="en-US" dirty="0" smtClean="0"/>
              <a:t>No length field!</a:t>
            </a:r>
          </a:p>
        </p:txBody>
      </p:sp>
    </p:spTree>
    <p:extLst>
      <p:ext uri="{BB962C8B-B14F-4D97-AF65-F5344CB8AC3E}">
        <p14:creationId xmlns:p14="http://schemas.microsoft.com/office/powerpoint/2010/main" val="324375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great </a:t>
            </a:r>
            <a:r>
              <a:rPr lang="en-US" dirty="0"/>
              <a:t>picture from</a:t>
            </a:r>
            <a:br>
              <a:rPr lang="en-US" dirty="0"/>
            </a:br>
            <a:r>
              <a:rPr lang="en-US" sz="3800" dirty="0">
                <a:hlinkClick r:id="rId2"/>
              </a:rPr>
              <a:t>http://mbed.org/users/okano/notebook/i2c-access-examples/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74" y="2363509"/>
            <a:ext cx="10822466" cy="50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9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21" y="-50010"/>
            <a:ext cx="11702892" cy="1625336"/>
          </a:xfrm>
        </p:spPr>
        <p:txBody>
          <a:bodyPr/>
          <a:lstStyle/>
          <a:p>
            <a:r>
              <a:rPr lang="en-US" b="1" dirty="0" smtClean="0"/>
              <a:t>I</a:t>
            </a:r>
            <a:r>
              <a:rPr lang="en-US" b="1" baseline="30000" dirty="0" smtClean="0"/>
              <a:t>2</a:t>
            </a:r>
            <a:r>
              <a:rPr lang="en-US" b="1" dirty="0" smtClean="0"/>
              <a:t>C Read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01" y="2058758"/>
            <a:ext cx="12027972" cy="4117517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Send start sequence</a:t>
            </a:r>
          </a:p>
          <a:p>
            <a:r>
              <a:rPr lang="en-US" dirty="0" smtClean="0"/>
              <a:t>Send address of slave address with last bit 0</a:t>
            </a:r>
          </a:p>
          <a:p>
            <a:r>
              <a:rPr lang="en-US" dirty="0" smtClean="0"/>
              <a:t>Send one byte register number or “command”</a:t>
            </a:r>
          </a:p>
          <a:p>
            <a:r>
              <a:rPr lang="en-US" dirty="0" smtClean="0"/>
              <a:t>Send start sequence</a:t>
            </a:r>
          </a:p>
          <a:p>
            <a:r>
              <a:rPr lang="en-US" dirty="0" smtClean="0"/>
              <a:t>Send </a:t>
            </a:r>
            <a:r>
              <a:rPr lang="en-US" dirty="0"/>
              <a:t>address of slave address with last bit </a:t>
            </a:r>
            <a:r>
              <a:rPr lang="en-US" dirty="0" smtClean="0"/>
              <a:t>1</a:t>
            </a:r>
          </a:p>
          <a:p>
            <a:r>
              <a:rPr lang="en-US" dirty="0" smtClean="0"/>
              <a:t>Read data</a:t>
            </a:r>
          </a:p>
          <a:p>
            <a:pPr lvl="1"/>
            <a:r>
              <a:rPr lang="en-US" dirty="0" smtClean="0"/>
              <a:t>Use multiple ACK followed by STOP for multi-byte read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606" y="6934765"/>
            <a:ext cx="11887199" cy="839184"/>
          </a:xfrm>
          <a:prstGeom prst="rect">
            <a:avLst/>
          </a:prstGeom>
          <a:noFill/>
        </p:spPr>
        <p:txBody>
          <a:bodyPr wrap="square" lIns="130028" tIns="65014" rIns="130028" bIns="65014" rtlCol="0">
            <a:spAutoFit/>
          </a:bodyPr>
          <a:lstStyle/>
          <a:p>
            <a:pPr algn="ctr"/>
            <a:r>
              <a:rPr lang="en-US" sz="4600" dirty="0">
                <a:solidFill>
                  <a:schemeClr val="tx1"/>
                </a:solidFill>
              </a:rPr>
              <a:t>A read is really a write followed by a read</a:t>
            </a:r>
          </a:p>
        </p:txBody>
      </p:sp>
    </p:spTree>
    <p:extLst>
      <p:ext uri="{BB962C8B-B14F-4D97-AF65-F5344CB8AC3E}">
        <p14:creationId xmlns:p14="http://schemas.microsoft.com/office/powerpoint/2010/main" val="1749321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great </a:t>
            </a:r>
            <a:r>
              <a:rPr lang="en-US" dirty="0"/>
              <a:t>picture from</a:t>
            </a:r>
            <a:br>
              <a:rPr lang="en-US" dirty="0"/>
            </a:br>
            <a:r>
              <a:rPr lang="en-US" sz="3800" dirty="0">
                <a:hlinkClick r:id="rId2"/>
              </a:rPr>
              <a:t>http://mbed.org/users/okano/notebook/i2c-access-examples/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34" y="2126480"/>
            <a:ext cx="10826937" cy="66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39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Pi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Stop the “blacklisting” of I2C</a:t>
            </a:r>
          </a:p>
          <a:p>
            <a:pPr lvl="1"/>
            <a:r>
              <a:rPr lang="en-US" dirty="0" smtClean="0"/>
              <a:t>In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modprobe.d</a:t>
            </a:r>
            <a:r>
              <a:rPr lang="en-US" dirty="0" smtClean="0"/>
              <a:t>/</a:t>
            </a:r>
            <a:r>
              <a:rPr lang="en-US" dirty="0" err="1" smtClean="0"/>
              <a:t>raspi-blacklist.conf</a:t>
            </a:r>
            <a:endParaRPr lang="en-US" dirty="0" smtClean="0"/>
          </a:p>
          <a:p>
            <a:pPr lvl="2"/>
            <a:r>
              <a:rPr lang="en-US" dirty="0"/>
              <a:t>Comment out the blacklist of </a:t>
            </a:r>
            <a:r>
              <a:rPr lang="en-US" dirty="0" smtClean="0"/>
              <a:t>i2c-bcm2708</a:t>
            </a:r>
          </a:p>
          <a:p>
            <a:r>
              <a:rPr lang="en-US" dirty="0" smtClean="0"/>
              <a:t>Add the appropriate modules</a:t>
            </a:r>
          </a:p>
          <a:p>
            <a:pPr lvl="1"/>
            <a:r>
              <a:rPr lang="en-US" dirty="0" smtClean="0"/>
              <a:t>By adding the following lines to /</a:t>
            </a:r>
            <a:r>
              <a:rPr lang="en-US" dirty="0" err="1" smtClean="0"/>
              <a:t>etc</a:t>
            </a:r>
            <a:r>
              <a:rPr lang="en-US" dirty="0" smtClean="0"/>
              <a:t>/modules</a:t>
            </a:r>
          </a:p>
          <a:p>
            <a:pPr marL="9144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i2c-bcm2708</a:t>
            </a:r>
          </a:p>
          <a:p>
            <a:pPr marL="9144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i2c-dev</a:t>
            </a:r>
          </a:p>
          <a:p>
            <a:r>
              <a:rPr lang="en-US" dirty="0" smtClean="0"/>
              <a:t>Install a couple of packages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i2c-tools</a:t>
            </a:r>
          </a:p>
          <a:p>
            <a:pPr marL="45720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libi2c-dev</a:t>
            </a:r>
          </a:p>
          <a:p>
            <a:r>
              <a:rPr lang="en-US" dirty="0"/>
              <a:t>A</a:t>
            </a:r>
            <a:r>
              <a:rPr lang="en-US" dirty="0" smtClean="0"/>
              <a:t>dd user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en-US" dirty="0" smtClean="0"/>
              <a:t> to group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i2c</a:t>
            </a:r>
          </a:p>
          <a:p>
            <a:r>
              <a:rPr lang="en-US" dirty="0" smtClean="0"/>
              <a:t>Reboot</a:t>
            </a:r>
          </a:p>
        </p:txBody>
      </p:sp>
    </p:spTree>
    <p:extLst>
      <p:ext uri="{BB962C8B-B14F-4D97-AF65-F5344CB8AC3E}">
        <p14:creationId xmlns:p14="http://schemas.microsoft.com/office/powerpoint/2010/main" val="548788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i2c device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files are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/i2c-*</a:t>
            </a:r>
          </a:p>
          <a:p>
            <a:pPr lvl="1"/>
            <a:r>
              <a:rPr lang="en-US" dirty="0" smtClean="0"/>
              <a:t>Major number is 89</a:t>
            </a:r>
          </a:p>
          <a:p>
            <a:pPr lvl="1"/>
            <a:r>
              <a:rPr lang="en-US" dirty="0" smtClean="0"/>
              <a:t>Minor number is bus number</a:t>
            </a:r>
          </a:p>
          <a:p>
            <a:r>
              <a:rPr lang="en-US" dirty="0" smtClean="0">
                <a:hlinkClick r:id="rId2"/>
              </a:rPr>
              <a:t>Linux device documentation</a:t>
            </a:r>
            <a:r>
              <a:rPr lang="en-US" dirty="0" smtClean="0"/>
              <a:t> for “</a:t>
            </a:r>
            <a:r>
              <a:rPr lang="en-US" dirty="0" err="1" smtClean="0"/>
              <a:t>userspace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usual read and write are supported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 err="1" smtClean="0"/>
              <a:t>ioctl</a:t>
            </a:r>
            <a:r>
              <a:rPr lang="en-US" dirty="0" smtClean="0"/>
              <a:t> is the preferred interface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specially with </a:t>
            </a:r>
            <a:r>
              <a:rPr lang="en-US" dirty="0" err="1" smtClean="0">
                <a:hlinkClick r:id="rId3"/>
              </a:rPr>
              <a:t>smbus</a:t>
            </a:r>
            <a:r>
              <a:rPr lang="en-US" dirty="0" smtClean="0">
                <a:hlinkClick r:id="rId3"/>
              </a:rPr>
              <a:t> protocol</a:t>
            </a:r>
            <a:r>
              <a:rPr lang="en-US" dirty="0" smtClean="0"/>
              <a:t> macros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workshop materials </a:t>
            </a:r>
            <a:r>
              <a:rPr lang="en-US" dirty="0" smtClean="0"/>
              <a:t>will be</a:t>
            </a:r>
            <a:r>
              <a:rPr lang="en-US" dirty="0" smtClean="0"/>
              <a:t> </a:t>
            </a:r>
            <a:r>
              <a:rPr lang="en-US" dirty="0" smtClean="0"/>
              <a:t>available on our own (256 </a:t>
            </a:r>
            <a:r>
              <a:rPr lang="en-US" dirty="0" err="1" smtClean="0"/>
              <a:t>Mbyte</a:t>
            </a:r>
            <a:r>
              <a:rPr lang="en-US" dirty="0" smtClean="0"/>
              <a:t>) </a:t>
            </a:r>
            <a:r>
              <a:rPr lang="en-US" dirty="0" err="1" smtClean="0"/>
              <a:t>RPi</a:t>
            </a:r>
            <a:r>
              <a:rPr lang="en-US" dirty="0" smtClean="0"/>
              <a:t> webserver: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pinkie-pie.cs.unca.edu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Mirrored on the UNCA CS webserver: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www.cs.unca.edu/pinkie-pie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41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i2c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programming, try the i2c utilities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2cdetect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2cdump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2cget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2cset</a:t>
            </a:r>
          </a:p>
          <a:p>
            <a:r>
              <a:rPr lang="en-US" dirty="0" smtClean="0"/>
              <a:t>On Rev1 versions of the Raspberry Pi, the i2c devices on a bus 0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465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06" y="520700"/>
            <a:ext cx="12290425" cy="13835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/>
              </a:rPr>
              <a:t>Using </a:t>
            </a:r>
            <a:r>
              <a:rPr lang="en-US" dirty="0">
                <a:hlinkClick r:id="rId2"/>
              </a:rPr>
              <a:t>the I</a:t>
            </a:r>
            <a:r>
              <a:rPr lang="en-US" baseline="30000" dirty="0">
                <a:hlinkClick r:id="rId2"/>
              </a:rPr>
              <a:t>2</a:t>
            </a:r>
            <a:r>
              <a:rPr lang="en-US" dirty="0">
                <a:hlinkClick r:id="rId2"/>
              </a:rPr>
              <a:t>C </a:t>
            </a:r>
            <a:r>
              <a:rPr lang="en-US" dirty="0" smtClean="0">
                <a:hlinkClick r:id="rId2"/>
              </a:rPr>
              <a:t>utilities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finding the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54864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-l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/i2c-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lsmod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i2c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i2cdetect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i2cdetect -y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smtClean="0">
                <a:cs typeface="Courier New" panose="02070309020205020404" pitchFamily="49" charset="0"/>
              </a:rPr>
              <a:t>Use 0 with Rev1</a:t>
            </a:r>
          </a:p>
        </p:txBody>
      </p:sp>
    </p:spTree>
    <p:extLst>
      <p:ext uri="{BB962C8B-B14F-4D97-AF65-F5344CB8AC3E}">
        <p14:creationId xmlns:p14="http://schemas.microsoft.com/office/powerpoint/2010/main" val="3354332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hlinkClick r:id="rId2"/>
              </a:rPr>
              <a:t>Using </a:t>
            </a:r>
            <a:r>
              <a:rPr lang="en-US" dirty="0">
                <a:hlinkClick r:id="rId2"/>
              </a:rPr>
              <a:t>the I</a:t>
            </a:r>
            <a:r>
              <a:rPr lang="en-US" baseline="30000" dirty="0">
                <a:hlinkClick r:id="rId2"/>
              </a:rPr>
              <a:t>2</a:t>
            </a:r>
            <a:r>
              <a:rPr lang="en-US" dirty="0">
                <a:hlinkClick r:id="rId2"/>
              </a:rPr>
              <a:t>C </a:t>
            </a:r>
            <a:r>
              <a:rPr lang="en-US" dirty="0" smtClean="0">
                <a:hlinkClick r:id="rId2"/>
              </a:rPr>
              <a:t>utilities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finding the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i2cget  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1 0x77 0xD0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Make sure you have a BMP180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i2cdump -r 0xAA-0xBF -y 1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0x77</a:t>
            </a:r>
          </a:p>
          <a:p>
            <a:pPr lvl="1"/>
            <a:r>
              <a:rPr lang="pt-BR" dirty="0" smtClean="0">
                <a:latin typeface="+mj-lt"/>
                <a:cs typeface="Courier New" panose="02070309020205020404" pitchFamily="49" charset="0"/>
              </a:rPr>
              <a:t>Examine mysterious EEPROM registers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i2cdump -y -r 0xF4-0xF7 1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0x77</a:t>
            </a:r>
          </a:p>
          <a:p>
            <a:pPr lvl="1"/>
            <a:r>
              <a:rPr lang="pt-BR" dirty="0" smtClean="0">
                <a:latin typeface="+mj-lt"/>
                <a:cs typeface="Courier New" panose="02070309020205020404" pitchFamily="49" charset="0"/>
              </a:rPr>
              <a:t>Examine measurement register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i2cset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1 0x77 0xF4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0x2E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Tell device to read temperature</a:t>
            </a: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i2cdump -y -r 0xF4-0xF7 1 0x77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11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rogramming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temperature on BMP180</a:t>
            </a:r>
          </a:p>
          <a:p>
            <a:pPr lvl="1"/>
            <a:r>
              <a:rPr lang="en-US" dirty="0" smtClean="0"/>
              <a:t>C program using device interface</a:t>
            </a:r>
          </a:p>
          <a:p>
            <a:pPr lvl="1"/>
            <a:r>
              <a:rPr lang="en-US" dirty="0" smtClean="0"/>
              <a:t>Python </a:t>
            </a:r>
            <a:r>
              <a:rPr lang="en-US" dirty="0" smtClean="0"/>
              <a:t>program using </a:t>
            </a:r>
            <a:r>
              <a:rPr lang="en-US" dirty="0" err="1" smtClean="0"/>
              <a:t>SMBus</a:t>
            </a:r>
            <a:r>
              <a:rPr lang="en-US" dirty="0" smtClean="0"/>
              <a:t> module</a:t>
            </a:r>
          </a:p>
          <a:p>
            <a:pPr lvl="2"/>
            <a:r>
              <a:rPr lang="en-US" dirty="0" smtClean="0"/>
              <a:t>Which is really a </a:t>
            </a:r>
            <a:r>
              <a:rPr lang="en-US" dirty="0" err="1" smtClean="0"/>
              <a:t>Pythonized</a:t>
            </a:r>
            <a:r>
              <a:rPr lang="en-US" dirty="0" smtClean="0"/>
              <a:t>-C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Python program using </a:t>
            </a:r>
            <a:r>
              <a:rPr lang="en-US" dirty="0" err="1" smtClean="0"/>
              <a:t>AdaFruit</a:t>
            </a:r>
            <a:r>
              <a:rPr lang="en-US" dirty="0" smtClean="0"/>
              <a:t> library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use i2c utilities from the shell</a:t>
            </a:r>
          </a:p>
          <a:p>
            <a:pPr lvl="1"/>
            <a:r>
              <a:rPr lang="en-US" dirty="0" smtClean="0"/>
              <a:t>Which really isn’t programming</a:t>
            </a:r>
          </a:p>
        </p:txBody>
      </p:sp>
    </p:spTree>
    <p:extLst>
      <p:ext uri="{BB962C8B-B14F-4D97-AF65-F5344CB8AC3E}">
        <p14:creationId xmlns:p14="http://schemas.microsoft.com/office/powerpoint/2010/main" val="658700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Trying out the device interface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look at the </a:t>
            </a:r>
            <a:r>
              <a:rPr lang="en-US" dirty="0" smtClean="0">
                <a:hlinkClick r:id="rId2"/>
              </a:rPr>
              <a:t>bmp180 program</a:t>
            </a:r>
            <a:endParaRPr lang="en-US" dirty="0" smtClean="0"/>
          </a:p>
          <a:p>
            <a:pPr lvl="1"/>
            <a:r>
              <a:rPr lang="en-US" dirty="0" smtClean="0"/>
              <a:t>Which should be in the examples directory</a:t>
            </a:r>
          </a:p>
          <a:p>
            <a:r>
              <a:rPr lang="en-US" dirty="0" smtClean="0"/>
              <a:t>Note the usual structures</a:t>
            </a:r>
          </a:p>
          <a:p>
            <a:pPr lvl="1"/>
            <a:r>
              <a:rPr lang="en-US" dirty="0" smtClean="0"/>
              <a:t>Lots of register definitions</a:t>
            </a:r>
          </a:p>
          <a:p>
            <a:pPr lvl="1"/>
            <a:r>
              <a:rPr lang="en-US" dirty="0" smtClean="0"/>
              <a:t>Routines to interpret the data</a:t>
            </a:r>
          </a:p>
          <a:p>
            <a:pPr lvl="1"/>
            <a:r>
              <a:rPr lang="en-US" dirty="0" smtClean="0"/>
              <a:t>Actions</a:t>
            </a:r>
          </a:p>
          <a:p>
            <a:pPr lvl="2"/>
            <a:r>
              <a:rPr lang="en-US" dirty="0" smtClean="0"/>
              <a:t>Open the device</a:t>
            </a:r>
          </a:p>
          <a:p>
            <a:pPr lvl="2"/>
            <a:r>
              <a:rPr lang="en-US" dirty="0" smtClean="0"/>
              <a:t>Read and write to the device</a:t>
            </a:r>
          </a:p>
        </p:txBody>
      </p:sp>
    </p:spTree>
    <p:extLst>
      <p:ext uri="{BB962C8B-B14F-4D97-AF65-F5344CB8AC3E}">
        <p14:creationId xmlns:p14="http://schemas.microsoft.com/office/powerpoint/2010/main" val="167081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the hard part?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this come from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x1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(ut-ac6)*ac5/32768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x2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mc * 2048 / (x1 + md)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b5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x1 + x2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t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(b5 + 8) / 16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smtClean="0">
                <a:hlinkClick r:id="rId2"/>
              </a:rPr>
              <a:t>BMP180 </a:t>
            </a:r>
            <a:r>
              <a:rPr lang="fr-FR" dirty="0" err="1" smtClean="0">
                <a:hlinkClick r:id="rId2"/>
              </a:rPr>
              <a:t>datasheet</a:t>
            </a:r>
            <a:endParaRPr lang="fr-FR" dirty="0" smtClean="0"/>
          </a:p>
          <a:p>
            <a:pPr lvl="1"/>
            <a:r>
              <a:rPr lang="fr-FR" dirty="0" err="1" smtClean="0"/>
              <a:t>See</a:t>
            </a:r>
            <a:r>
              <a:rPr lang="fr-FR" dirty="0" smtClean="0"/>
              <a:t> page 15 for the </a:t>
            </a:r>
            <a:r>
              <a:rPr lang="fr-FR" dirty="0" err="1" smtClean="0"/>
              <a:t>details</a:t>
            </a:r>
            <a:endParaRPr lang="fr-FR" dirty="0" smtClean="0"/>
          </a:p>
          <a:p>
            <a:pPr lvl="2"/>
            <a:r>
              <a:rPr lang="fr-FR" dirty="0"/>
              <a:t>a</a:t>
            </a:r>
            <a:r>
              <a:rPr lang="fr-FR" dirty="0" smtClean="0"/>
              <a:t>nd </a:t>
            </a:r>
            <a:r>
              <a:rPr lang="fr-FR" dirty="0" err="1" smtClean="0"/>
              <a:t>don’t</a:t>
            </a:r>
            <a:r>
              <a:rPr lang="fr-FR" dirty="0" smtClean="0"/>
              <a:t> </a:t>
            </a:r>
            <a:r>
              <a:rPr lang="fr-FR" dirty="0" err="1" smtClean="0"/>
              <a:t>expect</a:t>
            </a:r>
            <a:r>
              <a:rPr lang="fr-FR" dirty="0" smtClean="0"/>
              <a:t> to </a:t>
            </a:r>
            <a:r>
              <a:rPr lang="fr-FR" dirty="0" err="1" smtClean="0"/>
              <a:t>understand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endParaRPr lang="fr-FR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01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06" y="304006"/>
            <a:ext cx="12290425" cy="1447800"/>
          </a:xfrm>
        </p:spPr>
        <p:txBody>
          <a:bodyPr/>
          <a:lstStyle/>
          <a:p>
            <a:r>
              <a:rPr lang="en-US" sz="6000" dirty="0"/>
              <a:t>S</a:t>
            </a:r>
            <a:r>
              <a:rPr lang="en-US" sz="6000" dirty="0" smtClean="0"/>
              <a:t>ecrets of the I2C sensor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590006"/>
            <a:ext cx="12290425" cy="6629400"/>
          </a:xfrm>
        </p:spPr>
        <p:txBody>
          <a:bodyPr>
            <a:normAutofit/>
          </a:bodyPr>
          <a:lstStyle/>
          <a:p>
            <a:r>
              <a:rPr lang="en-US" dirty="0" smtClean="0"/>
              <a:t>Read the datasheet</a:t>
            </a:r>
          </a:p>
          <a:p>
            <a:r>
              <a:rPr lang="en-US" dirty="0" smtClean="0"/>
              <a:t>Find an application note</a:t>
            </a:r>
          </a:p>
          <a:p>
            <a:r>
              <a:rPr lang="en-US" dirty="0" smtClean="0"/>
              <a:t>Find example programs</a:t>
            </a:r>
          </a:p>
          <a:p>
            <a:r>
              <a:rPr lang="en-US" dirty="0" smtClean="0"/>
              <a:t>Search for device drivers for the manufacturer</a:t>
            </a:r>
          </a:p>
          <a:p>
            <a:pPr lvl="1"/>
            <a:r>
              <a:rPr lang="en-US" dirty="0" smtClean="0"/>
              <a:t>It should contain a lot of DEFINE</a:t>
            </a:r>
          </a:p>
          <a:p>
            <a:r>
              <a:rPr lang="en-US" dirty="0" smtClean="0"/>
              <a:t>Try </a:t>
            </a:r>
            <a:r>
              <a:rPr lang="en-US" dirty="0" smtClean="0">
                <a:hlinkClick r:id="rId3"/>
              </a:rPr>
              <a:t>I</a:t>
            </a:r>
            <a:r>
              <a:rPr lang="en-US" baseline="30000" dirty="0" smtClean="0">
                <a:hlinkClick r:id="rId3"/>
              </a:rPr>
              <a:t>2</a:t>
            </a:r>
            <a:r>
              <a:rPr lang="en-US" dirty="0" smtClean="0">
                <a:hlinkClick r:id="rId3"/>
              </a:rPr>
              <a:t>Cdevlib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69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test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the programs</a:t>
            </a:r>
          </a:p>
          <a:p>
            <a:r>
              <a:rPr lang="en-US" dirty="0" smtClean="0"/>
              <a:t>Test it out</a:t>
            </a:r>
          </a:p>
          <a:p>
            <a:pPr lvl="1"/>
            <a:r>
              <a:rPr lang="en-US" dirty="0" smtClean="0"/>
              <a:t>It should get warmer when touched</a:t>
            </a:r>
          </a:p>
          <a:p>
            <a:pPr lvl="1"/>
            <a:r>
              <a:rPr lang="en-US" dirty="0" smtClean="0"/>
              <a:t>And colder when using an ice cube</a:t>
            </a:r>
          </a:p>
          <a:p>
            <a:r>
              <a:rPr lang="en-US" dirty="0" smtClean="0"/>
              <a:t>The program has no filtering</a:t>
            </a:r>
          </a:p>
          <a:p>
            <a:pPr lvl="1"/>
            <a:r>
              <a:rPr lang="en-US" dirty="0" smtClean="0"/>
              <a:t>So sometimes odd results are returned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32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the JSON?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Pretty to easy to read</a:t>
            </a:r>
          </a:p>
          <a:p>
            <a:r>
              <a:rPr lang="en-US" dirty="0" smtClean="0"/>
              <a:t>Has a </a:t>
            </a:r>
            <a:r>
              <a:rPr lang="en-US" dirty="0" smtClean="0">
                <a:hlinkClick r:id="rId2"/>
              </a:rPr>
              <a:t>formal schema for validation</a:t>
            </a:r>
            <a:endParaRPr lang="en-US" dirty="0" smtClean="0"/>
          </a:p>
          <a:p>
            <a:r>
              <a:rPr lang="en-US" dirty="0" smtClean="0"/>
              <a:t>Works well with web applications</a:t>
            </a:r>
          </a:p>
          <a:p>
            <a:pPr lvl="1"/>
            <a:r>
              <a:rPr lang="en-US" dirty="0" smtClean="0"/>
              <a:t>JavaScript</a:t>
            </a:r>
          </a:p>
          <a:p>
            <a:pPr lvl="1"/>
            <a:r>
              <a:rPr lang="en-US" dirty="0" smtClean="0"/>
              <a:t>HTML5</a:t>
            </a:r>
          </a:p>
          <a:p>
            <a:r>
              <a:rPr lang="en-US" dirty="0" smtClean="0"/>
              <a:t>Will please the New Media students in CSCI 185</a:t>
            </a:r>
          </a:p>
          <a:p>
            <a:r>
              <a:rPr lang="en-US" dirty="0" smtClean="0"/>
              <a:t>Supported in </a:t>
            </a:r>
            <a:r>
              <a:rPr lang="en-US" i="1" dirty="0" smtClean="0"/>
              <a:t>all</a:t>
            </a:r>
            <a:r>
              <a:rPr lang="en-US" dirty="0" smtClean="0"/>
              <a:t> common programming languages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pinkie-pie.cs.unca.edu</a:t>
            </a:r>
            <a:r>
              <a:rPr lang="en-US" dirty="0" smtClean="0"/>
              <a:t> is running on a Raspberry Pi Model B Rev1 -- 256 </a:t>
            </a:r>
            <a:r>
              <a:rPr lang="en-US" dirty="0" err="1" smtClean="0"/>
              <a:t>MBtyes</a:t>
            </a:r>
            <a:r>
              <a:rPr lang="en-US" dirty="0" smtClean="0"/>
              <a:t> of RAM</a:t>
            </a:r>
          </a:p>
          <a:p>
            <a:pPr lvl="1"/>
            <a:r>
              <a:rPr lang="en-US" dirty="0" smtClean="0"/>
              <a:t>Once it could tell you how hot it is over the web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91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those interrupts?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</a:t>
            </a:r>
            <a:r>
              <a:rPr lang="en-US" baseline="30000" dirty="0" smtClean="0"/>
              <a:t>2</a:t>
            </a:r>
            <a:r>
              <a:rPr lang="en-US" dirty="0" smtClean="0"/>
              <a:t>C sensors do have interrupt lines</a:t>
            </a:r>
          </a:p>
          <a:p>
            <a:r>
              <a:rPr lang="en-US" dirty="0" smtClean="0"/>
              <a:t>To “handle” an interrupt</a:t>
            </a:r>
          </a:p>
          <a:p>
            <a:pPr lvl="1"/>
            <a:r>
              <a:rPr lang="en-US" dirty="0" smtClean="0"/>
              <a:t>Connect the interrupt line to a GPIO pin</a:t>
            </a:r>
          </a:p>
          <a:p>
            <a:pPr lvl="1"/>
            <a:r>
              <a:rPr lang="en-US" dirty="0" smtClean="0"/>
              <a:t>Write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/sys/class/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/edge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rising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falling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both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poll</a:t>
            </a:r>
            <a:r>
              <a:rPr lang="en-US" dirty="0" smtClean="0"/>
              <a:t>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sys/class/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gpio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/value</a:t>
            </a:r>
          </a:p>
          <a:p>
            <a:pPr lvl="2"/>
            <a:r>
              <a:rPr lang="en-US" dirty="0" smtClean="0">
                <a:cs typeface="Courier New" panose="02070309020205020404" pitchFamily="49" charset="0"/>
              </a:rPr>
              <a:t>Waits for I/O activity with optional time-out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A hard system call to use</a:t>
            </a:r>
          </a:p>
          <a:p>
            <a:pPr lvl="1"/>
            <a:r>
              <a:rPr lang="en-US" sz="3600" dirty="0" smtClean="0">
                <a:cs typeface="Courier New" panose="02070309020205020404" pitchFamily="49" charset="0"/>
              </a:rPr>
              <a:t>But there are many examples because of its frequent use in networking applications</a:t>
            </a:r>
            <a:endParaRPr lang="en-US" sz="3600" dirty="0"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8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Time to </a:t>
            </a:r>
            <a:r>
              <a:rPr lang="en-US" sz="6000" dirty="0"/>
              <a:t>(</a:t>
            </a:r>
            <a:r>
              <a:rPr lang="en-US" sz="6000" dirty="0" smtClean="0"/>
              <a:t>try to) connect with VNC Server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Step 1: On your PC, install the </a:t>
            </a:r>
            <a:r>
              <a:rPr lang="en-US" sz="3600" dirty="0" err="1" smtClean="0"/>
              <a:t>tightvnc</a:t>
            </a:r>
            <a:r>
              <a:rPr lang="en-US" sz="3600" dirty="0" smtClean="0"/>
              <a:t> viewer</a:t>
            </a:r>
          </a:p>
          <a:p>
            <a:pPr lvl="1"/>
            <a:r>
              <a:rPr lang="en-US" sz="3600" dirty="0" smtClean="0"/>
              <a:t>From </a:t>
            </a:r>
            <a:r>
              <a:rPr lang="en-US" sz="3600" dirty="0"/>
              <a:t>the </a:t>
            </a:r>
            <a:r>
              <a:rPr lang="en-US" sz="3600" dirty="0" smtClean="0"/>
              <a:t>Internet (preferred): </a:t>
            </a:r>
          </a:p>
          <a:p>
            <a:pPr marL="457200" lvl="1" indent="0">
              <a:buNone/>
            </a:pPr>
            <a:r>
              <a:rPr lang="en-US" sz="3600" dirty="0" smtClean="0"/>
              <a:t> </a:t>
            </a: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</a:t>
            </a:r>
            <a:r>
              <a:rPr lang="en-US" sz="3600" dirty="0" smtClean="0">
                <a:hlinkClick r:id="rId2"/>
              </a:rPr>
              <a:t>www.tightvnc.com/download.php</a:t>
            </a: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(download the Java viewer as a JAR file)</a:t>
            </a:r>
          </a:p>
          <a:p>
            <a:pPr lvl="1"/>
            <a:r>
              <a:rPr lang="en-US" sz="3600" dirty="0" smtClean="0"/>
              <a:t>It’s also on the SD card, in case there is no internet</a:t>
            </a:r>
          </a:p>
          <a:p>
            <a:r>
              <a:rPr lang="en-US" sz="3600" dirty="0" smtClean="0"/>
              <a:t>Step 2: power up the </a:t>
            </a:r>
            <a:r>
              <a:rPr lang="en-US" sz="3600" dirty="0" err="1" smtClean="0"/>
              <a:t>RPi</a:t>
            </a:r>
            <a:r>
              <a:rPr lang="en-US" sz="3600" dirty="0" smtClean="0"/>
              <a:t>; the VNC server starts at boot; Power-up procedure:</a:t>
            </a:r>
          </a:p>
          <a:p>
            <a:pPr lvl="1"/>
            <a:r>
              <a:rPr lang="en-US" sz="3600" dirty="0" smtClean="0"/>
              <a:t>Insert SD card </a:t>
            </a:r>
          </a:p>
          <a:p>
            <a:pPr lvl="1"/>
            <a:r>
              <a:rPr lang="en-US" sz="3600" dirty="0" smtClean="0"/>
              <a:t>Connect cobbler ribbon cable</a:t>
            </a:r>
          </a:p>
          <a:p>
            <a:pPr lvl="1"/>
            <a:r>
              <a:rPr lang="en-US" sz="3600" dirty="0" smtClean="0"/>
              <a:t>Connect power adapter</a:t>
            </a:r>
          </a:p>
          <a:p>
            <a:r>
              <a:rPr lang="en-US" sz="3600" dirty="0" smtClean="0"/>
              <a:t>Step 3: Get Pi’s IP as described on the slide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66350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WebIOPi</a:t>
            </a:r>
            <a:r>
              <a:rPr lang="en-US" dirty="0" smtClean="0"/>
              <a:t>: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06" y="2437606"/>
            <a:ext cx="12290425" cy="6324600"/>
          </a:xfrm>
        </p:spPr>
        <p:txBody>
          <a:bodyPr/>
          <a:lstStyle/>
          <a:p>
            <a:pPr lvl="0"/>
            <a:r>
              <a:rPr lang="en-US" sz="3600" dirty="0"/>
              <a:t>Install </a:t>
            </a:r>
            <a:r>
              <a:rPr lang="en-US" sz="3600" dirty="0" err="1">
                <a:hlinkClick r:id="rId2"/>
              </a:rPr>
              <a:t>WebIOPi</a:t>
            </a:r>
            <a:r>
              <a:rPr lang="en-US" sz="3600" dirty="0"/>
              <a:t> on your Raspberry Pi</a:t>
            </a:r>
          </a:p>
          <a:p>
            <a:pPr lvl="1"/>
            <a:r>
              <a:rPr lang="en-US" sz="3600" dirty="0"/>
              <a:t>Download the tar archive </a:t>
            </a:r>
            <a:r>
              <a:rPr lang="en-US" sz="3600" dirty="0" smtClean="0"/>
              <a:t>file from </a:t>
            </a:r>
            <a:r>
              <a:rPr lang="en-US" sz="3600" dirty="0" err="1" smtClean="0"/>
              <a:t>Sourceforge</a:t>
            </a:r>
            <a:r>
              <a:rPr lang="en-US" sz="3600" dirty="0" smtClean="0"/>
              <a:t>:</a:t>
            </a:r>
            <a:endParaRPr lang="en-US" sz="3600" dirty="0"/>
          </a:p>
          <a:p>
            <a:pPr lvl="2"/>
            <a:r>
              <a:rPr lang="en-US" sz="3600" dirty="0" smtClean="0"/>
              <a:t>Already done for you---change directories to ccscse2014 &amp; look for WebIOPi-0.7.0.tar.gz</a:t>
            </a:r>
            <a:endParaRPr lang="en-US" sz="3600" b="1" i="1" dirty="0"/>
          </a:p>
          <a:p>
            <a:pPr lvl="1"/>
            <a:r>
              <a:rPr lang="en-US" sz="3600" dirty="0" err="1"/>
              <a:t>Uncompress</a:t>
            </a:r>
            <a:r>
              <a:rPr lang="en-US" sz="3600" dirty="0"/>
              <a:t>:</a:t>
            </a:r>
          </a:p>
          <a:p>
            <a:pPr lvl="2"/>
            <a:r>
              <a:rPr lang="en-US" sz="3600" b="1" i="1" dirty="0"/>
              <a:t>tar </a:t>
            </a:r>
            <a:r>
              <a:rPr lang="en-US" sz="3600" b="1" i="1" dirty="0" err="1"/>
              <a:t>xvfz</a:t>
            </a:r>
            <a:r>
              <a:rPr lang="en-US" sz="3600" b="1" i="1" dirty="0"/>
              <a:t> WebIOPi-0.7.0.tar.gz</a:t>
            </a:r>
          </a:p>
          <a:p>
            <a:pPr lvl="1"/>
            <a:r>
              <a:rPr lang="en-US" sz="3600" dirty="0"/>
              <a:t>Change directory to new </a:t>
            </a:r>
            <a:r>
              <a:rPr lang="en-US" sz="3600" dirty="0" err="1" smtClean="0"/>
              <a:t>WebIOPi</a:t>
            </a:r>
            <a:r>
              <a:rPr lang="en-US" sz="3600" dirty="0" smtClean="0"/>
              <a:t> </a:t>
            </a:r>
            <a:r>
              <a:rPr lang="en-US" sz="3600" dirty="0"/>
              <a:t>folder:</a:t>
            </a:r>
          </a:p>
          <a:p>
            <a:pPr lvl="2"/>
            <a:r>
              <a:rPr lang="en-US" sz="3600" b="1" i="1" dirty="0"/>
              <a:t>cd WebIOPi-0.7.0</a:t>
            </a:r>
          </a:p>
          <a:p>
            <a:pPr lvl="1"/>
            <a:r>
              <a:rPr lang="en-US" sz="3600" dirty="0"/>
              <a:t>Run setup shell script:</a:t>
            </a:r>
          </a:p>
          <a:p>
            <a:pPr lvl="2"/>
            <a:r>
              <a:rPr lang="en-US" sz="3600" dirty="0"/>
              <a:t> </a:t>
            </a:r>
            <a:r>
              <a:rPr lang="en-US" sz="3600" b="1" i="1" dirty="0" err="1"/>
              <a:t>sudo</a:t>
            </a:r>
            <a:r>
              <a:rPr lang="en-US" sz="3600" b="1" i="1" dirty="0"/>
              <a:t> ./setup.sh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654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WebIOPi</a:t>
            </a:r>
            <a:r>
              <a:rPr lang="en-US" dirty="0" smtClean="0"/>
              <a:t>: Default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06" y="2666206"/>
            <a:ext cx="12696031" cy="6096000"/>
          </a:xfrm>
        </p:spPr>
        <p:txBody>
          <a:bodyPr/>
          <a:lstStyle/>
          <a:p>
            <a:pPr lvl="0"/>
            <a:r>
              <a:rPr lang="en-US" sz="3400" dirty="0"/>
              <a:t>Try it:  </a:t>
            </a:r>
          </a:p>
          <a:p>
            <a:pPr lvl="1"/>
            <a:r>
              <a:rPr lang="en-US" sz="3400" dirty="0"/>
              <a:t>On the Pi, start the web server:</a:t>
            </a:r>
          </a:p>
          <a:p>
            <a:pPr marL="457200" lvl="1" indent="0">
              <a:buNone/>
            </a:pPr>
            <a:r>
              <a:rPr lang="en-US" sz="3400" b="1" i="1" dirty="0" smtClean="0"/>
              <a:t>	</a:t>
            </a:r>
            <a:r>
              <a:rPr lang="en-US" sz="3400" b="1" i="1" dirty="0" err="1" smtClean="0"/>
              <a:t>sudo</a:t>
            </a:r>
            <a:r>
              <a:rPr lang="en-US" sz="3400" b="1" i="1" dirty="0" smtClean="0"/>
              <a:t> </a:t>
            </a:r>
            <a:r>
              <a:rPr lang="en-US" sz="3400" b="1" i="1" dirty="0"/>
              <a:t>service </a:t>
            </a:r>
            <a:r>
              <a:rPr lang="en-US" sz="3400" b="1" i="1" dirty="0" err="1"/>
              <a:t>webiopi</a:t>
            </a:r>
            <a:r>
              <a:rPr lang="en-US" sz="3400" b="1" i="1" dirty="0"/>
              <a:t> start</a:t>
            </a:r>
          </a:p>
          <a:p>
            <a:pPr lvl="1"/>
            <a:r>
              <a:rPr lang="en-US" sz="3400" dirty="0"/>
              <a:t>On the Pi, open the </a:t>
            </a:r>
            <a:r>
              <a:rPr lang="en-US" sz="3400" dirty="0" err="1"/>
              <a:t>WebIOPi</a:t>
            </a:r>
            <a:r>
              <a:rPr lang="en-US" sz="3400" dirty="0"/>
              <a:t> default page in Midori:</a:t>
            </a:r>
          </a:p>
          <a:p>
            <a:pPr lvl="2"/>
            <a:r>
              <a:rPr lang="en-US" sz="3400" dirty="0"/>
              <a:t>use the URL: </a:t>
            </a:r>
            <a:r>
              <a:rPr lang="en-US" sz="3400" dirty="0" smtClean="0"/>
              <a:t>localhost:8000</a:t>
            </a:r>
            <a:endParaRPr lang="en-US" sz="3400" dirty="0"/>
          </a:p>
          <a:p>
            <a:pPr lvl="1"/>
            <a:r>
              <a:rPr lang="en-US" sz="3400" dirty="0" smtClean="0"/>
              <a:t>On your PC, open </a:t>
            </a:r>
            <a:r>
              <a:rPr lang="en-US" sz="3400" dirty="0"/>
              <a:t>the </a:t>
            </a:r>
            <a:r>
              <a:rPr lang="en-US" sz="3400" dirty="0" err="1"/>
              <a:t>WebIOPi</a:t>
            </a:r>
            <a:r>
              <a:rPr lang="en-US" sz="3400" dirty="0"/>
              <a:t> default page in </a:t>
            </a:r>
            <a:r>
              <a:rPr lang="en-US" sz="3400" dirty="0" smtClean="0"/>
              <a:t>a </a:t>
            </a:r>
            <a:r>
              <a:rPr lang="en-US" sz="3400" dirty="0" smtClean="0"/>
              <a:t>browser:</a:t>
            </a:r>
            <a:endParaRPr lang="en-US" sz="3400" dirty="0"/>
          </a:p>
          <a:p>
            <a:pPr lvl="2"/>
            <a:r>
              <a:rPr lang="en-US" sz="3400" dirty="0"/>
              <a:t>On your Pi, use the </a:t>
            </a:r>
            <a:r>
              <a:rPr lang="en-US" sz="3400" b="1" i="1" dirty="0" err="1"/>
              <a:t>ifconfig</a:t>
            </a:r>
            <a:r>
              <a:rPr lang="en-US" sz="3400" dirty="0"/>
              <a:t> command to determine your pi's </a:t>
            </a:r>
            <a:r>
              <a:rPr lang="en-US" sz="3400" dirty="0" smtClean="0"/>
              <a:t>IP</a:t>
            </a:r>
          </a:p>
          <a:p>
            <a:pPr lvl="3"/>
            <a:r>
              <a:rPr lang="en-US" sz="3400" dirty="0" smtClean="0"/>
              <a:t>For </a:t>
            </a:r>
            <a:r>
              <a:rPr lang="en-US" sz="3400" dirty="0"/>
              <a:t>example, it might be: 192.168.0.146</a:t>
            </a:r>
          </a:p>
          <a:p>
            <a:pPr lvl="2"/>
            <a:r>
              <a:rPr lang="en-US" sz="3400" dirty="0"/>
              <a:t>On you PC, open Chrome and open the URL: IP:8000</a:t>
            </a:r>
          </a:p>
          <a:p>
            <a:pPr lvl="3"/>
            <a:r>
              <a:rPr lang="en-US" sz="3400" dirty="0"/>
              <a:t>For example the URL might be: 192.168.0.146:8000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9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WebIOPi</a:t>
            </a:r>
            <a:r>
              <a:rPr lang="en-US" dirty="0" smtClean="0"/>
              <a:t>: </a:t>
            </a:r>
            <a:r>
              <a:rPr lang="en-US" dirty="0"/>
              <a:t>What's 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All of the source code is installed on your Pi in the WebIOPi-0.7.0 directory but it's easier to view on the Source tab of the </a:t>
            </a:r>
            <a:r>
              <a:rPr lang="en-US" sz="3600" dirty="0" err="1">
                <a:hlinkClick r:id="rId2"/>
              </a:rPr>
              <a:t>WebIOPi</a:t>
            </a:r>
            <a:r>
              <a:rPr lang="en-US" sz="3600" dirty="0"/>
              <a:t> site</a:t>
            </a:r>
          </a:p>
          <a:p>
            <a:pPr lvl="0"/>
            <a:r>
              <a:rPr lang="en-US" sz="3600" dirty="0" err="1"/>
              <a:t>WebIOPi</a:t>
            </a:r>
            <a:r>
              <a:rPr lang="en-US" sz="3600" dirty="0"/>
              <a:t> is </a:t>
            </a:r>
            <a:r>
              <a:rPr lang="en-US" sz="3600" dirty="0" smtClean="0"/>
              <a:t>a REST </a:t>
            </a:r>
            <a:r>
              <a:rPr lang="en-US" sz="3600" dirty="0"/>
              <a:t>API containing many things: a HTTP server (written in python), a library of </a:t>
            </a:r>
            <a:r>
              <a:rPr lang="en-US" sz="3600" dirty="0" err="1"/>
              <a:t>javascript</a:t>
            </a:r>
            <a:r>
              <a:rPr lang="en-US" sz="3600" dirty="0"/>
              <a:t> library, python library...</a:t>
            </a:r>
          </a:p>
          <a:p>
            <a:pPr lvl="0"/>
            <a:r>
              <a:rPr lang="en-US" sz="3600" dirty="0"/>
              <a:t>The default </a:t>
            </a:r>
            <a:r>
              <a:rPr lang="en-US" sz="3600" dirty="0" err="1"/>
              <a:t>WebIOPi</a:t>
            </a:r>
            <a:r>
              <a:rPr lang="en-US" sz="3600" dirty="0"/>
              <a:t> display is created using:</a:t>
            </a:r>
          </a:p>
          <a:p>
            <a:pPr lvl="1"/>
            <a:r>
              <a:rPr lang="en-US" sz="3600" dirty="0"/>
              <a:t>the index.html file in the </a:t>
            </a:r>
            <a:r>
              <a:rPr lang="en-US" sz="3600" dirty="0" err="1"/>
              <a:t>htdocs</a:t>
            </a:r>
            <a:r>
              <a:rPr lang="en-US" sz="3600" dirty="0"/>
              <a:t> directory</a:t>
            </a:r>
          </a:p>
          <a:p>
            <a:pPr lvl="1"/>
            <a:r>
              <a:rPr lang="en-US" sz="3600" dirty="0"/>
              <a:t>The GPIO configuration as defined by the files in the python  directory</a:t>
            </a:r>
          </a:p>
          <a:p>
            <a:pPr lvl="0"/>
            <a:r>
              <a:rPr lang="en-US" sz="3600" dirty="0"/>
              <a:t>Both the GPIO configuration and the browser display can be customized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140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WebIOPi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437606"/>
            <a:ext cx="12290425" cy="6324600"/>
          </a:xfrm>
        </p:spPr>
        <p:txBody>
          <a:bodyPr/>
          <a:lstStyle/>
          <a:p>
            <a:r>
              <a:rPr lang="en-US" sz="3400" dirty="0"/>
              <a:t>A</a:t>
            </a:r>
            <a:r>
              <a:rPr lang="en-US" sz="3400" dirty="0" smtClean="0"/>
              <a:t> </a:t>
            </a:r>
            <a:r>
              <a:rPr lang="en-US" sz="3400" dirty="0"/>
              <a:t>configuration file </a:t>
            </a:r>
            <a:r>
              <a:rPr lang="en-US" sz="3400" dirty="0" smtClean="0"/>
              <a:t>is used to </a:t>
            </a:r>
            <a:r>
              <a:rPr lang="en-US" sz="3400" dirty="0"/>
              <a:t>setup the </a:t>
            </a:r>
            <a:r>
              <a:rPr lang="en-US" sz="3400" dirty="0" err="1"/>
              <a:t>WebIOPi</a:t>
            </a:r>
            <a:r>
              <a:rPr lang="en-US" sz="3400" dirty="0"/>
              <a:t> </a:t>
            </a:r>
            <a:r>
              <a:rPr lang="en-US" sz="3400" dirty="0" smtClean="0"/>
              <a:t>server</a:t>
            </a:r>
          </a:p>
          <a:p>
            <a:pPr lvl="1"/>
            <a:r>
              <a:rPr lang="en-US" sz="3400" dirty="0" smtClean="0"/>
              <a:t>The </a:t>
            </a:r>
            <a:r>
              <a:rPr lang="en-US" sz="3400" dirty="0"/>
              <a:t>syntax is the same as windows INI </a:t>
            </a:r>
            <a:r>
              <a:rPr lang="en-US" sz="3400" dirty="0" smtClean="0"/>
              <a:t>files</a:t>
            </a:r>
          </a:p>
          <a:p>
            <a:pPr lvl="2"/>
            <a:r>
              <a:rPr lang="en-US" sz="3400" dirty="0" smtClean="0"/>
              <a:t>Several sections </a:t>
            </a:r>
            <a:r>
              <a:rPr lang="en-US" sz="3400" dirty="0"/>
              <a:t>containing key=value </a:t>
            </a:r>
            <a:r>
              <a:rPr lang="en-US" sz="3400" dirty="0" smtClean="0"/>
              <a:t>pairs</a:t>
            </a:r>
          </a:p>
          <a:p>
            <a:pPr lvl="1"/>
            <a:r>
              <a:rPr lang="en-US" sz="3400" dirty="0" smtClean="0"/>
              <a:t>The </a:t>
            </a:r>
            <a:r>
              <a:rPr lang="en-US" sz="3400" dirty="0" err="1"/>
              <a:t>webiopi</a:t>
            </a:r>
            <a:r>
              <a:rPr lang="en-US" sz="3400" dirty="0"/>
              <a:t> service use </a:t>
            </a:r>
            <a:r>
              <a:rPr lang="en-US" sz="3400" b="1" dirty="0"/>
              <a:t>/</a:t>
            </a:r>
            <a:r>
              <a:rPr lang="en-US" sz="3400" b="1" dirty="0" err="1"/>
              <a:t>etc</a:t>
            </a:r>
            <a:r>
              <a:rPr lang="en-US" sz="3400" b="1" dirty="0"/>
              <a:t>/</a:t>
            </a:r>
            <a:r>
              <a:rPr lang="en-US" sz="3400" b="1" dirty="0" err="1"/>
              <a:t>webiopi</a:t>
            </a:r>
            <a:r>
              <a:rPr lang="en-US" sz="3400" b="1" dirty="0"/>
              <a:t>/</a:t>
            </a:r>
            <a:r>
              <a:rPr lang="en-US" sz="3400" b="1" dirty="0" err="1"/>
              <a:t>config</a:t>
            </a:r>
            <a:r>
              <a:rPr lang="en-US" sz="3400" dirty="0"/>
              <a:t> as a configuration </a:t>
            </a:r>
            <a:r>
              <a:rPr lang="en-US" sz="3400" dirty="0" smtClean="0"/>
              <a:t>file</a:t>
            </a:r>
          </a:p>
          <a:p>
            <a:pPr lvl="2"/>
            <a:r>
              <a:rPr lang="en-US" sz="3400" dirty="0" smtClean="0"/>
              <a:t>That can be changed</a:t>
            </a:r>
          </a:p>
          <a:p>
            <a:r>
              <a:rPr lang="en-US" sz="3400" dirty="0"/>
              <a:t>E</a:t>
            </a:r>
            <a:r>
              <a:rPr lang="en-US" sz="3400" dirty="0" smtClean="0"/>
              <a:t>xtend the </a:t>
            </a:r>
            <a:r>
              <a:rPr lang="en-US" sz="3400" dirty="0" err="1" smtClean="0"/>
              <a:t>webiopi</a:t>
            </a:r>
            <a:r>
              <a:rPr lang="en-US" sz="3400" dirty="0" smtClean="0"/>
              <a:t> server using a Python script</a:t>
            </a:r>
          </a:p>
          <a:p>
            <a:pPr lvl="1"/>
            <a:r>
              <a:rPr lang="en-US" sz="3400" dirty="0"/>
              <a:t>Edit the [SCRIPTS</a:t>
            </a:r>
            <a:r>
              <a:rPr lang="en-US" sz="3400" dirty="0" smtClean="0"/>
              <a:t>] section of the </a:t>
            </a:r>
            <a:r>
              <a:rPr lang="en-US" sz="3400" dirty="0" err="1" smtClean="0"/>
              <a:t>config</a:t>
            </a:r>
            <a:r>
              <a:rPr lang="en-US" sz="3400" dirty="0" smtClean="0"/>
              <a:t> file to designate location of the python script</a:t>
            </a:r>
          </a:p>
          <a:p>
            <a:r>
              <a:rPr lang="en-US" sz="3400" dirty="0" smtClean="0"/>
              <a:t>Customize the browser display using </a:t>
            </a:r>
            <a:r>
              <a:rPr lang="en-US" sz="3400" dirty="0" err="1" smtClean="0"/>
              <a:t>Javascript</a:t>
            </a:r>
            <a:endParaRPr lang="en-US" sz="3400" dirty="0" smtClean="0"/>
          </a:p>
          <a:p>
            <a:pPr lvl="1"/>
            <a:r>
              <a:rPr lang="en-US" sz="3400" dirty="0"/>
              <a:t>Edit the [HTTP</a:t>
            </a:r>
            <a:r>
              <a:rPr lang="en-US" sz="3400" dirty="0" smtClean="0"/>
              <a:t>] section </a:t>
            </a:r>
            <a:r>
              <a:rPr lang="en-US" sz="3400" dirty="0"/>
              <a:t>of the </a:t>
            </a:r>
            <a:r>
              <a:rPr lang="en-US" sz="3400" dirty="0" err="1"/>
              <a:t>config</a:t>
            </a:r>
            <a:r>
              <a:rPr lang="en-US" sz="3400" dirty="0"/>
              <a:t> file to designate location of </a:t>
            </a:r>
            <a:r>
              <a:rPr lang="en-US" sz="3400" dirty="0" smtClean="0"/>
              <a:t>the index.html file</a:t>
            </a:r>
            <a:endParaRPr lang="en-US" sz="3400" dirty="0"/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77830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WebIOPi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Customizing</a:t>
            </a:r>
            <a:r>
              <a:rPr lang="en-US" dirty="0" smtClean="0"/>
              <a:t> </a:t>
            </a:r>
            <a:r>
              <a:rPr lang="en-US" dirty="0"/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285206"/>
            <a:ext cx="12290425" cy="6477000"/>
          </a:xfrm>
        </p:spPr>
        <p:txBody>
          <a:bodyPr/>
          <a:lstStyle/>
          <a:p>
            <a:pPr marL="342900" lvl="2" indent="-342900"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 smtClean="0"/>
              <a:t>Example 1: the script and index file in </a:t>
            </a:r>
            <a:r>
              <a:rPr lang="en-US" sz="3200" b="1" i="1" dirty="0" smtClean="0">
                <a:cs typeface="Arial" panose="020B0604020202020204" pitchFamily="34" charset="0"/>
              </a:rPr>
              <a:t>ccscse2014/</a:t>
            </a:r>
            <a:r>
              <a:rPr lang="en-US" sz="3200" b="1" i="1" dirty="0" smtClean="0"/>
              <a:t>WebIOIPi-0.7.0/examples/LED</a:t>
            </a:r>
            <a:endParaRPr lang="en-US" sz="3200" b="1" i="1" dirty="0">
              <a:cs typeface="Courier New" panose="02070309020205020404" pitchFamily="49" charset="0"/>
            </a:endParaRPr>
          </a:p>
          <a:p>
            <a:r>
              <a:rPr lang="en-US" sz="3200" dirty="0" smtClean="0"/>
              <a:t> Make the following changes to /</a:t>
            </a:r>
            <a:r>
              <a:rPr lang="en-US" sz="3200" dirty="0" err="1" smtClean="0"/>
              <a:t>etc</a:t>
            </a:r>
            <a:r>
              <a:rPr lang="en-US" sz="3200" dirty="0" smtClean="0"/>
              <a:t>/</a:t>
            </a:r>
            <a:r>
              <a:rPr lang="en-US" sz="3200" dirty="0" err="1" smtClean="0"/>
              <a:t>webiopi</a:t>
            </a:r>
            <a:r>
              <a:rPr lang="en-US" sz="3200" dirty="0" smtClean="0"/>
              <a:t>/</a:t>
            </a:r>
            <a:r>
              <a:rPr lang="en-US" sz="3200" dirty="0" err="1" smtClean="0"/>
              <a:t>config</a:t>
            </a:r>
            <a:r>
              <a:rPr lang="en-US" sz="3200" dirty="0" smtClean="0"/>
              <a:t>:</a:t>
            </a:r>
          </a:p>
          <a:p>
            <a:pPr marL="457200" lvl="1" indent="0">
              <a:buNone/>
            </a:pPr>
            <a:r>
              <a:rPr lang="en-US" sz="3200" dirty="0" err="1"/>
              <a:t>sudo</a:t>
            </a:r>
            <a:r>
              <a:rPr lang="en-US" sz="3200" dirty="0"/>
              <a:t> </a:t>
            </a:r>
            <a:r>
              <a:rPr lang="en-US" sz="3200" dirty="0" err="1" smtClean="0"/>
              <a:t>emacs</a:t>
            </a:r>
            <a:r>
              <a:rPr lang="en-US" sz="3200" dirty="0" smtClean="0"/>
              <a:t> (or </a:t>
            </a:r>
            <a:r>
              <a:rPr lang="en-US" sz="3200" dirty="0" err="1"/>
              <a:t>nano</a:t>
            </a:r>
            <a:r>
              <a:rPr lang="en-US" sz="3200" dirty="0"/>
              <a:t>) /</a:t>
            </a:r>
            <a:r>
              <a:rPr lang="en-US" sz="3200" dirty="0" err="1" smtClean="0"/>
              <a:t>etc</a:t>
            </a:r>
            <a:r>
              <a:rPr lang="en-US" sz="3200" dirty="0" smtClean="0"/>
              <a:t>/</a:t>
            </a:r>
            <a:r>
              <a:rPr lang="en-US" sz="3200" dirty="0" err="1" smtClean="0"/>
              <a:t>webiopi</a:t>
            </a:r>
            <a:r>
              <a:rPr lang="en-US" sz="3200" dirty="0" smtClean="0"/>
              <a:t>/</a:t>
            </a:r>
            <a:r>
              <a:rPr lang="en-US" sz="3200" dirty="0" err="1" smtClean="0"/>
              <a:t>config</a:t>
            </a:r>
            <a:endParaRPr lang="en-US" sz="3200" dirty="0" smtClean="0"/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3200" dirty="0"/>
              <a:t>In the [HTTP] section, change doc-root to be:</a:t>
            </a:r>
          </a:p>
          <a:p>
            <a:pPr lvl="1"/>
            <a:r>
              <a:rPr lang="en-US" sz="3200" dirty="0"/>
              <a:t>doc-root=/</a:t>
            </a:r>
            <a:r>
              <a:rPr lang="en-US" sz="3200" dirty="0" smtClean="0"/>
              <a:t>home/pi/ccsce2014/WebIOPi-0.7.0/examples/LED</a:t>
            </a:r>
          </a:p>
          <a:p>
            <a:pPr lvl="1"/>
            <a:r>
              <a:rPr lang="en-US" sz="3200" dirty="0"/>
              <a:t>In the </a:t>
            </a:r>
            <a:r>
              <a:rPr lang="en-US" sz="3200" dirty="0" smtClean="0"/>
              <a:t>[</a:t>
            </a:r>
            <a:r>
              <a:rPr lang="en-US" sz="3200" dirty="0"/>
              <a:t>SCRIPTS</a:t>
            </a:r>
            <a:r>
              <a:rPr lang="en-US" sz="3200" dirty="0" smtClean="0"/>
              <a:t>] </a:t>
            </a:r>
            <a:r>
              <a:rPr lang="en-US" sz="3200" dirty="0"/>
              <a:t>section, change </a:t>
            </a:r>
            <a:r>
              <a:rPr lang="en-US" sz="3200" dirty="0" err="1"/>
              <a:t>myscript</a:t>
            </a:r>
            <a:r>
              <a:rPr lang="en-US" sz="3200" dirty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be:</a:t>
            </a:r>
          </a:p>
          <a:p>
            <a:pPr lvl="1"/>
            <a:r>
              <a:rPr lang="en-US" sz="3200" dirty="0" err="1"/>
              <a:t>myscript</a:t>
            </a:r>
            <a:r>
              <a:rPr lang="en-US" sz="3200" dirty="0"/>
              <a:t> </a:t>
            </a:r>
            <a:r>
              <a:rPr lang="en-US" sz="3200" dirty="0" smtClean="0"/>
              <a:t>=/home/pi/ccsce2014/WebIOPi-0.7.0/examples/LED/script.py</a:t>
            </a:r>
          </a:p>
          <a:p>
            <a:pPr lvl="1"/>
            <a:r>
              <a:rPr lang="en-US" sz="3200" dirty="0"/>
              <a:t>In the </a:t>
            </a:r>
            <a:r>
              <a:rPr lang="en-US" sz="3200" dirty="0" smtClean="0"/>
              <a:t>[DEVICES] section, uncomment </a:t>
            </a:r>
            <a:r>
              <a:rPr lang="en-US" sz="3200" dirty="0"/>
              <a:t>pwm0 = </a:t>
            </a:r>
            <a:r>
              <a:rPr lang="en-US" sz="3200" dirty="0" smtClean="0"/>
              <a:t>PCA9685</a:t>
            </a:r>
            <a:endParaRPr lang="en-US" sz="3200" dirty="0"/>
          </a:p>
          <a:p>
            <a:pPr lvl="1"/>
            <a:endParaRPr lang="en-US" sz="3200" dirty="0"/>
          </a:p>
          <a:p>
            <a:pPr lvl="0"/>
            <a:r>
              <a:rPr lang="en-US" sz="3200" dirty="0" smtClean="0"/>
              <a:t>Restart </a:t>
            </a:r>
            <a:r>
              <a:rPr lang="en-US" sz="3200" dirty="0"/>
              <a:t>the server:</a:t>
            </a:r>
          </a:p>
          <a:p>
            <a:pPr lvl="1">
              <a:buNone/>
            </a:pPr>
            <a:r>
              <a:rPr lang="en-US" sz="3200" dirty="0" err="1"/>
              <a:t>sudo</a:t>
            </a:r>
            <a:r>
              <a:rPr lang="en-US" sz="3200" dirty="0"/>
              <a:t> service </a:t>
            </a:r>
            <a:r>
              <a:rPr lang="en-US" sz="3200" dirty="0" err="1"/>
              <a:t>webiopi</a:t>
            </a:r>
            <a:r>
              <a:rPr lang="en-US" sz="3200" dirty="0"/>
              <a:t> </a:t>
            </a:r>
            <a:r>
              <a:rPr lang="en-US" sz="3200" dirty="0" smtClean="0"/>
              <a:t>restart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393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WebIOPi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Customizing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285206"/>
            <a:ext cx="12290425" cy="6477000"/>
          </a:xfrm>
        </p:spPr>
        <p:txBody>
          <a:bodyPr/>
          <a:lstStyle/>
          <a:p>
            <a:pPr marL="342900" lvl="2" indent="-342900">
              <a:buClr>
                <a:schemeClr val="accent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3200" dirty="0" smtClean="0"/>
              <a:t>Example 2: the script and index file in </a:t>
            </a:r>
            <a:r>
              <a:rPr lang="en-US" sz="3200" b="1" i="1" dirty="0" smtClean="0">
                <a:cs typeface="Arial" panose="020B0604020202020204" pitchFamily="34" charset="0"/>
              </a:rPr>
              <a:t>ccscse2014/</a:t>
            </a:r>
            <a:r>
              <a:rPr lang="en-US" sz="3200" b="1" i="1" dirty="0" smtClean="0"/>
              <a:t>WebIOIPi-0.7.0/examples/BMP</a:t>
            </a:r>
            <a:endParaRPr lang="en-US" sz="3200" b="1" i="1" dirty="0">
              <a:cs typeface="Courier New" panose="02070309020205020404" pitchFamily="49" charset="0"/>
            </a:endParaRPr>
          </a:p>
          <a:p>
            <a:r>
              <a:rPr lang="en-US" sz="3200" dirty="0" smtClean="0"/>
              <a:t> Make the following changes to /</a:t>
            </a:r>
            <a:r>
              <a:rPr lang="en-US" sz="3200" dirty="0" err="1" smtClean="0"/>
              <a:t>etc</a:t>
            </a:r>
            <a:r>
              <a:rPr lang="en-US" sz="3200" dirty="0" smtClean="0"/>
              <a:t>/</a:t>
            </a:r>
            <a:r>
              <a:rPr lang="en-US" sz="3200" dirty="0" err="1" smtClean="0"/>
              <a:t>webiopi</a:t>
            </a:r>
            <a:r>
              <a:rPr lang="en-US" sz="3200" dirty="0" smtClean="0"/>
              <a:t>/</a:t>
            </a:r>
            <a:r>
              <a:rPr lang="en-US" sz="3200" dirty="0" err="1" smtClean="0"/>
              <a:t>config</a:t>
            </a:r>
            <a:r>
              <a:rPr lang="en-US" sz="3200" dirty="0" smtClean="0"/>
              <a:t>:</a:t>
            </a:r>
          </a:p>
          <a:p>
            <a:pPr marL="457200" lvl="1" indent="0">
              <a:buNone/>
            </a:pPr>
            <a:r>
              <a:rPr lang="en-US" sz="3200" dirty="0" err="1"/>
              <a:t>sudo</a:t>
            </a:r>
            <a:r>
              <a:rPr lang="en-US" sz="3200" dirty="0"/>
              <a:t> </a:t>
            </a:r>
            <a:r>
              <a:rPr lang="en-US" sz="3200" dirty="0" err="1" smtClean="0"/>
              <a:t>emacs</a:t>
            </a:r>
            <a:r>
              <a:rPr lang="en-US" sz="3200" dirty="0" smtClean="0"/>
              <a:t> (or </a:t>
            </a:r>
            <a:r>
              <a:rPr lang="en-US" sz="3200" dirty="0" err="1"/>
              <a:t>nano</a:t>
            </a:r>
            <a:r>
              <a:rPr lang="en-US" sz="3200" dirty="0"/>
              <a:t>) /</a:t>
            </a:r>
            <a:r>
              <a:rPr lang="en-US" sz="3200" dirty="0" err="1" smtClean="0"/>
              <a:t>etc</a:t>
            </a:r>
            <a:r>
              <a:rPr lang="en-US" sz="3200" dirty="0" smtClean="0"/>
              <a:t>/</a:t>
            </a:r>
            <a:r>
              <a:rPr lang="en-US" sz="3200" dirty="0" err="1" smtClean="0"/>
              <a:t>webiopi</a:t>
            </a:r>
            <a:r>
              <a:rPr lang="en-US" sz="3200" dirty="0" smtClean="0"/>
              <a:t>/</a:t>
            </a:r>
            <a:r>
              <a:rPr lang="en-US" sz="3200" dirty="0" err="1" smtClean="0"/>
              <a:t>config</a:t>
            </a:r>
            <a:endParaRPr lang="en-US" sz="3200" dirty="0" smtClean="0"/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3200" dirty="0"/>
              <a:t>In the [HTTP] section, change doc-root to be:</a:t>
            </a:r>
          </a:p>
          <a:p>
            <a:pPr lvl="1"/>
            <a:r>
              <a:rPr lang="en-US" sz="3200" dirty="0"/>
              <a:t>doc-root=/</a:t>
            </a:r>
            <a:r>
              <a:rPr lang="en-US" sz="3200" dirty="0" smtClean="0"/>
              <a:t>home/pi/ccsce2014/WebIOPi-0.7.0/examples/BMP</a:t>
            </a:r>
          </a:p>
          <a:p>
            <a:pPr lvl="1"/>
            <a:r>
              <a:rPr lang="en-US" sz="3200" dirty="0"/>
              <a:t>In the </a:t>
            </a:r>
            <a:r>
              <a:rPr lang="en-US" sz="3200" dirty="0" smtClean="0"/>
              <a:t>[</a:t>
            </a:r>
            <a:r>
              <a:rPr lang="en-US" sz="3200" dirty="0"/>
              <a:t>SCRIPTS</a:t>
            </a:r>
            <a:r>
              <a:rPr lang="en-US" sz="3200" dirty="0" smtClean="0"/>
              <a:t>] </a:t>
            </a:r>
            <a:r>
              <a:rPr lang="en-US" sz="3200" dirty="0"/>
              <a:t>section, change </a:t>
            </a:r>
            <a:r>
              <a:rPr lang="en-US" sz="3200" dirty="0" err="1"/>
              <a:t>myscript</a:t>
            </a:r>
            <a:r>
              <a:rPr lang="en-US" sz="3200" dirty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be:</a:t>
            </a:r>
          </a:p>
          <a:p>
            <a:pPr lvl="1"/>
            <a:r>
              <a:rPr lang="en-US" sz="3200" dirty="0" err="1"/>
              <a:t>myscript</a:t>
            </a:r>
            <a:r>
              <a:rPr lang="en-US" sz="3200" dirty="0"/>
              <a:t> </a:t>
            </a:r>
            <a:r>
              <a:rPr lang="en-US" sz="3200" dirty="0" smtClean="0"/>
              <a:t>=/home/pi/ccsce2014/WebIOPi-0.7.0/examples/BMP/script.py</a:t>
            </a:r>
          </a:p>
          <a:p>
            <a:pPr lvl="1"/>
            <a:r>
              <a:rPr lang="en-US" sz="3200" dirty="0"/>
              <a:t>In the </a:t>
            </a:r>
            <a:r>
              <a:rPr lang="en-US" sz="3200" dirty="0" smtClean="0"/>
              <a:t>[DEVICES] section, uncomment the BMP device</a:t>
            </a:r>
            <a:endParaRPr lang="en-US" sz="3200" dirty="0"/>
          </a:p>
          <a:p>
            <a:pPr lvl="1"/>
            <a:endParaRPr lang="en-US" sz="3200" dirty="0"/>
          </a:p>
          <a:p>
            <a:pPr lvl="0"/>
            <a:r>
              <a:rPr lang="en-US" sz="3200" dirty="0" smtClean="0"/>
              <a:t>Restart </a:t>
            </a:r>
            <a:r>
              <a:rPr lang="en-US" sz="3200" dirty="0"/>
              <a:t>the server:</a:t>
            </a:r>
          </a:p>
          <a:p>
            <a:pPr lvl="1">
              <a:buNone/>
            </a:pPr>
            <a:r>
              <a:rPr lang="en-US" sz="3200" dirty="0" err="1"/>
              <a:t>sudo</a:t>
            </a:r>
            <a:r>
              <a:rPr lang="en-US" sz="3200" dirty="0"/>
              <a:t> service </a:t>
            </a:r>
            <a:r>
              <a:rPr lang="en-US" sz="3200" dirty="0" err="1"/>
              <a:t>webiopi</a:t>
            </a:r>
            <a:r>
              <a:rPr lang="en-US" sz="3200" dirty="0"/>
              <a:t> </a:t>
            </a:r>
            <a:r>
              <a:rPr lang="en-US" sz="3200" dirty="0" smtClean="0"/>
              <a:t>restart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trying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666206"/>
            <a:ext cx="12290425" cy="6096000"/>
          </a:xfrm>
        </p:spPr>
        <p:txBody>
          <a:bodyPr/>
          <a:lstStyle/>
          <a:p>
            <a:r>
              <a:rPr lang="en-US" sz="4000" dirty="0" smtClean="0"/>
              <a:t>Pi’s </a:t>
            </a:r>
            <a:r>
              <a:rPr lang="en-US" sz="4000" dirty="0" smtClean="0"/>
              <a:t>are configured to connect to our web server</a:t>
            </a:r>
          </a:p>
          <a:p>
            <a:pPr lvl="1"/>
            <a:r>
              <a:rPr lang="en-US" sz="4000" dirty="0" smtClean="0"/>
              <a:t>Makes a query containing</a:t>
            </a:r>
          </a:p>
          <a:p>
            <a:pPr lvl="2"/>
            <a:r>
              <a:rPr lang="en-US" sz="4000" dirty="0" smtClean="0"/>
              <a:t>“local” (possibly </a:t>
            </a:r>
            <a:r>
              <a:rPr lang="en-US" sz="4000" dirty="0" err="1" smtClean="0"/>
              <a:t>NATed</a:t>
            </a:r>
            <a:r>
              <a:rPr lang="en-US" sz="4000" dirty="0" smtClean="0"/>
              <a:t>) IP address</a:t>
            </a:r>
          </a:p>
          <a:p>
            <a:pPr lvl="2"/>
            <a:r>
              <a:rPr lang="en-US" sz="4000" dirty="0" smtClean="0"/>
              <a:t>Ethernet address</a:t>
            </a:r>
          </a:p>
          <a:p>
            <a:pPr lvl="3"/>
            <a:r>
              <a:rPr lang="en-US" sz="4000" dirty="0" smtClean="0"/>
              <a:t>Helps us to configure DHCP</a:t>
            </a:r>
          </a:p>
          <a:p>
            <a:r>
              <a:rPr lang="en-US" sz="4000" dirty="0" smtClean="0"/>
              <a:t>A CGI script stores this information a file</a:t>
            </a:r>
          </a:p>
          <a:p>
            <a:pPr lvl="1"/>
            <a:r>
              <a:rPr lang="en-US" sz="4000" dirty="0" smtClean="0"/>
              <a:t>Remote IP is also stored</a:t>
            </a:r>
          </a:p>
          <a:p>
            <a:r>
              <a:rPr lang="en-US" sz="4000" dirty="0" smtClean="0">
                <a:hlinkClick r:id="rId2"/>
              </a:rPr>
              <a:t>File </a:t>
            </a:r>
            <a:r>
              <a:rPr lang="en-US" sz="4000" dirty="0" smtClean="0"/>
              <a:t>can be accessed from a browser</a:t>
            </a:r>
          </a:p>
          <a:p>
            <a:r>
              <a:rPr lang="en-US" sz="4000" dirty="0" smtClean="0"/>
              <a:t>This won’t be needed if we have monitors</a:t>
            </a:r>
            <a:r>
              <a:rPr lang="en-US" sz="4000" dirty="0" smtClean="0"/>
              <a:t>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872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VNC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132806"/>
            <a:ext cx="12290425" cy="1752600"/>
          </a:xfrm>
        </p:spPr>
        <p:txBody>
          <a:bodyPr/>
          <a:lstStyle/>
          <a:p>
            <a:r>
              <a:rPr lang="en-US" dirty="0" smtClean="0"/>
              <a:t>Step 4: On PC, start viewer with IP for your </a:t>
            </a:r>
            <a:r>
              <a:rPr lang="en-US" dirty="0" err="1" smtClean="0"/>
              <a:t>RPi</a:t>
            </a:r>
            <a:r>
              <a:rPr lang="en-US" dirty="0" smtClean="0"/>
              <a:t> and port number 5901</a:t>
            </a:r>
            <a:endParaRPr lang="en-US" dirty="0"/>
          </a:p>
        </p:txBody>
      </p:sp>
      <p:pic>
        <p:nvPicPr>
          <p:cNvPr id="1026" name="Picture 2" descr="https://encrypted-tbn2.gstatic.com/images?q=tbn:ANd9GcR2HwhnXhq6C5WzTT-jNm22czijJqVZTWXSd9GdLsGs_nPWNZUm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05" y="4314560"/>
            <a:ext cx="6692537" cy="40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5206" y="4876006"/>
            <a:ext cx="19416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RPi’s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IP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9579" y="5301694"/>
            <a:ext cx="6976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5901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2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C</a:t>
            </a:r>
            <a:r>
              <a:rPr lang="en-US" dirty="0" smtClean="0"/>
              <a:t>onnection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06" y="2437606"/>
            <a:ext cx="12290425" cy="6324600"/>
          </a:xfrm>
        </p:spPr>
        <p:txBody>
          <a:bodyPr/>
          <a:lstStyle/>
          <a:p>
            <a:r>
              <a:rPr lang="en-US" dirty="0" smtClean="0"/>
              <a:t>Direct connection to a monitor, key board, mouse </a:t>
            </a:r>
          </a:p>
          <a:p>
            <a:pPr marL="457200" lvl="1" indent="0">
              <a:buNone/>
            </a:pPr>
            <a:r>
              <a:rPr lang="en-US" sz="3600" dirty="0" smtClean="0"/>
              <a:t>(We would be looking at this slide if that is an option)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r>
              <a:rPr lang="en-US" sz="3600" dirty="0" smtClean="0"/>
              <a:t>Secure shell (SSH) connection</a:t>
            </a:r>
          </a:p>
          <a:p>
            <a:pPr lvl="1"/>
            <a:r>
              <a:rPr lang="en-US" sz="3600" dirty="0"/>
              <a:t>On Windows, </a:t>
            </a:r>
            <a:r>
              <a:rPr lang="en-US" sz="3600" dirty="0" smtClean="0"/>
              <a:t>you need</a:t>
            </a:r>
            <a:r>
              <a:rPr lang="en-US" sz="3600" dirty="0"/>
              <a:t> </a:t>
            </a:r>
            <a:r>
              <a:rPr lang="en-US" sz="3600" dirty="0" err="1">
                <a:hlinkClick r:id="rId2"/>
              </a:rPr>
              <a:t>MobaXterm</a:t>
            </a:r>
            <a:r>
              <a:rPr lang="en-US" sz="3600" dirty="0"/>
              <a:t> or </a:t>
            </a:r>
            <a:r>
              <a:rPr lang="en-US" sz="3600" dirty="0" err="1">
                <a:hlinkClick r:id="rId3"/>
              </a:rPr>
              <a:t>PuTTY</a:t>
            </a:r>
            <a:r>
              <a:rPr lang="en-US" sz="3600" dirty="0"/>
              <a:t> to </a:t>
            </a:r>
            <a:r>
              <a:rPr lang="en-US" sz="3600" dirty="0" smtClean="0"/>
              <a:t>make an SSH connection; it also on the SD card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Serial connection using FTDI cable</a:t>
            </a:r>
            <a:endParaRPr lang="en-US" sz="3600" dirty="0" smtClean="0"/>
          </a:p>
          <a:p>
            <a:pPr lvl="1"/>
            <a:r>
              <a:rPr lang="en-US" sz="3600" dirty="0"/>
              <a:t>On Windows, you need </a:t>
            </a:r>
            <a:r>
              <a:rPr lang="en-US" sz="3600" dirty="0" err="1">
                <a:hlinkClick r:id="rId2"/>
              </a:rPr>
              <a:t>MobaXterm</a:t>
            </a:r>
            <a:r>
              <a:rPr lang="en-US" sz="3600" dirty="0"/>
              <a:t> or </a:t>
            </a:r>
            <a:r>
              <a:rPr lang="en-US" sz="3600" dirty="0" err="1">
                <a:hlinkClick r:id="rId3"/>
              </a:rPr>
              <a:t>PuTTY</a:t>
            </a:r>
            <a:r>
              <a:rPr lang="en-US" sz="3600" dirty="0"/>
              <a:t> </a:t>
            </a:r>
            <a:r>
              <a:rPr lang="en-US" sz="3600" dirty="0" smtClean="0"/>
              <a:t>for this connection</a:t>
            </a:r>
            <a:r>
              <a:rPr lang="en-US" sz="3600" dirty="0"/>
              <a:t>; it also on the SD card</a:t>
            </a:r>
          </a:p>
          <a:p>
            <a:pPr lvl="1"/>
            <a:endParaRPr lang="en-US" sz="3600" dirty="0"/>
          </a:p>
          <a:p>
            <a:pPr lvl="1"/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967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you might have seen this at Furman last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72"/>
      </a:hlink>
      <a:folHlink>
        <a:srgbClr val="B2B2B2"/>
      </a:folHlink>
    </a:clrScheme>
    <a:fontScheme name="Office Them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Light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37833</TotalTime>
  <Words>2316</Words>
  <Application>Microsoft Office PowerPoint</Application>
  <PresentationFormat>Custom</PresentationFormat>
  <Paragraphs>441</Paragraphs>
  <Slides>55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Sensing the World with Raspberry Pi</vt:lpstr>
      <vt:lpstr>They’re back </vt:lpstr>
      <vt:lpstr>Raspberry Pi in our courses</vt:lpstr>
      <vt:lpstr>Workshop Materials</vt:lpstr>
      <vt:lpstr>Time to (try to) connect with VNC Server</vt:lpstr>
      <vt:lpstr>What we are trying today</vt:lpstr>
      <vt:lpstr>Complete VNC connection</vt:lpstr>
      <vt:lpstr>Other Connection Options</vt:lpstr>
      <vt:lpstr>A quick introduction</vt:lpstr>
      <vt:lpstr>Rapberry Pi Model B</vt:lpstr>
      <vt:lpstr>Raspberry Pi history</vt:lpstr>
      <vt:lpstr>Raspberry Pi Quick start</vt:lpstr>
      <vt:lpstr>Raspberry Pi hardware</vt:lpstr>
      <vt:lpstr>Very detailed references</vt:lpstr>
      <vt:lpstr>How we name our Pi’s</vt:lpstr>
      <vt:lpstr>Figuring out your IP address</vt:lpstr>
      <vt:lpstr>What we are trying today</vt:lpstr>
      <vt:lpstr>Pi room last week</vt:lpstr>
      <vt:lpstr>Raspberry Pi GPIO</vt:lpstr>
      <vt:lpstr>RPi General Purpose IO (GPIO) Pins</vt:lpstr>
      <vt:lpstr>PowerPoint Presentation</vt:lpstr>
      <vt:lpstr>Using the GPIO Pins</vt:lpstr>
      <vt:lpstr>Flash LEDs: Physical Connection</vt:lpstr>
      <vt:lpstr>Flash LEDs: Software Solution 1</vt:lpstr>
      <vt:lpstr>Flash LEDs: Other Software Solutions</vt:lpstr>
      <vt:lpstr>I2C – Inter-Integrated Circuit</vt:lpstr>
      <vt:lpstr>What about SPI?</vt:lpstr>
      <vt:lpstr>I2C</vt:lpstr>
      <vt:lpstr>Adding physical I2C devices</vt:lpstr>
      <vt:lpstr>It might look like this</vt:lpstr>
      <vt:lpstr>Masters and Slaves</vt:lpstr>
      <vt:lpstr>The I2C Physical Protocol</vt:lpstr>
      <vt:lpstr>I2C Device Addressing</vt:lpstr>
      <vt:lpstr>I2C Write Protocol</vt:lpstr>
      <vt:lpstr>A great picture from http://mbed.org/users/okano/notebook/i2c-access-examples/</vt:lpstr>
      <vt:lpstr>I2C Read Protocol</vt:lpstr>
      <vt:lpstr>Another great picture from http://mbed.org/users/okano/notebook/i2c-access-examples/</vt:lpstr>
      <vt:lpstr>Getting the Pi ready</vt:lpstr>
      <vt:lpstr>Linux i2c device interface</vt:lpstr>
      <vt:lpstr>The i2c utilities</vt:lpstr>
      <vt:lpstr>Using the I2C utilities finding the bus</vt:lpstr>
      <vt:lpstr>Using the I2C utilities finding the temperature</vt:lpstr>
      <vt:lpstr>Programming examples</vt:lpstr>
      <vt:lpstr>Trying out the device interface</vt:lpstr>
      <vt:lpstr>But what about the hard part?</vt:lpstr>
      <vt:lpstr>Secrets of the I2C sensor</vt:lpstr>
      <vt:lpstr>Time to test it out</vt:lpstr>
      <vt:lpstr>Why the JSON?</vt:lpstr>
      <vt:lpstr>What about those interrupts?</vt:lpstr>
      <vt:lpstr>WebIOPi: Install</vt:lpstr>
      <vt:lpstr>WebIOPi: Default Page</vt:lpstr>
      <vt:lpstr>WebIOPi: What's happening</vt:lpstr>
      <vt:lpstr>WebIOPi: Configuration</vt:lpstr>
      <vt:lpstr>WebIOPi: Customizing I</vt:lpstr>
      <vt:lpstr>WebIOPi: Customizing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programming using Embedded Systems</dc:title>
  <dc:creator>rbruce</dc:creator>
  <cp:lastModifiedBy>rbruce</cp:lastModifiedBy>
  <cp:revision>141</cp:revision>
  <cp:lastPrinted>1601-01-01T00:00:00Z</cp:lastPrinted>
  <dcterms:created xsi:type="dcterms:W3CDTF">1601-01-01T00:00:00Z</dcterms:created>
  <dcterms:modified xsi:type="dcterms:W3CDTF">2014-11-07T20:59:43Z</dcterms:modified>
</cp:coreProperties>
</file>