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75" r:id="rId5"/>
    <p:sldId id="260" r:id="rId6"/>
    <p:sldId id="270" r:id="rId7"/>
    <p:sldId id="258" r:id="rId8"/>
    <p:sldId id="268" r:id="rId9"/>
    <p:sldId id="269" r:id="rId10"/>
    <p:sldId id="262" r:id="rId11"/>
    <p:sldId id="263" r:id="rId12"/>
    <p:sldId id="266" r:id="rId13"/>
    <p:sldId id="271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4260" autoAdjust="0"/>
  </p:normalViewPr>
  <p:slideViewPr>
    <p:cSldViewPr>
      <p:cViewPr varScale="1">
        <p:scale>
          <a:sx n="71" d="100"/>
          <a:sy n="71" d="100"/>
        </p:scale>
        <p:origin x="-21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60C21-D822-46BE-A0FF-FC942E867343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81F12-0A1C-4687-A190-0E6E2DFCE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81F12-0A1C-4687-A190-0E6E2DFCE0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</a:pPr>
            <a:fld id="{364D9CDC-7522-4441-AF98-BE2373C4B9A5}" type="slidenum">
              <a:rPr lang="en-US" sz="1200" b="0">
                <a:latin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</a:pPr>
              <a:t>8</a:t>
            </a:fld>
            <a:endParaRPr lang="en-US" sz="1200" b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Tension (</a:t>
            </a:r>
            <a:r>
              <a:rPr lang="en-US" dirty="0" err="1" smtClean="0">
                <a:latin typeface="Times New Roman" pitchFamily="18" charset="0"/>
              </a:rPr>
              <a:t>Doppelt</a:t>
            </a:r>
            <a:r>
              <a:rPr lang="en-US" dirty="0" smtClean="0">
                <a:latin typeface="Times New Roman" pitchFamily="18" charset="0"/>
              </a:rPr>
              <a:t>, 78)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If the tension is strong enough, they will pursue action  (</a:t>
            </a:r>
            <a:r>
              <a:rPr lang="en-US" dirty="0" err="1" smtClean="0">
                <a:latin typeface="Times New Roman" pitchFamily="18" charset="0"/>
              </a:rPr>
              <a:t>Doppelt</a:t>
            </a:r>
            <a:r>
              <a:rPr lang="en-US" dirty="0" smtClean="0">
                <a:latin typeface="Times New Roman" pitchFamily="18" charset="0"/>
              </a:rPr>
              <a:t>, 70)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   Reduce risk (safety/comfort concerns)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   Goals/Standards not being met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   Resolving the tension allows people to feel better about themselves</a:t>
            </a: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Spiral not linear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Use different processes at each stage (Table 1 &amp; Table 2 in </a:t>
            </a:r>
            <a:r>
              <a:rPr lang="en-US" i="1" dirty="0" smtClean="0">
                <a:latin typeface="Times New Roman" pitchFamily="18" charset="0"/>
              </a:rPr>
              <a:t>How People Change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Prochaska</a:t>
            </a:r>
            <a:r>
              <a:rPr lang="en-US" dirty="0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dirty="0" err="1" smtClean="0">
                <a:latin typeface="Times New Roman" pitchFamily="18" charset="0"/>
              </a:rPr>
              <a:t>Precontemplation</a:t>
            </a:r>
            <a:r>
              <a:rPr lang="en-US" dirty="0" smtClean="0">
                <a:latin typeface="Times New Roman" pitchFamily="18" charset="0"/>
              </a:rPr>
              <a:t> – Contemplation – Preparation - Action – Maintenance  </a:t>
            </a:r>
            <a:r>
              <a:rPr lang="en-US" sz="700" dirty="0" smtClean="0">
                <a:latin typeface="Times New Roman" pitchFamily="18" charset="0"/>
              </a:rPr>
              <a:t>(</a:t>
            </a:r>
            <a:r>
              <a:rPr lang="en-US" sz="700" dirty="0" err="1" smtClean="0">
                <a:latin typeface="Times New Roman" pitchFamily="18" charset="0"/>
              </a:rPr>
              <a:t>Prochaska</a:t>
            </a:r>
            <a:r>
              <a:rPr lang="en-US" sz="700" dirty="0" smtClean="0">
                <a:latin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</a:pPr>
            <a:fld id="{14C43CCA-EDE4-4A72-827C-B2EB2A87E5CC}" type="slidenum">
              <a:rPr lang="en-US" sz="1200" b="0">
                <a:latin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</a:pPr>
              <a:t>10</a:t>
            </a:fld>
            <a:endParaRPr lang="en-US" sz="1200" b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</a:pPr>
            <a:fld id="{EEDFEB29-C828-4599-8F02-D5E9F3501892}" type="slidenum">
              <a:rPr lang="en-US" sz="1200" b="0">
                <a:latin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</a:pPr>
              <a:t>11</a:t>
            </a:fld>
            <a:endParaRPr lang="en-US" sz="1200" b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What is the core of the message?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Avoid the Curse of Knowledge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“Anchor and Twist”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</a:pPr>
            <a:fld id="{497527C4-C373-49DB-AAAC-187A1785DAB1}" type="slidenum">
              <a:rPr lang="en-US" sz="1200" b="0">
                <a:latin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</a:pPr>
              <a:t>12</a:t>
            </a:fld>
            <a:endParaRPr lang="en-US" sz="1200" b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What don’t people forget when they leave the room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Learn about beliefs, attitudes, values rather than implant new ones (Naomi Karten)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marL="742950" lvl="1" indent="-285750" eaLnBrk="1" hangingPunct="1"/>
            <a:r>
              <a:rPr lang="en-US" smtClean="0">
                <a:latin typeface="Times New Roman" pitchFamily="18" charset="0"/>
              </a:rPr>
              <a:t>Trust and credibility will get you a fair hearing</a:t>
            </a:r>
          </a:p>
          <a:p>
            <a:pPr marL="742950" lvl="1" indent="-285750" eaLnBrk="1" hangingPunct="1"/>
            <a:r>
              <a:rPr lang="en-US" smtClean="0">
                <a:latin typeface="Times New Roman" pitchFamily="18" charset="0"/>
              </a:rPr>
              <a:t>Learn about the beliefs, attitudes, values (rather than create new ones)</a:t>
            </a:r>
          </a:p>
          <a:p>
            <a:pPr marL="742950" lvl="1" indent="-285750" eaLnBrk="1" hangingPunct="1"/>
            <a:r>
              <a:rPr lang="en-US" smtClean="0">
                <a:latin typeface="Times New Roman" pitchFamily="18" charset="0"/>
              </a:rPr>
              <a:t>Inspire them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</a:pPr>
            <a:fld id="{364D9CDC-7522-4441-AF98-BE2373C4B9A5}" type="slidenum">
              <a:rPr lang="en-US" sz="1200" b="0">
                <a:latin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</a:pPr>
              <a:t>13</a:t>
            </a:fld>
            <a:endParaRPr lang="en-US" sz="1200" b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Tension (Doppelt, 78)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If the tension is strong enough, they will pursue action  (Doppelt, 70)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   Reduce risk (safety/comfort concerns)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   Goals/Standards not being met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   Resolving the tension allows people to feel better about themselves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Spiral not linear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Use different processes at each stage (Table 1 &amp; Table 2 in </a:t>
            </a:r>
            <a:r>
              <a:rPr lang="en-US" i="1" smtClean="0">
                <a:latin typeface="Times New Roman" pitchFamily="18" charset="0"/>
              </a:rPr>
              <a:t>How People Change</a:t>
            </a:r>
            <a:r>
              <a:rPr lang="en-US" smtClean="0">
                <a:latin typeface="Times New Roman" pitchFamily="18" charset="0"/>
              </a:rPr>
              <a:t>, Prochaska)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Precontemplation – Contemplation – Preparation - Action – Maintenance  </a:t>
            </a:r>
            <a:r>
              <a:rPr lang="en-US" sz="700" smtClean="0">
                <a:latin typeface="Times New Roman" pitchFamily="18" charset="0"/>
              </a:rPr>
              <a:t>(Prochaska)</a:t>
            </a:r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Disinterest – Deliberation – Design – Doing – Defending  </a:t>
            </a:r>
            <a:r>
              <a:rPr lang="en-US" sz="700" smtClean="0">
                <a:latin typeface="Times New Roman" pitchFamily="18" charset="0"/>
              </a:rPr>
              <a:t>(Doppelt)</a:t>
            </a: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</a:pPr>
            <a:fld id="{497527C4-C373-49DB-AAAC-187A1785DAB1}" type="slidenum">
              <a:rPr lang="en-US" sz="1200" b="0">
                <a:latin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</a:pPr>
              <a:t>14</a:t>
            </a:fld>
            <a:endParaRPr lang="en-US" sz="1200" b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C98B02-72EE-497C-8B41-DEBFE8587F65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2129B5-A114-4C4D-BB83-0553DDDD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6477000" cy="1828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Diffusion of innovation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Mary Lynn </a:t>
            </a:r>
            <a:r>
              <a:rPr lang="en-US" b="1" dirty="0" err="1" smtClean="0"/>
              <a:t>Manns</a:t>
            </a:r>
            <a:r>
              <a:rPr lang="en-US" b="1" dirty="0" smtClean="0"/>
              <a:t>, PhD        manns@unca.edu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tIns="45720" rIns="91440" bIns="45720" anchor="ctr">
            <a:normAutofit fontScale="90000"/>
          </a:bodyPr>
          <a:lstStyle/>
          <a:p>
            <a:pPr algn="l" eaLnBrk="1" hangingPunct="1"/>
            <a:r>
              <a:rPr lang="en-US" b="1" dirty="0" smtClean="0"/>
              <a:t>More about the innovation decision process…</a:t>
            </a:r>
            <a:r>
              <a:rPr lang="en-US" dirty="0" smtClean="0"/>
              <a:t> 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1981200"/>
            <a:ext cx="9220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>
              <a:lnSpc>
                <a:spcPct val="90000"/>
              </a:lnSpc>
              <a:buClr>
                <a:schemeClr val="accent1"/>
              </a:buClr>
            </a:pPr>
            <a:r>
              <a:rPr lang="en-US" sz="3600" dirty="0">
                <a:solidFill>
                  <a:srgbClr val="00B050"/>
                </a:solidFill>
                <a:latin typeface="Arial" charset="0"/>
              </a:rPr>
              <a:t>knowledge</a:t>
            </a:r>
            <a:r>
              <a:rPr lang="en-US" sz="3600" b="0" dirty="0">
                <a:latin typeface="Arial" charset="0"/>
              </a:rPr>
              <a:t> – </a:t>
            </a:r>
            <a:r>
              <a:rPr lang="en-US" sz="3600" b="0" dirty="0">
                <a:solidFill>
                  <a:srgbClr val="FF3300"/>
                </a:solidFill>
                <a:latin typeface="Arial" charset="0"/>
              </a:rPr>
              <a:t>persuasion</a:t>
            </a:r>
            <a:r>
              <a:rPr lang="en-US" sz="3600" b="0" dirty="0">
                <a:latin typeface="Arial" charset="0"/>
              </a:rPr>
              <a:t> – </a:t>
            </a:r>
          </a:p>
          <a:p>
            <a:pPr lvl="1" algn="l">
              <a:lnSpc>
                <a:spcPct val="90000"/>
              </a:lnSpc>
              <a:buClr>
                <a:schemeClr val="accent1"/>
              </a:buClr>
            </a:pPr>
            <a:r>
              <a:rPr lang="en-US" sz="2000" b="0" dirty="0">
                <a:latin typeface="Arial" charset="0"/>
              </a:rPr>
              <a:t>decision – implementation – confirmation</a:t>
            </a:r>
          </a:p>
          <a:p>
            <a:pPr lvl="1" algn="l">
              <a:lnSpc>
                <a:spcPct val="90000"/>
              </a:lnSpc>
              <a:buClr>
                <a:schemeClr val="accent1"/>
              </a:buClr>
            </a:pPr>
            <a:endParaRPr lang="en-US" sz="3600" b="0" dirty="0">
              <a:latin typeface="Arial" charset="0"/>
            </a:endParaRPr>
          </a:p>
          <a:p>
            <a:pPr lvl="1" algn="l">
              <a:lnSpc>
                <a:spcPct val="90000"/>
              </a:lnSpc>
              <a:buClr>
                <a:schemeClr val="accent1"/>
              </a:buClr>
            </a:pPr>
            <a:r>
              <a:rPr lang="en-US" sz="3600" b="0" dirty="0">
                <a:latin typeface="Arial" charset="0"/>
              </a:rPr>
              <a:t>The mental activity at…</a:t>
            </a:r>
          </a:p>
          <a:p>
            <a:pPr lvl="1" algn="l">
              <a:lnSpc>
                <a:spcPct val="90000"/>
              </a:lnSpc>
              <a:buClr>
                <a:schemeClr val="accent1"/>
              </a:buClr>
            </a:pPr>
            <a:r>
              <a:rPr lang="en-US" sz="3600" b="0" dirty="0">
                <a:latin typeface="Arial" charset="0"/>
              </a:rPr>
              <a:t>… </a:t>
            </a:r>
            <a:r>
              <a:rPr lang="en-US" sz="3600" dirty="0">
                <a:solidFill>
                  <a:srgbClr val="00B050"/>
                </a:solidFill>
                <a:latin typeface="Arial" charset="0"/>
              </a:rPr>
              <a:t>knowledge</a:t>
            </a:r>
            <a:r>
              <a:rPr lang="en-US" sz="3600" b="0" dirty="0">
                <a:latin typeface="Arial" charset="0"/>
              </a:rPr>
              <a:t> is cognitive (knowing)</a:t>
            </a:r>
          </a:p>
          <a:p>
            <a:pPr lvl="1" algn="l">
              <a:lnSpc>
                <a:spcPct val="90000"/>
              </a:lnSpc>
              <a:buClr>
                <a:schemeClr val="accent1"/>
              </a:buClr>
            </a:pPr>
            <a:r>
              <a:rPr lang="en-US" sz="3600" b="0" dirty="0">
                <a:latin typeface="Arial" charset="0"/>
              </a:rPr>
              <a:t>… </a:t>
            </a:r>
            <a:r>
              <a:rPr lang="en-US" sz="3600" dirty="0">
                <a:solidFill>
                  <a:srgbClr val="FF3300"/>
                </a:solidFill>
                <a:latin typeface="Arial" charset="0"/>
              </a:rPr>
              <a:t>persuasion</a:t>
            </a:r>
            <a:r>
              <a:rPr lang="en-US" sz="3600" b="0" dirty="0">
                <a:latin typeface="Arial" charset="0"/>
              </a:rPr>
              <a:t> is affective (feeling)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tIns="45720" rIns="91440" bIns="45720" anchor="ctr">
            <a:normAutofit fontScale="90000"/>
          </a:bodyPr>
          <a:lstStyle/>
          <a:p>
            <a:pPr algn="l" eaLnBrk="1" hangingPunct="1"/>
            <a:r>
              <a:rPr lang="en-US" sz="4600" b="1" dirty="0" smtClean="0"/>
              <a:t>Knowledge:</a:t>
            </a:r>
            <a:br>
              <a:rPr lang="en-US" sz="4600" b="1" dirty="0" smtClean="0"/>
            </a:br>
            <a:r>
              <a:rPr lang="en-US" sz="4600" b="1" dirty="0" smtClean="0"/>
              <a:t>	</a:t>
            </a:r>
            <a:r>
              <a:rPr lang="en-US" sz="4000" b="1" dirty="0" smtClean="0"/>
              <a:t>present the relevant facts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u="sng" dirty="0" smtClean="0"/>
              <a:t>Goal</a:t>
            </a:r>
            <a:r>
              <a:rPr lang="en-US" dirty="0" smtClean="0"/>
              <a:t>:  Audience will believe you and be willing to be persuaded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3100" dirty="0" smtClean="0"/>
              <a:t>Stress a simple, concrete message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dirty="0" smtClean="0"/>
              <a:t>Make it relevant to that person or organization</a:t>
            </a:r>
          </a:p>
          <a:p>
            <a:pPr>
              <a:lnSpc>
                <a:spcPct val="90000"/>
              </a:lnSpc>
            </a:pPr>
            <a:r>
              <a:rPr lang="en-US" sz="3100" dirty="0" smtClean="0"/>
              <a:t>Capture attention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dirty="0" smtClean="0"/>
              <a:t>Show credibility</a:t>
            </a:r>
          </a:p>
          <a:p>
            <a:pPr>
              <a:lnSpc>
                <a:spcPct val="90000"/>
              </a:lnSpc>
            </a:pPr>
            <a:r>
              <a:rPr lang="en-US" sz="3100" dirty="0" smtClean="0"/>
              <a:t>Show a relative advantage</a:t>
            </a:r>
          </a:p>
          <a:p>
            <a:pPr>
              <a:lnSpc>
                <a:spcPct val="90000"/>
              </a:lnSpc>
            </a:pPr>
            <a:r>
              <a:rPr lang="en-US" sz="3100" dirty="0" smtClean="0"/>
              <a:t>Concentrate on the possibilities</a:t>
            </a:r>
          </a:p>
          <a:p>
            <a:pPr>
              <a:lnSpc>
                <a:spcPct val="90000"/>
              </a:lnSpc>
            </a:pPr>
            <a:r>
              <a:rPr lang="en-US" sz="3100" dirty="0" smtClean="0"/>
              <a:t>Keep it visible and frequent</a:t>
            </a:r>
          </a:p>
          <a:p>
            <a:pPr>
              <a:lnSpc>
                <a:spcPct val="90000"/>
              </a:lnSpc>
            </a:pPr>
            <a:r>
              <a:rPr lang="en-US" sz="3100" dirty="0" smtClean="0"/>
              <a:t>Make it memorable</a:t>
            </a:r>
          </a:p>
          <a:p>
            <a:pPr>
              <a:lnSpc>
                <a:spcPct val="90000"/>
              </a:lnSpc>
            </a:pPr>
            <a:r>
              <a:rPr lang="en-US" sz="3100" dirty="0" smtClean="0"/>
              <a:t>Include the next steps</a:t>
            </a:r>
          </a:p>
          <a:p>
            <a:pPr>
              <a:lnSpc>
                <a:spcPct val="90000"/>
              </a:lnSpc>
              <a:buNone/>
            </a:pPr>
            <a:endParaRPr lang="en-US" sz="1600" i="1" dirty="0" smtClean="0"/>
          </a:p>
          <a:p>
            <a:pPr>
              <a:lnSpc>
                <a:spcPct val="90000"/>
              </a:lnSpc>
              <a:buNone/>
            </a:pPr>
            <a:r>
              <a:rPr lang="en-US" sz="2400" i="1" dirty="0" smtClean="0"/>
              <a:t>People will forget what you said, forget what you did, but not forget how you made them feel.</a:t>
            </a:r>
            <a:r>
              <a:rPr lang="en-US" sz="2400" dirty="0" smtClean="0"/>
              <a:t> </a:t>
            </a:r>
            <a:r>
              <a:rPr lang="en-US" sz="2000" dirty="0" smtClean="0"/>
              <a:t>(Maya Angelou)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tIns="45720" rIns="91440" bIns="45720" anchor="ctr">
            <a:normAutofit fontScale="90000"/>
          </a:bodyPr>
          <a:lstStyle/>
          <a:p>
            <a:pPr algn="l" eaLnBrk="1" hangingPunct="1"/>
            <a:r>
              <a:rPr lang="en-US" sz="4600" b="1" dirty="0" smtClean="0"/>
              <a:t>Persuasion:</a:t>
            </a:r>
            <a:br>
              <a:rPr lang="en-US" sz="4600" b="1" dirty="0" smtClean="0"/>
            </a:br>
            <a:r>
              <a:rPr lang="en-US" sz="4600" b="1" dirty="0" smtClean="0"/>
              <a:t>	</a:t>
            </a:r>
            <a:r>
              <a:rPr lang="en-US" sz="3800" b="1" dirty="0" smtClean="0"/>
              <a:t>transform information into action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 lIns="91440" tIns="45720" rIns="91440" bIns="45720">
            <a:normAutofit fontScale="40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u="sng" dirty="0" smtClean="0"/>
              <a:t>Goal</a:t>
            </a:r>
            <a:r>
              <a:rPr lang="en-US" sz="4000" dirty="0" smtClean="0"/>
              <a:t>:  Audience will form the intended viewpoint and be willing to act on 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000" dirty="0" smtClean="0"/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Ask yourself:  What will cause my audience to feel something?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Set the stage - 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Match problem to individual concerns</a:t>
            </a:r>
          </a:p>
          <a:p>
            <a:r>
              <a:rPr lang="en-US" sz="4000" b="1" dirty="0" smtClean="0"/>
              <a:t>Tell meaningful stories </a:t>
            </a:r>
          </a:p>
          <a:p>
            <a:r>
              <a:rPr lang="en-US" sz="4000" b="1" dirty="0" smtClean="0"/>
              <a:t>Use images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Do food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Appeal to a sense of urgency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Stir up some anger</a:t>
            </a:r>
          </a:p>
          <a:p>
            <a:r>
              <a:rPr lang="en-US" sz="4000" b="1" dirty="0" smtClean="0"/>
              <a:t>Make it fun</a:t>
            </a:r>
          </a:p>
          <a:p>
            <a:r>
              <a:rPr lang="en-US" sz="4000" b="1" dirty="0" smtClean="0"/>
              <a:t>Build a support system</a:t>
            </a:r>
          </a:p>
          <a:p>
            <a:r>
              <a:rPr lang="en-US" sz="4000" b="1" dirty="0" smtClean="0"/>
              <a:t>Show that </a:t>
            </a:r>
            <a:r>
              <a:rPr lang="en-US" sz="4000" b="1" i="1" u="sng" dirty="0" smtClean="0"/>
              <a:t>you</a:t>
            </a:r>
            <a:r>
              <a:rPr lang="en-US" sz="4000" b="1" dirty="0" smtClean="0"/>
              <a:t> are emotionally attached</a:t>
            </a:r>
          </a:p>
          <a:p>
            <a:r>
              <a:rPr lang="en-US" sz="4000" b="1" dirty="0" smtClean="0"/>
              <a:t>Show that </a:t>
            </a:r>
            <a:r>
              <a:rPr lang="en-US" sz="4000" b="1" i="1" u="sng" dirty="0" smtClean="0"/>
              <a:t>you</a:t>
            </a:r>
            <a:r>
              <a:rPr lang="en-US" sz="4000" b="1" dirty="0" smtClean="0"/>
              <a:t> understand the fear and the challenges and their loss</a:t>
            </a:r>
          </a:p>
          <a:p>
            <a:r>
              <a:rPr lang="en-US" sz="4000" b="1" dirty="0" smtClean="0"/>
              <a:t>Create a sense of ownership for the problem and the solution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Ask for help</a:t>
            </a:r>
          </a:p>
          <a:p>
            <a:pPr>
              <a:lnSpc>
                <a:spcPct val="90000"/>
              </a:lnSpc>
            </a:pPr>
            <a:r>
              <a:rPr lang="en-US" sz="4000" b="1" dirty="0" smtClean="0"/>
              <a:t>Be appreciative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pPr algn="l" eaLnBrk="1" hangingPunct="1"/>
            <a:r>
              <a:rPr lang="en-US" b="1" smtClean="0"/>
              <a:t>Two things to remember…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#1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Change is not an event; it is a process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knowledge – persuasion – decision – implementation – confirmation  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</a:rPr>
              <a:t>E.M.Rogers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1" eaLnBrk="1" hangingPunct="1">
              <a:buFontTx/>
              <a:buNone/>
            </a:pPr>
            <a:endParaRPr lang="en-US" sz="1800" dirty="0" smtClean="0"/>
          </a:p>
          <a:p>
            <a:pPr lvl="1"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#2  </a:t>
            </a:r>
            <a:r>
              <a:rPr lang="en-US" b="1" dirty="0" smtClean="0"/>
              <a:t>Change is motivated by:</a:t>
            </a:r>
          </a:p>
          <a:p>
            <a:pPr lvl="1" eaLnBrk="1" hangingPunct="1"/>
            <a:r>
              <a:rPr lang="en-US" dirty="0" smtClean="0"/>
              <a:t>a tension between current state and desired state</a:t>
            </a:r>
          </a:p>
          <a:p>
            <a:pPr lvl="1" eaLnBrk="1" hangingPunct="1"/>
            <a:r>
              <a:rPr lang="en-US" dirty="0" smtClean="0"/>
              <a:t>a belief in the ability to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tIns="45720" rIns="91440" bIns="45720" anchor="ctr">
            <a:normAutofit/>
          </a:bodyPr>
          <a:lstStyle/>
          <a:p>
            <a:pPr algn="l" eaLnBrk="1" hangingPunct="1"/>
            <a:r>
              <a:rPr lang="en-US" sz="4600" b="1" dirty="0" smtClean="0"/>
              <a:t>Preventive Innovation….</a:t>
            </a:r>
            <a:endParaRPr lang="en-US" sz="3800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 lIns="91440" tIns="45720" rIns="91440" bIns="45720"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/>
              <a:t>Facts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/>
              <a:t>Fear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/>
              <a:t>Force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/>
              <a:t>“I’ll save you”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200" b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3200" b="1" dirty="0" smtClean="0"/>
              <a:t>Versus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b="1" dirty="0" smtClean="0"/>
              <a:t>A sense of hope with accompanying support</a:t>
            </a:r>
          </a:p>
          <a:p>
            <a:pPr>
              <a:buNone/>
            </a:pPr>
            <a:endParaRPr lang="en-US" sz="40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is not an event; it is a process</a:t>
            </a:r>
          </a:p>
          <a:p>
            <a:r>
              <a:rPr lang="en-US" dirty="0" smtClean="0"/>
              <a:t>It is useful to understand how different types of people move through this process </a:t>
            </a:r>
            <a:r>
              <a:rPr lang="en-US" sz="2400" dirty="0" smtClean="0"/>
              <a:t>(Innovators, Early Adopters, Early Majority, Late Majority, Laggards)</a:t>
            </a:r>
          </a:p>
          <a:p>
            <a:r>
              <a:rPr lang="en-US" dirty="0" smtClean="0"/>
              <a:t>Techniques for </a:t>
            </a:r>
            <a:r>
              <a:rPr lang="en-US" dirty="0" smtClean="0">
                <a:solidFill>
                  <a:srgbClr val="C00000"/>
                </a:solidFill>
              </a:rPr>
              <a:t>knowledge</a:t>
            </a:r>
            <a:r>
              <a:rPr lang="en-US" dirty="0" smtClean="0"/>
              <a:t> are different than those for </a:t>
            </a:r>
            <a:r>
              <a:rPr lang="en-US" dirty="0" smtClean="0">
                <a:solidFill>
                  <a:srgbClr val="C00000"/>
                </a:solidFill>
              </a:rPr>
              <a:t>persuasion</a:t>
            </a:r>
          </a:p>
          <a:p>
            <a:r>
              <a:rPr lang="en-US" dirty="0" smtClean="0"/>
              <a:t>You must: (1) create a tension between the current state and the desired state, and (2) a belief in the ability to change</a:t>
            </a:r>
          </a:p>
          <a:p>
            <a:pPr lvl="1"/>
            <a:r>
              <a:rPr lang="en-US" dirty="0" smtClean="0"/>
              <a:t>Hope and support work better than facts, fear, force, and “saving”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 this presentation…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Prochaska</a:t>
            </a:r>
            <a:r>
              <a:rPr lang="en-US" sz="4800" dirty="0" smtClean="0"/>
              <a:t> Stages of Change</a:t>
            </a:r>
          </a:p>
          <a:p>
            <a:r>
              <a:rPr lang="en-US" sz="4800" dirty="0" smtClean="0"/>
              <a:t>Health Belief Model</a:t>
            </a:r>
          </a:p>
          <a:p>
            <a:r>
              <a:rPr lang="en-US" sz="4800" dirty="0" smtClean="0"/>
              <a:t>*Rogers Diffusion of Innovation</a:t>
            </a:r>
          </a:p>
          <a:p>
            <a:r>
              <a:rPr lang="en-US" sz="4800" dirty="0" smtClean="0"/>
              <a:t>*Lessons to be learned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900" b="1" dirty="0" err="1" smtClean="0"/>
              <a:t>Prochaska</a:t>
            </a:r>
            <a:r>
              <a:rPr lang="en-US" sz="4900" b="1" dirty="0" smtClean="0"/>
              <a:t> Stages of Change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/>
              <a:t>A spiral model…</a:t>
            </a:r>
          </a:p>
          <a:p>
            <a:pPr lvl="1"/>
            <a:r>
              <a:rPr lang="en-US" sz="4500" dirty="0" err="1" smtClean="0"/>
              <a:t>Precontemplation</a:t>
            </a:r>
            <a:endParaRPr lang="en-US" sz="4500" dirty="0" smtClean="0"/>
          </a:p>
          <a:p>
            <a:pPr lvl="1"/>
            <a:r>
              <a:rPr lang="en-US" sz="4500" dirty="0" smtClean="0"/>
              <a:t>Contemplation</a:t>
            </a:r>
          </a:p>
          <a:p>
            <a:pPr lvl="1"/>
            <a:r>
              <a:rPr lang="en-US" sz="4500" dirty="0" smtClean="0"/>
              <a:t>Preparation</a:t>
            </a:r>
          </a:p>
          <a:p>
            <a:pPr lvl="1"/>
            <a:r>
              <a:rPr lang="en-US" sz="4500" dirty="0" smtClean="0"/>
              <a:t>Action</a:t>
            </a:r>
          </a:p>
          <a:p>
            <a:pPr lvl="1"/>
            <a:r>
              <a:rPr lang="en-US" sz="4500" dirty="0" smtClean="0"/>
              <a:t>Maintenance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Doppelt’s</a:t>
            </a:r>
            <a:r>
              <a:rPr lang="en-US" b="1" dirty="0" smtClean="0"/>
              <a:t> Model of Change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Disinterest </a:t>
            </a:r>
          </a:p>
          <a:p>
            <a:r>
              <a:rPr lang="en-US" sz="4000" dirty="0" smtClean="0">
                <a:latin typeface="Times New Roman" pitchFamily="18" charset="0"/>
              </a:rPr>
              <a:t>Deliberation </a:t>
            </a:r>
          </a:p>
          <a:p>
            <a:r>
              <a:rPr lang="en-US" sz="4000" dirty="0" smtClean="0">
                <a:latin typeface="Times New Roman" pitchFamily="18" charset="0"/>
              </a:rPr>
              <a:t>Design</a:t>
            </a:r>
          </a:p>
          <a:p>
            <a:r>
              <a:rPr lang="en-US" sz="4000" dirty="0" smtClean="0">
                <a:latin typeface="Times New Roman" pitchFamily="18" charset="0"/>
              </a:rPr>
              <a:t>Doing </a:t>
            </a:r>
          </a:p>
          <a:p>
            <a:r>
              <a:rPr lang="en-US" sz="4000" dirty="0" smtClean="0">
                <a:latin typeface="Times New Roman" pitchFamily="18" charset="0"/>
              </a:rPr>
              <a:t>Defending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Health Belief Model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800" dirty="0" smtClean="0"/>
              <a:t>People will take a health-related action if that person…</a:t>
            </a:r>
          </a:p>
          <a:p>
            <a:pPr lvl="1"/>
            <a:r>
              <a:rPr lang="en-US" sz="4500" dirty="0" smtClean="0"/>
              <a:t>feels the negative health condition can be avoided</a:t>
            </a:r>
          </a:p>
          <a:p>
            <a:pPr lvl="1"/>
            <a:r>
              <a:rPr lang="en-US" sz="4500" dirty="0" smtClean="0"/>
              <a:t>has a positive expectation that the recommended action avoids the negative health condition</a:t>
            </a:r>
          </a:p>
          <a:p>
            <a:pPr lvl="1"/>
            <a:r>
              <a:rPr lang="en-US" sz="4500" dirty="0" smtClean="0"/>
              <a:t>believes he can successfully take the recommended health action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True or False….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If I have a </a:t>
            </a:r>
            <a:r>
              <a:rPr lang="en-US" sz="4000" i="1" dirty="0" smtClean="0"/>
              <a:t>good</a:t>
            </a:r>
            <a:r>
              <a:rPr lang="en-US" sz="4000" dirty="0" smtClean="0"/>
              <a:t> idea that adds value, it will be easy to convince others</a:t>
            </a:r>
          </a:p>
          <a:p>
            <a:pPr algn="ctr">
              <a:buNone/>
            </a:pPr>
            <a:r>
              <a:rPr lang="en-US" sz="4000" dirty="0" smtClean="0"/>
              <a:t>to accept it.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>Diffusion of Innovation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>E.M. Rogers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Knowledge</a:t>
            </a:r>
          </a:p>
          <a:p>
            <a:r>
              <a:rPr lang="en-US" sz="4800" dirty="0" smtClean="0"/>
              <a:t>Persuasion</a:t>
            </a:r>
          </a:p>
          <a:p>
            <a:r>
              <a:rPr lang="en-US" sz="4800" dirty="0" smtClean="0"/>
              <a:t>Decision</a:t>
            </a:r>
          </a:p>
          <a:p>
            <a:r>
              <a:rPr lang="en-US" sz="4800" dirty="0" smtClean="0"/>
              <a:t>Implementation</a:t>
            </a:r>
          </a:p>
          <a:p>
            <a:r>
              <a:rPr lang="en-US" sz="4800" dirty="0" smtClean="0"/>
              <a:t>Confirmation</a:t>
            </a:r>
            <a:endParaRPr lang="en-US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pPr algn="l" eaLnBrk="1" hangingPunct="1"/>
            <a:r>
              <a:rPr lang="en-US" b="1" smtClean="0"/>
              <a:t>Two things to remember…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buFontTx/>
              <a:buNone/>
            </a:pPr>
            <a:r>
              <a:rPr lang="en-US" dirty="0" smtClean="0"/>
              <a:t>#1 </a:t>
            </a:r>
            <a:r>
              <a:rPr lang="en-US" b="1" dirty="0" smtClean="0"/>
              <a:t>Change is not an event; it is a process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00000"/>
                </a:solidFill>
              </a:rPr>
              <a:t>knowledge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C00000"/>
                </a:solidFill>
              </a:rPr>
              <a:t>persuasion</a:t>
            </a:r>
            <a:r>
              <a:rPr lang="en-US" dirty="0" smtClean="0"/>
              <a:t> – decision – implementation – confirmation   </a:t>
            </a:r>
            <a:r>
              <a:rPr lang="en-US" sz="1800" dirty="0" smtClean="0"/>
              <a:t>(</a:t>
            </a:r>
            <a:r>
              <a:rPr lang="en-US" sz="1800" dirty="0" err="1" smtClean="0"/>
              <a:t>E.M.Rogers</a:t>
            </a:r>
            <a:r>
              <a:rPr lang="en-US" sz="1800" dirty="0" smtClean="0"/>
              <a:t>)</a:t>
            </a:r>
          </a:p>
          <a:p>
            <a:pPr lvl="1" eaLnBrk="1" hangingPunct="1">
              <a:buFontTx/>
              <a:buNone/>
            </a:pPr>
            <a:endParaRPr lang="en-US" sz="1800" dirty="0" smtClean="0"/>
          </a:p>
          <a:p>
            <a:pPr lvl="1"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#2  </a:t>
            </a:r>
            <a:r>
              <a:rPr lang="en-US" b="1" dirty="0" smtClean="0"/>
              <a:t>Change is motivated by:</a:t>
            </a:r>
          </a:p>
          <a:p>
            <a:pPr lvl="1" eaLnBrk="1" hangingPunct="1"/>
            <a:r>
              <a:rPr lang="en-US" dirty="0" smtClean="0"/>
              <a:t>a tension between current state and desired state</a:t>
            </a:r>
          </a:p>
          <a:p>
            <a:pPr lvl="1" eaLnBrk="1" hangingPunct="1"/>
            <a:r>
              <a:rPr lang="en-US" dirty="0" smtClean="0"/>
              <a:t>a belief in the ability to change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0" dirty="0" smtClean="0"/>
              <a:t>People do not move through the change process at the same rate</a:t>
            </a:r>
            <a:endParaRPr lang="en-US" b="1" i="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Do you know these people?</a:t>
            </a:r>
          </a:p>
          <a:p>
            <a:pPr>
              <a:lnSpc>
                <a:spcPct val="80000"/>
              </a:lnSpc>
            </a:pPr>
            <a:r>
              <a:rPr lang="en-US" sz="2400" b="1" i="1" dirty="0"/>
              <a:t>New stuff is cool!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Innovators</a:t>
            </a:r>
          </a:p>
          <a:p>
            <a:pPr>
              <a:lnSpc>
                <a:spcPct val="80000"/>
              </a:lnSpc>
            </a:pPr>
            <a:r>
              <a:rPr lang="en-US" sz="2400" b="1" i="1" dirty="0"/>
              <a:t>Interesting idea, but I want to hear more.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Early Adopters</a:t>
            </a:r>
          </a:p>
          <a:p>
            <a:pPr>
              <a:lnSpc>
                <a:spcPct val="80000"/>
              </a:lnSpc>
            </a:pPr>
            <a:r>
              <a:rPr lang="en-US" sz="2400" b="1" i="1" dirty="0"/>
              <a:t>What do other people think?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Early Majority</a:t>
            </a:r>
          </a:p>
          <a:p>
            <a:pPr>
              <a:lnSpc>
                <a:spcPct val="80000"/>
              </a:lnSpc>
            </a:pPr>
            <a:r>
              <a:rPr lang="en-US" sz="2400" b="1" i="1" dirty="0"/>
              <a:t>If I have to…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Late Majority</a:t>
            </a:r>
            <a:endParaRPr lang="en-US" sz="2000" b="1" i="1" dirty="0"/>
          </a:p>
          <a:p>
            <a:pPr>
              <a:lnSpc>
                <a:spcPct val="80000"/>
              </a:lnSpc>
            </a:pPr>
            <a:r>
              <a:rPr lang="en-US" sz="2400" b="1" i="1" dirty="0"/>
              <a:t>We’ve always done it this way…</a:t>
            </a:r>
          </a:p>
          <a:p>
            <a:pPr lvl="1">
              <a:lnSpc>
                <a:spcPct val="80000"/>
              </a:lnSpc>
            </a:pPr>
            <a:r>
              <a:rPr lang="en-US" sz="2000" b="1" dirty="0"/>
              <a:t>Laggards</a:t>
            </a:r>
            <a:endParaRPr lang="en-US" sz="20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415</TotalTime>
  <Words>853</Words>
  <Application>Microsoft Office PowerPoint</Application>
  <PresentationFormat>On-screen Show (4:3)</PresentationFormat>
  <Paragraphs>159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Diffusion of innovation</vt:lpstr>
      <vt:lpstr>In this presentation…</vt:lpstr>
      <vt:lpstr> Prochaska Stages of Change </vt:lpstr>
      <vt:lpstr>Doppelt’s Model of Change</vt:lpstr>
      <vt:lpstr>Health Belief Model</vt:lpstr>
      <vt:lpstr>True or False….</vt:lpstr>
      <vt:lpstr>Diffusion of Innovation E.M. Rogers</vt:lpstr>
      <vt:lpstr>Two things to remember…</vt:lpstr>
      <vt:lpstr>People do not move through the change process at the same rate</vt:lpstr>
      <vt:lpstr>More about the innovation decision process…   </vt:lpstr>
      <vt:lpstr>Knowledge:  present the relevant facts</vt:lpstr>
      <vt:lpstr>Persuasion:  transform information into action</vt:lpstr>
      <vt:lpstr>Two things to remember…</vt:lpstr>
      <vt:lpstr>Preventive Innovation….</vt:lpstr>
      <vt:lpstr>Summary….</vt:lpstr>
    </vt:vector>
  </TitlesOfParts>
  <Company>UNC Asheville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of innovation</dc:title>
  <dc:creator>UNCA</dc:creator>
  <cp:lastModifiedBy>UNCA</cp:lastModifiedBy>
  <cp:revision>43</cp:revision>
  <dcterms:created xsi:type="dcterms:W3CDTF">2009-03-17T14:29:55Z</dcterms:created>
  <dcterms:modified xsi:type="dcterms:W3CDTF">2009-03-18T18:40:36Z</dcterms:modified>
</cp:coreProperties>
</file>