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305" r:id="rId3"/>
    <p:sldId id="302" r:id="rId4"/>
    <p:sldId id="301" r:id="rId5"/>
    <p:sldId id="258" r:id="rId6"/>
    <p:sldId id="259" r:id="rId7"/>
    <p:sldId id="261" r:id="rId8"/>
    <p:sldId id="281" r:id="rId9"/>
    <p:sldId id="291" r:id="rId10"/>
    <p:sldId id="277" r:id="rId11"/>
    <p:sldId id="292" r:id="rId12"/>
    <p:sldId id="265" r:id="rId13"/>
    <p:sldId id="266" r:id="rId14"/>
    <p:sldId id="272" r:id="rId15"/>
    <p:sldId id="278" r:id="rId16"/>
    <p:sldId id="304" r:id="rId17"/>
    <p:sldId id="293" r:id="rId18"/>
    <p:sldId id="284" r:id="rId19"/>
    <p:sldId id="285" r:id="rId20"/>
    <p:sldId id="286" r:id="rId21"/>
    <p:sldId id="303" r:id="rId22"/>
    <p:sldId id="288" r:id="rId23"/>
    <p:sldId id="295" r:id="rId24"/>
    <p:sldId id="296" r:id="rId25"/>
    <p:sldId id="279" r:id="rId26"/>
    <p:sldId id="282" r:id="rId27"/>
    <p:sldId id="297" r:id="rId28"/>
    <p:sldId id="298" r:id="rId29"/>
    <p:sldId id="299" r:id="rId30"/>
    <p:sldId id="30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568" autoAdjust="0"/>
  </p:normalViewPr>
  <p:slideViewPr>
    <p:cSldViewPr>
      <p:cViewPr varScale="1">
        <p:scale>
          <a:sx n="85" d="100"/>
          <a:sy n="85" d="100"/>
        </p:scale>
        <p:origin x="-11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80FA7E-77B5-4449-8FAD-5B6900EB60D3}" type="datetimeFigureOut">
              <a:rPr lang="en-US" smtClean="0"/>
              <a:pPr/>
              <a:t>11/12/2009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DBB4EE-B2F3-4639-A5A1-D1461EFF47C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DBB4EE-B2F3-4639-A5A1-D1461EFF47C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Evidence of a statistical </a:t>
            </a:r>
            <a:r>
              <a:rPr lang="en-US" dirty="0" smtClean="0"/>
              <a:t>relationship</a:t>
            </a:r>
          </a:p>
          <a:p>
            <a:endParaRPr lang="en-US" dirty="0" smtClean="0"/>
          </a:p>
          <a:p>
            <a:r>
              <a:rPr lang="en-US" dirty="0" smtClean="0"/>
              <a:t>“negatively</a:t>
            </a:r>
            <a:r>
              <a:rPr lang="en-US" baseline="0" dirty="0" smtClean="0"/>
              <a:t> associated”</a:t>
            </a:r>
            <a:endParaRPr lang="en-US" dirty="0"/>
          </a:p>
        </p:txBody>
      </p:sp>
      <p:sp>
        <p:nvSpPr>
          <p:cNvPr id="4" name="Slide Number Placeholder 3"/>
          <p:cNvSpPr>
            <a:spLocks noGrp="1"/>
          </p:cNvSpPr>
          <p:nvPr>
            <p:ph type="sldNum" sz="quarter" idx="10"/>
          </p:nvPr>
        </p:nvSpPr>
        <p:spPr/>
        <p:txBody>
          <a:bodyPr/>
          <a:lstStyle/>
          <a:p>
            <a:fld id="{57DBB4EE-B2F3-4639-A5A1-D1461EFF47CE}"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800" dirty="0" smtClean="0"/>
              <a:t>Requested feedback from 130 respondents on findings:</a:t>
            </a:r>
            <a:endParaRPr lang="en-US" sz="1200" dirty="0" smtClean="0"/>
          </a:p>
          <a:p>
            <a:pPr lvl="1"/>
            <a:r>
              <a:rPr lang="en-US" sz="2400" dirty="0" smtClean="0"/>
              <a:t>10 factors</a:t>
            </a:r>
          </a:p>
          <a:p>
            <a:pPr lvl="1"/>
            <a:r>
              <a:rPr lang="en-US" sz="2400" dirty="0" smtClean="0"/>
              <a:t>Guidelines</a:t>
            </a:r>
          </a:p>
          <a:p>
            <a:r>
              <a:rPr lang="en-US" sz="2800" dirty="0" smtClean="0"/>
              <a:t>Response rate:  32%</a:t>
            </a:r>
          </a:p>
          <a:p>
            <a:r>
              <a:rPr lang="en-US" sz="2800" dirty="0" smtClean="0"/>
              <a:t>Allow further explanation for qualitative results</a:t>
            </a:r>
          </a:p>
          <a:p>
            <a:endParaRPr lang="en-US" dirty="0"/>
          </a:p>
        </p:txBody>
      </p:sp>
      <p:sp>
        <p:nvSpPr>
          <p:cNvPr id="4" name="Slide Number Placeholder 3"/>
          <p:cNvSpPr>
            <a:spLocks noGrp="1"/>
          </p:cNvSpPr>
          <p:nvPr>
            <p:ph type="sldNum" sz="quarter" idx="10"/>
          </p:nvPr>
        </p:nvSpPr>
        <p:spPr/>
        <p:txBody>
          <a:bodyPr/>
          <a:lstStyle/>
          <a:p>
            <a:fld id="{57DBB4EE-B2F3-4639-A5A1-D1461EFF47CE}"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Response</a:t>
            </a:r>
            <a:r>
              <a:rPr lang="en-US" baseline="0" dirty="0" smtClean="0"/>
              <a:t> rate = 32%</a:t>
            </a:r>
            <a:endParaRPr lang="en-US" dirty="0"/>
          </a:p>
        </p:txBody>
      </p:sp>
      <p:sp>
        <p:nvSpPr>
          <p:cNvPr id="4" name="Slide Number Placeholder 3"/>
          <p:cNvSpPr>
            <a:spLocks noGrp="1"/>
          </p:cNvSpPr>
          <p:nvPr>
            <p:ph type="sldNum" sz="quarter" idx="10"/>
          </p:nvPr>
        </p:nvSpPr>
        <p:spPr/>
        <p:txBody>
          <a:bodyPr/>
          <a:lstStyle/>
          <a:p>
            <a:fld id="{57DBB4EE-B2F3-4639-A5A1-D1461EFF47CE}"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with others</a:t>
            </a:r>
            <a:endParaRPr lang="en-US" dirty="0"/>
          </a:p>
        </p:txBody>
      </p:sp>
      <p:sp>
        <p:nvSpPr>
          <p:cNvPr id="4" name="Slide Number Placeholder 3"/>
          <p:cNvSpPr>
            <a:spLocks noGrp="1"/>
          </p:cNvSpPr>
          <p:nvPr>
            <p:ph type="sldNum" sz="quarter" idx="10"/>
          </p:nvPr>
        </p:nvSpPr>
        <p:spPr/>
        <p:txBody>
          <a:bodyPr/>
          <a:lstStyle/>
          <a:p>
            <a:fld id="{57DBB4EE-B2F3-4639-A5A1-D1461EFF47CE}"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in own work</a:t>
            </a:r>
          </a:p>
          <a:p>
            <a:r>
              <a:rPr lang="en-US" dirty="0" smtClean="0"/>
              <a:t>Use by writing</a:t>
            </a:r>
            <a:endParaRPr lang="en-US" dirty="0"/>
          </a:p>
        </p:txBody>
      </p:sp>
      <p:sp>
        <p:nvSpPr>
          <p:cNvPr id="4" name="Slide Number Placeholder 3"/>
          <p:cNvSpPr>
            <a:spLocks noGrp="1"/>
          </p:cNvSpPr>
          <p:nvPr>
            <p:ph type="sldNum" sz="quarter" idx="10"/>
          </p:nvPr>
        </p:nvSpPr>
        <p:spPr/>
        <p:txBody>
          <a:bodyPr/>
          <a:lstStyle/>
          <a:p>
            <a:fld id="{57DBB4EE-B2F3-4639-A5A1-D1461EFF47CE}"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with others</a:t>
            </a:r>
            <a:endParaRPr lang="en-US" dirty="0"/>
          </a:p>
        </p:txBody>
      </p:sp>
      <p:sp>
        <p:nvSpPr>
          <p:cNvPr id="4" name="Slide Number Placeholder 3"/>
          <p:cNvSpPr>
            <a:spLocks noGrp="1"/>
          </p:cNvSpPr>
          <p:nvPr>
            <p:ph type="sldNum" sz="quarter" idx="10"/>
          </p:nvPr>
        </p:nvSpPr>
        <p:spPr/>
        <p:txBody>
          <a:bodyPr/>
          <a:lstStyle/>
          <a:p>
            <a:fld id="{57DBB4EE-B2F3-4639-A5A1-D1461EFF47CE}"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individually</a:t>
            </a:r>
            <a:endParaRPr lang="en-US" dirty="0"/>
          </a:p>
        </p:txBody>
      </p:sp>
      <p:sp>
        <p:nvSpPr>
          <p:cNvPr id="4" name="Slide Number Placeholder 3"/>
          <p:cNvSpPr>
            <a:spLocks noGrp="1"/>
          </p:cNvSpPr>
          <p:nvPr>
            <p:ph type="sldNum" sz="quarter" idx="10"/>
          </p:nvPr>
        </p:nvSpPr>
        <p:spPr/>
        <p:txBody>
          <a:bodyPr/>
          <a:lstStyle/>
          <a:p>
            <a:fld id="{57DBB4EE-B2F3-4639-A5A1-D1461EFF47CE}"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Negative influence</a:t>
            </a:r>
            <a:r>
              <a:rPr lang="en-US" baseline="0" dirty="0" smtClean="0"/>
              <a:t> on use of patterns in own work</a:t>
            </a:r>
            <a:endParaRPr lang="en-US" dirty="0"/>
          </a:p>
        </p:txBody>
      </p:sp>
      <p:sp>
        <p:nvSpPr>
          <p:cNvPr id="4" name="Slide Number Placeholder 3"/>
          <p:cNvSpPr>
            <a:spLocks noGrp="1"/>
          </p:cNvSpPr>
          <p:nvPr>
            <p:ph type="sldNum" sz="quarter" idx="10"/>
          </p:nvPr>
        </p:nvSpPr>
        <p:spPr/>
        <p:txBody>
          <a:bodyPr/>
          <a:lstStyle/>
          <a:p>
            <a:fld id="{57DBB4EE-B2F3-4639-A5A1-D1461EFF47CE}" type="slidenum">
              <a:rPr lang="en-US" smtClean="0"/>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Influence on pattern writing</a:t>
            </a:r>
          </a:p>
          <a:p>
            <a:r>
              <a:rPr lang="en-US" dirty="0" smtClean="0"/>
              <a:t>Lowest mean of all independent variables</a:t>
            </a:r>
            <a:endParaRPr lang="en-US" dirty="0"/>
          </a:p>
        </p:txBody>
      </p:sp>
      <p:sp>
        <p:nvSpPr>
          <p:cNvPr id="4" name="Slide Number Placeholder 3"/>
          <p:cNvSpPr>
            <a:spLocks noGrp="1"/>
          </p:cNvSpPr>
          <p:nvPr>
            <p:ph type="sldNum" sz="quarter" idx="10"/>
          </p:nvPr>
        </p:nvSpPr>
        <p:spPr/>
        <p:txBody>
          <a:bodyPr/>
          <a:lstStyle/>
          <a:p>
            <a:fld id="{57DBB4EE-B2F3-4639-A5A1-D1461EFF47CE}" type="slidenum">
              <a:rPr lang="en-US" smtClean="0"/>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Negative influence on individual use</a:t>
            </a:r>
            <a:endParaRPr lang="en-US" dirty="0"/>
          </a:p>
        </p:txBody>
      </p:sp>
      <p:sp>
        <p:nvSpPr>
          <p:cNvPr id="4" name="Slide Number Placeholder 3"/>
          <p:cNvSpPr>
            <a:spLocks noGrp="1"/>
          </p:cNvSpPr>
          <p:nvPr>
            <p:ph type="sldNum" sz="quarter" idx="10"/>
          </p:nvPr>
        </p:nvSpPr>
        <p:spPr/>
        <p:txBody>
          <a:bodyPr/>
          <a:lstStyle/>
          <a:p>
            <a:fld id="{57DBB4EE-B2F3-4639-A5A1-D1461EFF47CE}"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DBB4EE-B2F3-4639-A5A1-D1461EFF47C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PLoP</a:t>
            </a:r>
            <a:r>
              <a:rPr lang="en-US" baseline="0" dirty="0" smtClean="0"/>
              <a:t> conferences</a:t>
            </a:r>
            <a:endParaRPr lang="en-US" dirty="0"/>
          </a:p>
        </p:txBody>
      </p:sp>
      <p:sp>
        <p:nvSpPr>
          <p:cNvPr id="4" name="Slide Number Placeholder 3"/>
          <p:cNvSpPr>
            <a:spLocks noGrp="1"/>
          </p:cNvSpPr>
          <p:nvPr>
            <p:ph type="sldNum" sz="quarter" idx="10"/>
          </p:nvPr>
        </p:nvSpPr>
        <p:spPr/>
        <p:txBody>
          <a:bodyPr/>
          <a:lstStyle/>
          <a:p>
            <a:fld id="{57DBB4EE-B2F3-4639-A5A1-D1461EFF47C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200" b="1" dirty="0" smtClean="0">
                <a:solidFill>
                  <a:schemeClr val="accent4">
                    <a:lumMod val="75000"/>
                  </a:schemeClr>
                </a:solidFill>
              </a:rPr>
              <a:t>Motivated by:  </a:t>
            </a:r>
            <a:r>
              <a:rPr lang="en-US" sz="1200" dirty="0" smtClean="0"/>
              <a:t>the need to inform researchers and practitioners about how they may position patterns in organizations to encourage a faster and more efficient adoption</a:t>
            </a:r>
          </a:p>
          <a:p>
            <a:pPr>
              <a:buNone/>
            </a:pPr>
            <a:endParaRPr lang="en-US" sz="1200" dirty="0" smtClean="0"/>
          </a:p>
          <a:p>
            <a:pPr>
              <a:buNone/>
            </a:pPr>
            <a:r>
              <a:rPr lang="en-US" sz="1200" b="1" dirty="0" smtClean="0">
                <a:solidFill>
                  <a:schemeClr val="accent4">
                    <a:lumMod val="75000"/>
                  </a:schemeClr>
                </a:solidFill>
              </a:rPr>
              <a:t>Goal:  </a:t>
            </a:r>
            <a:r>
              <a:rPr lang="en-US" sz="1200" dirty="0" smtClean="0"/>
              <a:t>Theory building</a:t>
            </a:r>
          </a:p>
          <a:p>
            <a:endParaRPr lang="en-US" dirty="0"/>
          </a:p>
        </p:txBody>
      </p:sp>
      <p:sp>
        <p:nvSpPr>
          <p:cNvPr id="4" name="Slide Number Placeholder 3"/>
          <p:cNvSpPr>
            <a:spLocks noGrp="1"/>
          </p:cNvSpPr>
          <p:nvPr>
            <p:ph type="sldNum" sz="quarter" idx="10"/>
          </p:nvPr>
        </p:nvSpPr>
        <p:spPr/>
        <p:txBody>
          <a:bodyPr/>
          <a:lstStyle/>
          <a:p>
            <a:fld id="{57DBB4EE-B2F3-4639-A5A1-D1461EFF47CE}"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Operational definitions of constructs from past studies </a:t>
            </a:r>
            <a:r>
              <a:rPr lang="en-US" sz="800" dirty="0" smtClean="0"/>
              <a:t>(e.g. </a:t>
            </a:r>
            <a:r>
              <a:rPr lang="en-US" sz="800" dirty="0" err="1" smtClean="0"/>
              <a:t>Kishore</a:t>
            </a:r>
            <a:r>
              <a:rPr lang="en-US" sz="800" dirty="0" smtClean="0"/>
              <a:t> 1999; Moore 1991; </a:t>
            </a:r>
            <a:r>
              <a:rPr lang="en-US" sz="800" dirty="0" err="1" smtClean="0"/>
              <a:t>Moore&amp;Benbesat</a:t>
            </a:r>
            <a:r>
              <a:rPr lang="en-US" sz="800" dirty="0" smtClean="0"/>
              <a:t> 1991; Green 1999)</a:t>
            </a:r>
          </a:p>
          <a:p>
            <a:r>
              <a:rPr lang="en-US" sz="1200" dirty="0" smtClean="0"/>
              <a:t>7-point </a:t>
            </a:r>
            <a:r>
              <a:rPr lang="en-US" sz="1200" dirty="0" err="1" smtClean="0"/>
              <a:t>Likert</a:t>
            </a:r>
            <a:r>
              <a:rPr lang="en-US" sz="1200" dirty="0" smtClean="0"/>
              <a:t> scale</a:t>
            </a:r>
          </a:p>
          <a:p>
            <a:r>
              <a:rPr lang="en-US" sz="1200" dirty="0" smtClean="0"/>
              <a:t>Homogenous sampling </a:t>
            </a:r>
            <a:r>
              <a:rPr lang="en-US" sz="800" dirty="0" smtClean="0"/>
              <a:t>(</a:t>
            </a:r>
            <a:r>
              <a:rPr lang="en-US" sz="800" dirty="0" err="1" smtClean="0"/>
              <a:t>Baroudi</a:t>
            </a:r>
            <a:r>
              <a:rPr lang="en-US" sz="800" dirty="0" smtClean="0"/>
              <a:t> 1989; Sawyer 1981; </a:t>
            </a:r>
            <a:r>
              <a:rPr lang="en-US" sz="800" dirty="0" err="1" smtClean="0"/>
              <a:t>Mahmood</a:t>
            </a:r>
            <a:r>
              <a:rPr lang="en-US" sz="800" dirty="0" smtClean="0"/>
              <a:t> 1991)</a:t>
            </a:r>
            <a:endParaRPr lang="en-US" dirty="0" smtClean="0"/>
          </a:p>
          <a:p>
            <a:r>
              <a:rPr lang="en-US" sz="1200" dirty="0" smtClean="0"/>
              <a:t>130 respondents</a:t>
            </a:r>
          </a:p>
          <a:p>
            <a:r>
              <a:rPr lang="en-US" sz="1200" dirty="0" smtClean="0"/>
              <a:t>130 locations</a:t>
            </a:r>
          </a:p>
          <a:p>
            <a:endParaRPr lang="en-US" dirty="0" smtClean="0"/>
          </a:p>
          <a:p>
            <a:r>
              <a:rPr lang="en-US" dirty="0" smtClean="0"/>
              <a:t>Field study – natural environment</a:t>
            </a:r>
            <a:r>
              <a:rPr lang="en-US" baseline="0" dirty="0" smtClean="0"/>
              <a:t> instead of experimental</a:t>
            </a:r>
            <a:endParaRPr lang="en-US" dirty="0"/>
          </a:p>
        </p:txBody>
      </p:sp>
      <p:sp>
        <p:nvSpPr>
          <p:cNvPr id="4" name="Slide Number Placeholder 3"/>
          <p:cNvSpPr>
            <a:spLocks noGrp="1"/>
          </p:cNvSpPr>
          <p:nvPr>
            <p:ph type="sldNum" sz="quarter" idx="10"/>
          </p:nvPr>
        </p:nvSpPr>
        <p:spPr/>
        <p:txBody>
          <a:bodyPr/>
          <a:lstStyle/>
          <a:p>
            <a:fld id="{57DBB4EE-B2F3-4639-A5A1-D1461EFF47CE}"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46</a:t>
            </a:r>
          </a:p>
          <a:p>
            <a:r>
              <a:rPr lang="en-US" dirty="0" smtClean="0"/>
              <a:t>Technology Acceptance Model – 1989 specifically for IT</a:t>
            </a:r>
          </a:p>
          <a:p>
            <a:endParaRPr lang="en-US" dirty="0" smtClean="0"/>
          </a:p>
          <a:p>
            <a:r>
              <a:rPr lang="en-US" dirty="0" smtClean="0"/>
              <a:t>Oldest and most widely used body of innovation adoption and diffusion literature</a:t>
            </a:r>
          </a:p>
          <a:p>
            <a:endParaRPr lang="en-US" dirty="0" smtClean="0"/>
          </a:p>
          <a:p>
            <a:r>
              <a:rPr lang="en-US" dirty="0" smtClean="0"/>
              <a:t>Communication sources have the power to</a:t>
            </a:r>
            <a:r>
              <a:rPr lang="en-US" baseline="0" dirty="0" smtClean="0"/>
              <a:t> alter individual </a:t>
            </a:r>
            <a:r>
              <a:rPr lang="en-US" baseline="0" dirty="0" smtClean="0"/>
              <a:t>perception</a:t>
            </a:r>
          </a:p>
          <a:p>
            <a:endParaRPr lang="en-US" baseline="0" dirty="0" smtClean="0"/>
          </a:p>
          <a:p>
            <a:r>
              <a:rPr lang="en-US" baseline="0" dirty="0" smtClean="0"/>
              <a:t>Why?</a:t>
            </a:r>
          </a:p>
          <a:p>
            <a:pPr>
              <a:buFontTx/>
              <a:buChar char="-"/>
            </a:pPr>
            <a:r>
              <a:rPr lang="en-US" baseline="0" dirty="0" smtClean="0"/>
              <a:t>lots of variables (for theory-building)</a:t>
            </a:r>
          </a:p>
          <a:p>
            <a:pPr>
              <a:buFontTx/>
              <a:buNone/>
            </a:pPr>
            <a:r>
              <a:rPr lang="en-US" baseline="0" dirty="0" smtClean="0"/>
              <a:t>-over 50 years of research</a:t>
            </a:r>
          </a:p>
          <a:p>
            <a:pPr>
              <a:buFontTx/>
              <a:buNone/>
            </a:pPr>
            <a:r>
              <a:rPr lang="en-US" baseline="0" dirty="0" smtClean="0"/>
              <a:t>-supported by many other researchers in IT</a:t>
            </a:r>
          </a:p>
          <a:p>
            <a:pPr>
              <a:buFontTx/>
              <a:buNone/>
            </a:pPr>
            <a:r>
              <a:rPr lang="en-US" baseline="0" dirty="0" smtClean="0"/>
              <a:t>-other SPI studies used this</a:t>
            </a:r>
          </a:p>
          <a:p>
            <a:endParaRPr lang="en-US" dirty="0"/>
          </a:p>
        </p:txBody>
      </p:sp>
      <p:sp>
        <p:nvSpPr>
          <p:cNvPr id="4" name="Slide Number Placeholder 3"/>
          <p:cNvSpPr>
            <a:spLocks noGrp="1"/>
          </p:cNvSpPr>
          <p:nvPr>
            <p:ph type="sldNum" sz="quarter" idx="10"/>
          </p:nvPr>
        </p:nvSpPr>
        <p:spPr/>
        <p:txBody>
          <a:bodyPr/>
          <a:lstStyle/>
          <a:p>
            <a:fld id="{57DBB4EE-B2F3-4639-A5A1-D1461EFF47CE}"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Perception of patterns attributes</a:t>
            </a:r>
          </a:p>
          <a:p>
            <a:r>
              <a:rPr lang="en-US" dirty="0" smtClean="0"/>
              <a:t>Perceptions</a:t>
            </a:r>
            <a:r>
              <a:rPr lang="en-US" baseline="0" dirty="0" smtClean="0"/>
              <a:t> of social system</a:t>
            </a:r>
          </a:p>
          <a:p>
            <a:r>
              <a:rPr lang="en-US" baseline="0" dirty="0" smtClean="0"/>
              <a:t>Innovativeness of adopter</a:t>
            </a:r>
          </a:p>
          <a:p>
            <a:endParaRPr lang="en-US" baseline="0" dirty="0" smtClean="0"/>
          </a:p>
          <a:p>
            <a:r>
              <a:rPr lang="en-US" baseline="0" dirty="0" smtClean="0"/>
              <a:t>Proposition:  Perception of the &lt;..&gt; of patterns is positively related to the use of patterns. </a:t>
            </a:r>
            <a:endParaRPr lang="en-US" baseline="0" dirty="0" smtClean="0"/>
          </a:p>
          <a:p>
            <a:endParaRPr lang="en-US" baseline="0" dirty="0" smtClean="0"/>
          </a:p>
          <a:p>
            <a:r>
              <a:rPr lang="en-US" baseline="0" dirty="0" smtClean="0"/>
              <a:t>Acceptance measured by use</a:t>
            </a:r>
            <a:endParaRPr lang="en-US" dirty="0"/>
          </a:p>
        </p:txBody>
      </p:sp>
      <p:sp>
        <p:nvSpPr>
          <p:cNvPr id="4" name="Slide Number Placeholder 3"/>
          <p:cNvSpPr>
            <a:spLocks noGrp="1"/>
          </p:cNvSpPr>
          <p:nvPr>
            <p:ph type="sldNum" sz="quarter" idx="10"/>
          </p:nvPr>
        </p:nvSpPr>
        <p:spPr/>
        <p:txBody>
          <a:bodyPr/>
          <a:lstStyle/>
          <a:p>
            <a:fld id="{57DBB4EE-B2F3-4639-A5A1-D1461EFF47CE}"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sz="2400" dirty="0" smtClean="0"/>
              <a:t>Alpha reliability</a:t>
            </a:r>
            <a:r>
              <a:rPr lang="en-US" sz="2400" baseline="0" dirty="0" smtClean="0"/>
              <a:t> coefficient – </a:t>
            </a:r>
            <a:r>
              <a:rPr lang="en-US" sz="2400" baseline="0" dirty="0" err="1" smtClean="0"/>
              <a:t>Cronbach</a:t>
            </a:r>
            <a:r>
              <a:rPr lang="en-US" sz="2400" baseline="0" dirty="0" smtClean="0"/>
              <a:t>, 1951 – the degree to which the survey items for each variable are homogenous</a:t>
            </a:r>
            <a:endParaRPr lang="en-US" sz="2400" dirty="0" smtClean="0"/>
          </a:p>
          <a:p>
            <a:pPr lvl="1"/>
            <a:endParaRPr lang="en-US" sz="2400" dirty="0" smtClean="0"/>
          </a:p>
          <a:p>
            <a:pPr lvl="1"/>
            <a:r>
              <a:rPr lang="en-US" sz="2400" dirty="0" smtClean="0"/>
              <a:t>Adoption</a:t>
            </a:r>
            <a:r>
              <a:rPr lang="en-US" sz="2400" baseline="0" dirty="0" smtClean="0"/>
              <a:t>  = Use</a:t>
            </a:r>
          </a:p>
          <a:p>
            <a:pPr lvl="1"/>
            <a:endParaRPr lang="en-US" sz="2400" baseline="0" dirty="0" smtClean="0"/>
          </a:p>
          <a:p>
            <a:endParaRPr lang="en-US" dirty="0"/>
          </a:p>
        </p:txBody>
      </p:sp>
      <p:sp>
        <p:nvSpPr>
          <p:cNvPr id="4" name="Slide Number Placeholder 3"/>
          <p:cNvSpPr>
            <a:spLocks noGrp="1"/>
          </p:cNvSpPr>
          <p:nvPr>
            <p:ph type="sldNum" sz="quarter" idx="10"/>
          </p:nvPr>
        </p:nvSpPr>
        <p:spPr/>
        <p:txBody>
          <a:bodyPr/>
          <a:lstStyle/>
          <a:p>
            <a:fld id="{57DBB4EE-B2F3-4639-A5A1-D1461EFF47CE}"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sz="2400" baseline="0" dirty="0" smtClean="0"/>
              <a:t>Homogenous sampling used in theory building</a:t>
            </a:r>
            <a:endParaRPr lang="en-US" sz="2400" dirty="0" smtClean="0"/>
          </a:p>
          <a:p>
            <a:pPr lvl="1"/>
            <a:r>
              <a:rPr lang="en-US" sz="2400" dirty="0" smtClean="0"/>
              <a:t>98 technical</a:t>
            </a:r>
          </a:p>
          <a:p>
            <a:pPr lvl="1"/>
            <a:r>
              <a:rPr lang="en-US" sz="2400" dirty="0" smtClean="0"/>
              <a:t>10 managers</a:t>
            </a:r>
          </a:p>
          <a:p>
            <a:pPr lvl="1"/>
            <a:r>
              <a:rPr lang="en-US" sz="2400" dirty="0" smtClean="0"/>
              <a:t>11 technical and managerial</a:t>
            </a:r>
          </a:p>
          <a:p>
            <a:pPr lvl="1"/>
            <a:r>
              <a:rPr lang="en-US" sz="2400" dirty="0" smtClean="0"/>
              <a:t>6 researchers</a:t>
            </a:r>
          </a:p>
          <a:p>
            <a:pPr lvl="1"/>
            <a:r>
              <a:rPr lang="en-US" sz="2400" dirty="0" smtClean="0"/>
              <a:t>3 teachers</a:t>
            </a:r>
          </a:p>
          <a:p>
            <a:pPr lvl="1"/>
            <a:r>
              <a:rPr lang="en-US" sz="2400" dirty="0" smtClean="0"/>
              <a:t>2 did not specify</a:t>
            </a:r>
          </a:p>
          <a:p>
            <a:pPr lvl="1"/>
            <a:endParaRPr lang="en-US" sz="2400" dirty="0" smtClean="0"/>
          </a:p>
          <a:p>
            <a:pPr lvl="1"/>
            <a:r>
              <a:rPr lang="en-US" sz="2400" dirty="0" smtClean="0"/>
              <a:t>Primary use of patterns is in their</a:t>
            </a:r>
            <a:r>
              <a:rPr lang="en-US" sz="2400" baseline="0" dirty="0" smtClean="0"/>
              <a:t> own work</a:t>
            </a:r>
          </a:p>
          <a:p>
            <a:pPr lvl="1"/>
            <a:endParaRPr lang="en-US" sz="2400" baseline="0" dirty="0" smtClean="0"/>
          </a:p>
          <a:p>
            <a:pPr lvl="1"/>
            <a:r>
              <a:rPr lang="en-US" sz="2400" baseline="0" dirty="0" smtClean="0"/>
              <a:t>Writing patterns:  lowest mean and highest standard deviation</a:t>
            </a:r>
          </a:p>
          <a:p>
            <a:pPr lvl="1"/>
            <a:endParaRPr lang="en-US" sz="2400" baseline="0" dirty="0" smtClean="0"/>
          </a:p>
          <a:p>
            <a:pPr lvl="1"/>
            <a:r>
              <a:rPr lang="en-US" sz="2400" baseline="0" dirty="0" smtClean="0"/>
              <a:t>Generally innovative, perceive they have a choice to use patterns, is aware of the results of using patterns and sees them as compatible with their work</a:t>
            </a:r>
          </a:p>
          <a:p>
            <a:pPr lvl="1"/>
            <a:endParaRPr lang="en-US" sz="2400" baseline="0" dirty="0" smtClean="0"/>
          </a:p>
          <a:p>
            <a:pPr lvl="1"/>
            <a:r>
              <a:rPr lang="en-US" sz="2400" baseline="0" dirty="0" smtClean="0"/>
              <a:t>Lowest :  visibility, change agent, training, patterns repository</a:t>
            </a:r>
            <a:endParaRPr lang="en-US" sz="2400" dirty="0" smtClean="0"/>
          </a:p>
          <a:p>
            <a:endParaRPr lang="en-US" dirty="0"/>
          </a:p>
        </p:txBody>
      </p:sp>
      <p:sp>
        <p:nvSpPr>
          <p:cNvPr id="4" name="Slide Number Placeholder 3"/>
          <p:cNvSpPr>
            <a:spLocks noGrp="1"/>
          </p:cNvSpPr>
          <p:nvPr>
            <p:ph type="sldNum" sz="quarter" idx="10"/>
          </p:nvPr>
        </p:nvSpPr>
        <p:spPr/>
        <p:txBody>
          <a:bodyPr/>
          <a:lstStyle/>
          <a:p>
            <a:fld id="{57DBB4EE-B2F3-4639-A5A1-D1461EFF47CE}"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CB280D0-0CD3-4CFC-8859-3BE873DCAE65}" type="datetimeFigureOut">
              <a:rPr lang="en-US" smtClean="0"/>
              <a:pPr/>
              <a:t>11/12/2009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C5C1490-4664-4BE4-85BB-DDD71A8550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B280D0-0CD3-4CFC-8859-3BE873DCAE65}" type="datetimeFigureOut">
              <a:rPr lang="en-US" smtClean="0"/>
              <a:pPr/>
              <a:t>11/12/2009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5C1490-4664-4BE4-85BB-DDD71A8550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B280D0-0CD3-4CFC-8859-3BE873DCAE65}" type="datetimeFigureOut">
              <a:rPr lang="en-US" smtClean="0"/>
              <a:pPr/>
              <a:t>11/12/2009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5C1490-4664-4BE4-85BB-DDD71A8550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B280D0-0CD3-4CFC-8859-3BE873DCAE65}" type="datetimeFigureOut">
              <a:rPr lang="en-US" smtClean="0"/>
              <a:pPr/>
              <a:t>11/12/2009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5C1490-4664-4BE4-85BB-DDD71A8550C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CB280D0-0CD3-4CFC-8859-3BE873DCAE65}" type="datetimeFigureOut">
              <a:rPr lang="en-US" smtClean="0"/>
              <a:pPr/>
              <a:t>11/12/2009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5C1490-4664-4BE4-85BB-DDD71A8550C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CB280D0-0CD3-4CFC-8859-3BE873DCAE65}" type="datetimeFigureOut">
              <a:rPr lang="en-US" smtClean="0"/>
              <a:pPr/>
              <a:t>11/12/2009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5C1490-4664-4BE4-85BB-DDD71A8550C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CB280D0-0CD3-4CFC-8859-3BE873DCAE65}" type="datetimeFigureOut">
              <a:rPr lang="en-US" smtClean="0"/>
              <a:pPr/>
              <a:t>11/12/2009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C5C1490-4664-4BE4-85BB-DDD71A8550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CB280D0-0CD3-4CFC-8859-3BE873DCAE65}" type="datetimeFigureOut">
              <a:rPr lang="en-US" smtClean="0"/>
              <a:pPr/>
              <a:t>11/12/2009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C5C1490-4664-4BE4-85BB-DDD71A8550C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CB280D0-0CD3-4CFC-8859-3BE873DCAE65}" type="datetimeFigureOut">
              <a:rPr lang="en-US" smtClean="0"/>
              <a:pPr/>
              <a:t>11/12/2009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C5C1490-4664-4BE4-85BB-DDD71A8550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CB280D0-0CD3-4CFC-8859-3BE873DCAE65}" type="datetimeFigureOut">
              <a:rPr lang="en-US" smtClean="0"/>
              <a:pPr/>
              <a:t>11/12/2009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5C1490-4664-4BE4-85BB-DDD71A8550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CB280D0-0CD3-4CFC-8859-3BE873DCAE65}" type="datetimeFigureOut">
              <a:rPr lang="en-US" smtClean="0"/>
              <a:pPr/>
              <a:t>11/12/2009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C5C1490-4664-4BE4-85BB-DDD71A8550C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CB280D0-0CD3-4CFC-8859-3BE873DCAE65}" type="datetimeFigureOut">
              <a:rPr lang="en-US" smtClean="0"/>
              <a:pPr/>
              <a:t>11/12/2009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C5C1490-4664-4BE4-85BB-DDD71A8550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cs.unca.edu/~manns" TargetMode="External"/><Relationship Id="rId2" Type="http://schemas.openxmlformats.org/officeDocument/2006/relationships/hyperlink" Target="mailto:manns@unca.edu"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8305800" cy="1829761"/>
          </a:xfrm>
        </p:spPr>
        <p:txBody>
          <a:bodyPr>
            <a:noAutofit/>
          </a:bodyPr>
          <a:lstStyle/>
          <a:p>
            <a:r>
              <a:rPr lang="en-US" sz="4000" dirty="0" smtClean="0">
                <a:solidFill>
                  <a:schemeClr val="tx1"/>
                </a:solidFill>
              </a:rPr>
              <a:t>An Investigation into Factors Affecting the Adoption of Software Development Patterns</a:t>
            </a:r>
            <a:endParaRPr lang="en-US" sz="4000" dirty="0">
              <a:solidFill>
                <a:schemeClr val="tx1"/>
              </a:solidFill>
            </a:endParaRPr>
          </a:p>
        </p:txBody>
      </p:sp>
      <p:sp>
        <p:nvSpPr>
          <p:cNvPr id="3" name="Subtitle 2"/>
          <p:cNvSpPr>
            <a:spLocks noGrp="1"/>
          </p:cNvSpPr>
          <p:nvPr>
            <p:ph type="subTitle" idx="1"/>
          </p:nvPr>
        </p:nvSpPr>
        <p:spPr/>
        <p:txBody>
          <a:bodyPr>
            <a:normAutofit fontScale="25000" lnSpcReduction="20000"/>
          </a:bodyPr>
          <a:lstStyle/>
          <a:p>
            <a:r>
              <a:rPr lang="en-US" sz="11200" dirty="0" smtClean="0">
                <a:solidFill>
                  <a:schemeClr val="tx1"/>
                </a:solidFill>
              </a:rPr>
              <a:t>Mary Lynn </a:t>
            </a:r>
            <a:r>
              <a:rPr lang="en-US" sz="11200" dirty="0" err="1" smtClean="0">
                <a:solidFill>
                  <a:schemeClr val="tx1"/>
                </a:solidFill>
              </a:rPr>
              <a:t>Manns</a:t>
            </a:r>
            <a:endParaRPr lang="en-US" sz="11200" dirty="0" smtClean="0">
              <a:solidFill>
                <a:schemeClr val="tx1"/>
              </a:solidFill>
            </a:endParaRPr>
          </a:p>
          <a:p>
            <a:r>
              <a:rPr lang="en-US" sz="8000" dirty="0" smtClean="0">
                <a:solidFill>
                  <a:schemeClr val="tx1"/>
                </a:solidFill>
              </a:rPr>
              <a:t>University of North Carolina at Asheville</a:t>
            </a:r>
          </a:p>
          <a:p>
            <a:endParaRPr lang="en-US" dirty="0" smtClean="0"/>
          </a:p>
          <a:p>
            <a:r>
              <a:rPr lang="en-US" sz="5600" dirty="0" smtClean="0"/>
              <a:t>SMA 2009</a:t>
            </a:r>
          </a:p>
          <a:p>
            <a:r>
              <a:rPr lang="en-US" sz="5600" dirty="0" smtClean="0"/>
              <a:t>November, 2009</a:t>
            </a:r>
            <a:endParaRPr lang="en-US" sz="5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Initial Model</a:t>
            </a:r>
            <a:endParaRPr lang="en-US" dirty="0"/>
          </a:p>
        </p:txBody>
      </p:sp>
      <p:graphicFrame>
        <p:nvGraphicFramePr>
          <p:cNvPr id="9" name="Content Placeholder 8"/>
          <p:cNvGraphicFramePr>
            <a:graphicFrameLocks noChangeAspect="1"/>
          </p:cNvGraphicFramePr>
          <p:nvPr>
            <p:ph idx="1"/>
          </p:nvPr>
        </p:nvGraphicFramePr>
        <p:xfrm>
          <a:off x="1981200" y="1143000"/>
          <a:ext cx="5638800" cy="5471804"/>
        </p:xfrm>
        <a:graphic>
          <a:graphicData uri="http://schemas.openxmlformats.org/presentationml/2006/ole">
            <p:oleObj spid="_x0000_s28674" name="Document" r:id="rId3" imgW="5949456" imgH="5773770" progId="Word.Document.12">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r>
              <a:rPr lang="en-US" sz="2800" dirty="0" smtClean="0"/>
              <a:t>Operational definitions of constructs from past studies </a:t>
            </a:r>
            <a:r>
              <a:rPr lang="en-US" sz="1200" dirty="0" smtClean="0"/>
              <a:t>(e.g. </a:t>
            </a:r>
            <a:r>
              <a:rPr lang="en-US" sz="1200" dirty="0" err="1" smtClean="0"/>
              <a:t>Kishore</a:t>
            </a:r>
            <a:r>
              <a:rPr lang="en-US" sz="1200" dirty="0" smtClean="0"/>
              <a:t> 1999; Moore 1991; </a:t>
            </a:r>
            <a:r>
              <a:rPr lang="en-US" sz="1200" dirty="0" err="1" smtClean="0"/>
              <a:t>Moore&amp;Benbesat</a:t>
            </a:r>
            <a:r>
              <a:rPr lang="en-US" sz="1200" dirty="0" smtClean="0"/>
              <a:t> 1991; Green 1999)</a:t>
            </a:r>
          </a:p>
          <a:p>
            <a:pPr>
              <a:buNone/>
            </a:pPr>
            <a:endParaRPr lang="en-US" sz="1800" dirty="0" smtClean="0"/>
          </a:p>
          <a:p>
            <a:r>
              <a:rPr lang="en-US" sz="2800" dirty="0" smtClean="0"/>
              <a:t>7-point </a:t>
            </a:r>
            <a:r>
              <a:rPr lang="en-US" sz="2800" dirty="0" err="1" smtClean="0"/>
              <a:t>Likert</a:t>
            </a:r>
            <a:r>
              <a:rPr lang="en-US" sz="2800" dirty="0" smtClean="0"/>
              <a:t> scale</a:t>
            </a:r>
          </a:p>
          <a:p>
            <a:pPr>
              <a:buNone/>
            </a:pPr>
            <a:endParaRPr lang="en-US" sz="1800" dirty="0" smtClean="0"/>
          </a:p>
          <a:p>
            <a:r>
              <a:rPr lang="en-US" sz="2800" dirty="0" smtClean="0"/>
              <a:t>Homogenous sampling </a:t>
            </a:r>
            <a:r>
              <a:rPr lang="en-US" sz="1200" dirty="0" smtClean="0"/>
              <a:t>(</a:t>
            </a:r>
            <a:r>
              <a:rPr lang="en-US" sz="1200" dirty="0" err="1" smtClean="0"/>
              <a:t>Baroudi</a:t>
            </a:r>
            <a:r>
              <a:rPr lang="en-US" sz="1200" dirty="0" smtClean="0"/>
              <a:t> 1989; Sawyer 1981; </a:t>
            </a:r>
            <a:r>
              <a:rPr lang="en-US" sz="1200" dirty="0" err="1" smtClean="0"/>
              <a:t>Mahmood</a:t>
            </a:r>
            <a:r>
              <a:rPr lang="en-US" sz="1200" dirty="0" smtClean="0"/>
              <a:t> 1991)</a:t>
            </a:r>
            <a:endParaRPr lang="en-US" dirty="0" smtClean="0"/>
          </a:p>
          <a:p>
            <a:pPr>
              <a:buNone/>
            </a:pPr>
            <a:endParaRPr lang="en-US" sz="1800" dirty="0" smtClean="0"/>
          </a:p>
          <a:p>
            <a:r>
              <a:rPr lang="en-US" sz="2800" dirty="0" smtClean="0"/>
              <a:t>130 respondents @ 130 different locations</a:t>
            </a:r>
          </a:p>
          <a:p>
            <a:pPr>
              <a:buNone/>
            </a:pPr>
            <a:endParaRPr lang="en-US" sz="1200" dirty="0"/>
          </a:p>
        </p:txBody>
      </p:sp>
      <p:sp>
        <p:nvSpPr>
          <p:cNvPr id="7" name="Title 6"/>
          <p:cNvSpPr>
            <a:spLocks noGrp="1"/>
          </p:cNvSpPr>
          <p:nvPr>
            <p:ph type="title"/>
          </p:nvPr>
        </p:nvSpPr>
        <p:spPr/>
        <p:txBody>
          <a:bodyPr/>
          <a:lstStyle/>
          <a:p>
            <a:r>
              <a:rPr lang="en-US" dirty="0" smtClean="0"/>
              <a:t>Survey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Descriptive </a:t>
            </a:r>
            <a:r>
              <a:rPr lang="en-US" sz="2800" dirty="0" smtClean="0"/>
              <a:t>statistics</a:t>
            </a:r>
          </a:p>
          <a:p>
            <a:pPr>
              <a:buNone/>
            </a:pPr>
            <a:endParaRPr lang="en-US" dirty="0" smtClean="0"/>
          </a:p>
          <a:p>
            <a:r>
              <a:rPr lang="en-US" sz="2800" dirty="0" smtClean="0"/>
              <a:t>Multiple </a:t>
            </a:r>
            <a:r>
              <a:rPr lang="en-US" sz="2800" dirty="0" smtClean="0"/>
              <a:t>regression</a:t>
            </a:r>
            <a:endParaRPr lang="en-US" sz="2800" dirty="0" smtClean="0"/>
          </a:p>
          <a:p>
            <a:pPr lvl="1"/>
            <a:r>
              <a:rPr lang="en-US" sz="2400" dirty="0" smtClean="0"/>
              <a:t>Factor level</a:t>
            </a:r>
          </a:p>
          <a:p>
            <a:pPr lvl="1"/>
            <a:r>
              <a:rPr lang="en-US" sz="2400" dirty="0" smtClean="0"/>
              <a:t>Construct Group level</a:t>
            </a:r>
          </a:p>
          <a:p>
            <a:pPr lvl="1">
              <a:buNone/>
            </a:pPr>
            <a:endParaRPr lang="en-US" dirty="0" smtClean="0"/>
          </a:p>
          <a:p>
            <a:r>
              <a:rPr lang="en-US" sz="2800" dirty="0" smtClean="0"/>
              <a:t>Correlation analysis</a:t>
            </a:r>
          </a:p>
        </p:txBody>
      </p:sp>
      <p:sp>
        <p:nvSpPr>
          <p:cNvPr id="3" name="Title 2"/>
          <p:cNvSpPr>
            <a:spLocks noGrp="1"/>
          </p:cNvSpPr>
          <p:nvPr>
            <p:ph type="title"/>
          </p:nvPr>
        </p:nvSpPr>
        <p:spPr/>
        <p:txBody>
          <a:bodyPr>
            <a:normAutofit/>
          </a:bodyPr>
          <a:lstStyle/>
          <a:p>
            <a:r>
              <a:rPr lang="en-US" dirty="0" smtClean="0"/>
              <a:t>Quantitative: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fontScale="77500" lnSpcReduction="20000"/>
          </a:bodyPr>
          <a:lstStyle/>
          <a:p>
            <a:r>
              <a:rPr lang="en-US" b="1" dirty="0" smtClean="0"/>
              <a:t>Use only in own work</a:t>
            </a:r>
          </a:p>
          <a:p>
            <a:pPr lvl="1"/>
            <a:r>
              <a:rPr lang="en-US" dirty="0" smtClean="0"/>
              <a:t>+  Relative Advantage</a:t>
            </a:r>
          </a:p>
          <a:p>
            <a:pPr lvl="1"/>
            <a:r>
              <a:rPr lang="en-US" dirty="0" smtClean="0"/>
              <a:t>+  Result Demonstrability</a:t>
            </a:r>
          </a:p>
          <a:p>
            <a:pPr lvl="1"/>
            <a:r>
              <a:rPr lang="en-US" dirty="0" smtClean="0"/>
              <a:t>+  </a:t>
            </a:r>
            <a:r>
              <a:rPr lang="en-US" dirty="0" err="1" smtClean="0"/>
              <a:t>Trialability</a:t>
            </a:r>
            <a:endParaRPr lang="en-US" dirty="0" smtClean="0"/>
          </a:p>
          <a:p>
            <a:pPr lvl="1"/>
            <a:r>
              <a:rPr lang="en-US" dirty="0" smtClean="0"/>
              <a:t>-  Voluntariness</a:t>
            </a:r>
          </a:p>
          <a:p>
            <a:pPr lvl="1"/>
            <a:r>
              <a:rPr lang="en-US" dirty="0" smtClean="0"/>
              <a:t>+  Innovativeness</a:t>
            </a:r>
          </a:p>
          <a:p>
            <a:pPr lvl="1"/>
            <a:r>
              <a:rPr lang="en-US" dirty="0" smtClean="0"/>
              <a:t>-  Installed Process</a:t>
            </a:r>
          </a:p>
          <a:p>
            <a:pPr lvl="1">
              <a:buNone/>
            </a:pPr>
            <a:endParaRPr lang="en-US" sz="1200" dirty="0" smtClean="0"/>
          </a:p>
          <a:p>
            <a:r>
              <a:rPr lang="en-US" b="1" dirty="0" smtClean="0"/>
              <a:t>Use </a:t>
            </a:r>
            <a:r>
              <a:rPr lang="en-US" b="1" dirty="0" smtClean="0"/>
              <a:t>in groups</a:t>
            </a:r>
            <a:endParaRPr lang="en-US" b="1" dirty="0" smtClean="0"/>
          </a:p>
          <a:p>
            <a:pPr lvl="1"/>
            <a:r>
              <a:rPr lang="en-US" dirty="0" smtClean="0"/>
              <a:t>+  Visibility</a:t>
            </a:r>
          </a:p>
          <a:p>
            <a:pPr lvl="1"/>
            <a:r>
              <a:rPr lang="en-US" dirty="0" smtClean="0"/>
              <a:t>+  Compatibility</a:t>
            </a:r>
          </a:p>
          <a:p>
            <a:pPr lvl="1"/>
            <a:r>
              <a:rPr lang="en-US" dirty="0" smtClean="0"/>
              <a:t>+  Opinion Leader</a:t>
            </a:r>
          </a:p>
          <a:p>
            <a:pPr lvl="1">
              <a:buNone/>
            </a:pPr>
            <a:endParaRPr lang="en-US" sz="1300" dirty="0" smtClean="0"/>
          </a:p>
          <a:p>
            <a:r>
              <a:rPr lang="en-US" b="1" dirty="0" smtClean="0"/>
              <a:t>Use by writing</a:t>
            </a:r>
          </a:p>
          <a:p>
            <a:pPr lvl="1"/>
            <a:r>
              <a:rPr lang="en-US" dirty="0" smtClean="0"/>
              <a:t>+  Patterns Repository</a:t>
            </a:r>
          </a:p>
          <a:p>
            <a:pPr lvl="1"/>
            <a:r>
              <a:rPr lang="en-US" dirty="0" smtClean="0"/>
              <a:t>+  Result Demonstrability</a:t>
            </a:r>
          </a:p>
          <a:p>
            <a:pPr lvl="1"/>
            <a:r>
              <a:rPr lang="en-US" dirty="0" smtClean="0"/>
              <a:t>+  Relative Advantage</a:t>
            </a:r>
          </a:p>
          <a:p>
            <a:endParaRPr lang="en-US" dirty="0"/>
          </a:p>
        </p:txBody>
      </p:sp>
      <p:sp>
        <p:nvSpPr>
          <p:cNvPr id="3" name="Title 2"/>
          <p:cNvSpPr>
            <a:spLocks noGrp="1"/>
          </p:cNvSpPr>
          <p:nvPr>
            <p:ph type="title"/>
          </p:nvPr>
        </p:nvSpPr>
        <p:spPr/>
        <p:txBody>
          <a:bodyPr>
            <a:normAutofit fontScale="90000"/>
          </a:bodyPr>
          <a:lstStyle/>
          <a:p>
            <a:r>
              <a:rPr lang="en-US" dirty="0" smtClean="0"/>
              <a:t>Survey</a:t>
            </a:r>
            <a:r>
              <a:rPr lang="en-US" dirty="0" smtClean="0"/>
              <a:t> </a:t>
            </a:r>
            <a:r>
              <a:rPr lang="en-US" dirty="0" smtClean="0"/>
              <a:t>Results:</a:t>
            </a:r>
            <a:br>
              <a:rPr lang="en-US" dirty="0" smtClean="0"/>
            </a:b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500"/>
                                        <p:tgtEl>
                                          <p:spTgt spid="2">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500"/>
                                        <p:tgtEl>
                                          <p:spTgt spid="2">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down)">
                                      <p:cBhvr>
                                        <p:cTn id="16" dur="500"/>
                                        <p:tgtEl>
                                          <p:spTgt spid="2">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down)">
                                      <p:cBhvr>
                                        <p:cTn id="22" dur="500"/>
                                        <p:tgtEl>
                                          <p:spTgt spid="2">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down)">
                                      <p:cBhvr>
                                        <p:cTn id="25" dur="500"/>
                                        <p:tgtEl>
                                          <p:spTgt spid="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wipe(down)">
                                      <p:cBhvr>
                                        <p:cTn id="30" dur="500"/>
                                        <p:tgtEl>
                                          <p:spTgt spid="2">
                                            <p:txEl>
                                              <p:pRg st="8" end="8"/>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Effect transition="in" filter="wipe(down)">
                                      <p:cBhvr>
                                        <p:cTn id="33" dur="500"/>
                                        <p:tgtEl>
                                          <p:spTgt spid="2">
                                            <p:txEl>
                                              <p:pRg st="9" end="9"/>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2">
                                            <p:txEl>
                                              <p:pRg st="10" end="10"/>
                                            </p:txEl>
                                          </p:spTgt>
                                        </p:tgtEl>
                                        <p:attrNameLst>
                                          <p:attrName>style.visibility</p:attrName>
                                        </p:attrNameLst>
                                      </p:cBhvr>
                                      <p:to>
                                        <p:strVal val="visible"/>
                                      </p:to>
                                    </p:set>
                                    <p:animEffect transition="in" filter="wipe(down)">
                                      <p:cBhvr>
                                        <p:cTn id="36" dur="500"/>
                                        <p:tgtEl>
                                          <p:spTgt spid="2">
                                            <p:txEl>
                                              <p:pRg st="10" end="10"/>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Effect transition="in" filter="wipe(down)">
                                      <p:cBhvr>
                                        <p:cTn id="39" dur="500"/>
                                        <p:tgtEl>
                                          <p:spTgt spid="2">
                                            <p:txEl>
                                              <p:pRg st="11" end="1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2">
                                            <p:txEl>
                                              <p:pRg st="13" end="13"/>
                                            </p:txEl>
                                          </p:spTgt>
                                        </p:tgtEl>
                                        <p:attrNameLst>
                                          <p:attrName>style.visibility</p:attrName>
                                        </p:attrNameLst>
                                      </p:cBhvr>
                                      <p:to>
                                        <p:strVal val="visible"/>
                                      </p:to>
                                    </p:set>
                                    <p:animEffect transition="in" filter="wipe(down)">
                                      <p:cBhvr>
                                        <p:cTn id="44" dur="500"/>
                                        <p:tgtEl>
                                          <p:spTgt spid="2">
                                            <p:txEl>
                                              <p:pRg st="13" end="13"/>
                                            </p:tx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2">
                                            <p:txEl>
                                              <p:pRg st="14" end="14"/>
                                            </p:txEl>
                                          </p:spTgt>
                                        </p:tgtEl>
                                        <p:attrNameLst>
                                          <p:attrName>style.visibility</p:attrName>
                                        </p:attrNameLst>
                                      </p:cBhvr>
                                      <p:to>
                                        <p:strVal val="visible"/>
                                      </p:to>
                                    </p:set>
                                    <p:animEffect transition="in" filter="wipe(down)">
                                      <p:cBhvr>
                                        <p:cTn id="47" dur="500"/>
                                        <p:tgtEl>
                                          <p:spTgt spid="2">
                                            <p:txEl>
                                              <p:pRg st="14" end="14"/>
                                            </p:txEl>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2">
                                            <p:txEl>
                                              <p:pRg st="15" end="15"/>
                                            </p:txEl>
                                          </p:spTgt>
                                        </p:tgtEl>
                                        <p:attrNameLst>
                                          <p:attrName>style.visibility</p:attrName>
                                        </p:attrNameLst>
                                      </p:cBhvr>
                                      <p:to>
                                        <p:strVal val="visible"/>
                                      </p:to>
                                    </p:set>
                                    <p:animEffect transition="in" filter="wipe(down)">
                                      <p:cBhvr>
                                        <p:cTn id="50" dur="500"/>
                                        <p:tgtEl>
                                          <p:spTgt spid="2">
                                            <p:txEl>
                                              <p:pRg st="15" end="15"/>
                                            </p:txEl>
                                          </p:spTgt>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2">
                                            <p:txEl>
                                              <p:pRg st="16" end="16"/>
                                            </p:txEl>
                                          </p:spTgt>
                                        </p:tgtEl>
                                        <p:attrNameLst>
                                          <p:attrName>style.visibility</p:attrName>
                                        </p:attrNameLst>
                                      </p:cBhvr>
                                      <p:to>
                                        <p:strVal val="visible"/>
                                      </p:to>
                                    </p:set>
                                    <p:animEffect transition="in" filter="wipe(down)">
                                      <p:cBhvr>
                                        <p:cTn id="53" dur="500"/>
                                        <p:tgtEl>
                                          <p:spTgt spid="2">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001000" cy="838200"/>
          </a:xfrm>
        </p:spPr>
        <p:txBody>
          <a:bodyPr/>
          <a:lstStyle/>
          <a:p>
            <a:r>
              <a:rPr lang="en-US" dirty="0" smtClean="0"/>
              <a:t>Revised Model</a:t>
            </a:r>
            <a:endParaRPr lang="en-US" dirty="0"/>
          </a:p>
        </p:txBody>
      </p:sp>
      <p:graphicFrame>
        <p:nvGraphicFramePr>
          <p:cNvPr id="4" name="Content Placeholder 3"/>
          <p:cNvGraphicFramePr>
            <a:graphicFrameLocks noChangeAspect="1"/>
          </p:cNvGraphicFramePr>
          <p:nvPr>
            <p:ph idx="1"/>
          </p:nvPr>
        </p:nvGraphicFramePr>
        <p:xfrm>
          <a:off x="2362200" y="1075939"/>
          <a:ext cx="4191000" cy="5497555"/>
        </p:xfrm>
        <a:graphic>
          <a:graphicData uri="http://schemas.openxmlformats.org/presentationml/2006/ole">
            <p:oleObj spid="_x0000_s27650" name="Document" r:id="rId3" imgW="6105850" imgH="8009512" progId="Word.Document.12">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A theory-building field study…</a:t>
            </a:r>
            <a:endParaRPr lang="en-US" dirty="0"/>
          </a:p>
        </p:txBody>
      </p:sp>
      <p:sp>
        <p:nvSpPr>
          <p:cNvPr id="3" name="Title 2"/>
          <p:cNvSpPr>
            <a:spLocks noGrp="1"/>
          </p:cNvSpPr>
          <p:nvPr>
            <p:ph type="title"/>
          </p:nvPr>
        </p:nvSpPr>
        <p:spPr/>
        <p:txBody>
          <a:bodyPr/>
          <a:lstStyle/>
          <a:p>
            <a:r>
              <a:rPr lang="en-US" dirty="0" smtClean="0"/>
              <a:t>Research Design</a:t>
            </a:r>
            <a:endParaRPr lang="en-US" dirty="0"/>
          </a:p>
        </p:txBody>
      </p:sp>
      <p:sp>
        <p:nvSpPr>
          <p:cNvPr id="4" name="Oval 3"/>
          <p:cNvSpPr/>
          <p:nvPr/>
        </p:nvSpPr>
        <p:spPr>
          <a:xfrm>
            <a:off x="533400" y="2438400"/>
            <a:ext cx="8382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DOI</a:t>
            </a:r>
            <a:endParaRPr lang="en-US" sz="1600" dirty="0"/>
          </a:p>
        </p:txBody>
      </p:sp>
      <p:cxnSp>
        <p:nvCxnSpPr>
          <p:cNvPr id="6" name="Straight Arrow Connector 5"/>
          <p:cNvCxnSpPr/>
          <p:nvPr/>
        </p:nvCxnSpPr>
        <p:spPr>
          <a:xfrm>
            <a:off x="1371600" y="2743200"/>
            <a:ext cx="457200" cy="77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828800" y="2514600"/>
            <a:ext cx="1371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Initial </a:t>
            </a:r>
            <a:r>
              <a:rPr lang="en-US" sz="1400" dirty="0" smtClean="0"/>
              <a:t>Model </a:t>
            </a:r>
            <a:r>
              <a:rPr lang="en-US" sz="1400" dirty="0" smtClean="0"/>
              <a:t>&amp; Propositions</a:t>
            </a:r>
          </a:p>
        </p:txBody>
      </p:sp>
      <p:cxnSp>
        <p:nvCxnSpPr>
          <p:cNvPr id="20" name="Straight Arrow Connector 19"/>
          <p:cNvCxnSpPr/>
          <p:nvPr/>
        </p:nvCxnSpPr>
        <p:spPr>
          <a:xfrm>
            <a:off x="3200400" y="2895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3657600" y="2590800"/>
            <a:ext cx="1219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survey</a:t>
            </a:r>
            <a:endParaRPr lang="en-US" sz="1600" dirty="0"/>
          </a:p>
        </p:txBody>
      </p:sp>
      <p:sp>
        <p:nvSpPr>
          <p:cNvPr id="25" name="Rectangle 24"/>
          <p:cNvSpPr/>
          <p:nvPr/>
        </p:nvSpPr>
        <p:spPr>
          <a:xfrm>
            <a:off x="5410200" y="2209800"/>
            <a:ext cx="1524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Factors &amp; General Guidelines</a:t>
            </a:r>
            <a:endParaRPr lang="en-US" sz="1600" dirty="0"/>
          </a:p>
        </p:txBody>
      </p:sp>
      <p:cxnSp>
        <p:nvCxnSpPr>
          <p:cNvPr id="28" name="Straight Arrow Connector 27"/>
          <p:cNvCxnSpPr/>
          <p:nvPr/>
        </p:nvCxnSpPr>
        <p:spPr>
          <a:xfrm>
            <a:off x="4800600" y="2971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5334000" y="3733800"/>
            <a:ext cx="12192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0000"/>
                </a:solidFill>
              </a:rPr>
              <a:t>Member checking</a:t>
            </a:r>
            <a:endParaRPr lang="en-US" sz="1200" b="1" dirty="0">
              <a:solidFill>
                <a:srgbClr val="FF0000"/>
              </a:solidFill>
            </a:endParaRPr>
          </a:p>
        </p:txBody>
      </p:sp>
      <p:cxnSp>
        <p:nvCxnSpPr>
          <p:cNvPr id="37" name="Straight Arrow Connector 36"/>
          <p:cNvCxnSpPr/>
          <p:nvPr/>
        </p:nvCxnSpPr>
        <p:spPr>
          <a:xfrm rot="5400000">
            <a:off x="5791994" y="35806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5486400" y="4953000"/>
            <a:ext cx="1600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Revised </a:t>
            </a:r>
            <a:r>
              <a:rPr lang="en-US" sz="1600" dirty="0" smtClean="0"/>
              <a:t>Model</a:t>
            </a:r>
            <a:endParaRPr lang="en-US" sz="1600" dirty="0" smtClean="0"/>
          </a:p>
          <a:p>
            <a:pPr algn="ctr"/>
            <a:r>
              <a:rPr lang="en-US" sz="1600" dirty="0" smtClean="0"/>
              <a:t>&amp; </a:t>
            </a:r>
            <a:r>
              <a:rPr lang="en-US" sz="1600" dirty="0" smtClean="0"/>
              <a:t>Operational Guidelines</a:t>
            </a:r>
            <a:endParaRPr lang="en-US" sz="1600" dirty="0"/>
          </a:p>
        </p:txBody>
      </p:sp>
      <p:cxnSp>
        <p:nvCxnSpPr>
          <p:cNvPr id="43" name="Straight Arrow Connector 42"/>
          <p:cNvCxnSpPr/>
          <p:nvPr/>
        </p:nvCxnSpPr>
        <p:spPr>
          <a:xfrm rot="5400000">
            <a:off x="5791994" y="47998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endParaRPr lang="en-US" sz="1800" dirty="0" smtClean="0"/>
          </a:p>
          <a:p>
            <a:r>
              <a:rPr lang="en-US" sz="2800" dirty="0" smtClean="0"/>
              <a:t>Requested feedback </a:t>
            </a:r>
            <a:r>
              <a:rPr lang="en-US" sz="2800" dirty="0" smtClean="0"/>
              <a:t>on survey findings from </a:t>
            </a:r>
            <a:r>
              <a:rPr lang="en-US" sz="2800" dirty="0" smtClean="0"/>
              <a:t>the 130 respondents who provided the data:</a:t>
            </a:r>
            <a:endParaRPr lang="en-US" sz="1200" dirty="0" smtClean="0"/>
          </a:p>
          <a:p>
            <a:pPr lvl="1"/>
            <a:r>
              <a:rPr lang="en-US" sz="2400" dirty="0" smtClean="0"/>
              <a:t>10 factors in revised model</a:t>
            </a:r>
          </a:p>
          <a:p>
            <a:pPr lvl="1"/>
            <a:r>
              <a:rPr lang="en-US" sz="2400" dirty="0" smtClean="0"/>
              <a:t>General Guidelines</a:t>
            </a:r>
            <a:endParaRPr lang="en-US" sz="2400" dirty="0" smtClean="0"/>
          </a:p>
          <a:p>
            <a:pPr>
              <a:buNone/>
            </a:pPr>
            <a:endParaRPr lang="en-US" sz="1800" dirty="0" smtClean="0"/>
          </a:p>
          <a:p>
            <a:r>
              <a:rPr lang="en-US" sz="2800" dirty="0" smtClean="0"/>
              <a:t>To provide confirmation and further insight on the </a:t>
            </a:r>
            <a:r>
              <a:rPr lang="en-US" sz="2800" dirty="0" smtClean="0"/>
              <a:t>quantitative data</a:t>
            </a:r>
            <a:endParaRPr lang="en-US" sz="2800" dirty="0" smtClean="0"/>
          </a:p>
          <a:p>
            <a:endParaRPr lang="en-US" sz="2800" dirty="0" smtClean="0"/>
          </a:p>
          <a:p>
            <a:r>
              <a:rPr lang="en-US" sz="2800" dirty="0" smtClean="0"/>
              <a:t>C</a:t>
            </a:r>
            <a:r>
              <a:rPr lang="en-US" sz="2800" dirty="0" smtClean="0"/>
              <a:t>ontributed to Operational Guidelines</a:t>
            </a:r>
            <a:endParaRPr lang="en-US" sz="2800" dirty="0" smtClean="0"/>
          </a:p>
          <a:p>
            <a:pPr lvl="1"/>
            <a:endParaRPr lang="en-US" sz="2400" dirty="0" smtClean="0"/>
          </a:p>
          <a:p>
            <a:pPr lvl="1"/>
            <a:endParaRPr lang="en-US" sz="2400" dirty="0"/>
          </a:p>
        </p:txBody>
      </p:sp>
      <p:sp>
        <p:nvSpPr>
          <p:cNvPr id="3" name="Title 2"/>
          <p:cNvSpPr>
            <a:spLocks noGrp="1"/>
          </p:cNvSpPr>
          <p:nvPr>
            <p:ph type="title"/>
          </p:nvPr>
        </p:nvSpPr>
        <p:spPr/>
        <p:txBody>
          <a:bodyPr/>
          <a:lstStyle/>
          <a:p>
            <a:r>
              <a:rPr lang="en-US" dirty="0" smtClean="0"/>
              <a:t>Qualitative:  Member </a:t>
            </a:r>
            <a:r>
              <a:rPr lang="en-US" dirty="0" smtClean="0"/>
              <a:t>Checking</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3"/>
          </a:xfrm>
        </p:spPr>
        <p:txBody>
          <a:bodyPr>
            <a:normAutofit fontScale="70000" lnSpcReduction="20000"/>
          </a:bodyPr>
          <a:lstStyle/>
          <a:p>
            <a:r>
              <a:rPr lang="en-US" b="1" dirty="0" smtClean="0">
                <a:solidFill>
                  <a:schemeClr val="accent4">
                    <a:lumMod val="75000"/>
                  </a:schemeClr>
                </a:solidFill>
              </a:rPr>
              <a:t>General Guideline 10:  </a:t>
            </a:r>
            <a:r>
              <a:rPr lang="en-US" dirty="0" smtClean="0"/>
              <a:t>Any </a:t>
            </a:r>
            <a:r>
              <a:rPr lang="en-US" dirty="0" smtClean="0"/>
              <a:t>of the following is likely to play a part in the organization’s ability to increase the visibility for patterns:  a champion, a change agent, an opinion leader for patterns, a patterns repository, an installed process for patterns.  However, the visibility of these factors may also play a part in increasing the perception that the use of patterns not voluntary in the organization</a:t>
            </a:r>
            <a:r>
              <a:rPr lang="en-US" dirty="0" smtClean="0"/>
              <a:t>.</a:t>
            </a:r>
          </a:p>
          <a:p>
            <a:pPr>
              <a:buNone/>
            </a:pPr>
            <a:endParaRPr lang="en-US" sz="1600" i="1" dirty="0" smtClean="0"/>
          </a:p>
          <a:p>
            <a:r>
              <a:rPr lang="en-US" b="1" dirty="0" smtClean="0">
                <a:solidFill>
                  <a:schemeClr val="accent4">
                    <a:lumMod val="75000"/>
                  </a:schemeClr>
                </a:solidFill>
              </a:rPr>
              <a:t>Member Checking:  </a:t>
            </a:r>
            <a:r>
              <a:rPr lang="en-US" dirty="0" smtClean="0"/>
              <a:t>Be cautious about too much “noise” or hype which can prompt a reaction against “</a:t>
            </a:r>
            <a:r>
              <a:rPr lang="en-US" dirty="0" err="1" smtClean="0"/>
              <a:t>overmarketing</a:t>
            </a:r>
            <a:r>
              <a:rPr lang="en-US" dirty="0" smtClean="0"/>
              <a:t>.” Make patterns visible </a:t>
            </a:r>
            <a:r>
              <a:rPr lang="en-US" dirty="0" smtClean="0"/>
              <a:t>in meetings, documentation and </a:t>
            </a:r>
            <a:r>
              <a:rPr lang="en-US" dirty="0" smtClean="0"/>
              <a:t>training.</a:t>
            </a:r>
          </a:p>
          <a:p>
            <a:endParaRPr lang="en-US" dirty="0" smtClean="0"/>
          </a:p>
          <a:p>
            <a:r>
              <a:rPr lang="en-US" sz="2800" b="1" dirty="0" smtClean="0">
                <a:solidFill>
                  <a:schemeClr val="accent4">
                    <a:lumMod val="75000"/>
                  </a:schemeClr>
                </a:solidFill>
              </a:rPr>
              <a:t>Operational Guideline:  </a:t>
            </a:r>
            <a:r>
              <a:rPr lang="en-US" sz="2800" dirty="0" smtClean="0"/>
              <a:t>An </a:t>
            </a:r>
            <a:r>
              <a:rPr lang="en-US" sz="2800" dirty="0" smtClean="0"/>
              <a:t>organization should find effective ways to make patterns visible throughout the organization without creating the impression of pressure or hyperactive marketing.</a:t>
            </a:r>
          </a:p>
          <a:p>
            <a:endParaRPr lang="en-US" dirty="0"/>
          </a:p>
        </p:txBody>
      </p:sp>
      <p:sp>
        <p:nvSpPr>
          <p:cNvPr id="3" name="Title 2"/>
          <p:cNvSpPr>
            <a:spLocks noGrp="1"/>
          </p:cNvSpPr>
          <p:nvPr>
            <p:ph type="title"/>
          </p:nvPr>
        </p:nvSpPr>
        <p:spPr/>
        <p:txBody>
          <a:bodyPr/>
          <a:lstStyle/>
          <a:p>
            <a:r>
              <a:rPr lang="en-US" dirty="0" smtClean="0"/>
              <a:t>Visibility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r>
              <a:rPr lang="en-US" dirty="0" smtClean="0"/>
              <a:t>Organizations cannot simply talk about relative </a:t>
            </a:r>
            <a:r>
              <a:rPr lang="en-US" dirty="0" smtClean="0"/>
              <a:t>advantage--must </a:t>
            </a:r>
            <a:r>
              <a:rPr lang="en-US" dirty="0" smtClean="0"/>
              <a:t>also demonstrate how patterns help meet individual and organizational goals</a:t>
            </a:r>
            <a:endParaRPr lang="en-US" dirty="0"/>
          </a:p>
        </p:txBody>
      </p:sp>
      <p:sp>
        <p:nvSpPr>
          <p:cNvPr id="3" name="Title 2"/>
          <p:cNvSpPr>
            <a:spLocks noGrp="1"/>
          </p:cNvSpPr>
          <p:nvPr>
            <p:ph type="title"/>
          </p:nvPr>
        </p:nvSpPr>
        <p:spPr/>
        <p:txBody>
          <a:bodyPr>
            <a:normAutofit fontScale="90000"/>
          </a:bodyPr>
          <a:lstStyle/>
          <a:p>
            <a:r>
              <a:rPr lang="en-US" dirty="0" smtClean="0"/>
              <a:t>Relative Advantage and</a:t>
            </a:r>
            <a:br>
              <a:rPr lang="en-US" dirty="0" smtClean="0"/>
            </a:br>
            <a:r>
              <a:rPr lang="en-US" dirty="0" smtClean="0"/>
              <a:t>Result Demonstrability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endParaRPr lang="en-US" dirty="0" smtClean="0"/>
          </a:p>
          <a:p>
            <a:r>
              <a:rPr lang="en-US" dirty="0" smtClean="0"/>
              <a:t>Challenges </a:t>
            </a:r>
            <a:r>
              <a:rPr lang="en-US" dirty="0" smtClean="0"/>
              <a:t>in showing compatibility:</a:t>
            </a:r>
          </a:p>
          <a:p>
            <a:pPr lvl="1"/>
            <a:r>
              <a:rPr lang="en-US" dirty="0" smtClean="0"/>
              <a:t>Belief that there is no need for patterns because software engineering is a well-defined discipline</a:t>
            </a:r>
          </a:p>
          <a:p>
            <a:pPr lvl="1"/>
            <a:r>
              <a:rPr lang="en-US" dirty="0" smtClean="0"/>
              <a:t>Patterns descriptions are too obscure</a:t>
            </a:r>
          </a:p>
          <a:p>
            <a:pPr lvl="1"/>
            <a:r>
              <a:rPr lang="en-US" dirty="0" smtClean="0"/>
              <a:t>I</a:t>
            </a:r>
            <a:r>
              <a:rPr lang="en-US" dirty="0" smtClean="0"/>
              <a:t>nability of people to </a:t>
            </a:r>
            <a:r>
              <a:rPr lang="en-US" dirty="0" smtClean="0"/>
              <a:t>see similarities between solutions captured in patterns and the problems they </a:t>
            </a:r>
            <a:r>
              <a:rPr lang="en-US" dirty="0" smtClean="0"/>
              <a:t>face</a:t>
            </a:r>
          </a:p>
          <a:p>
            <a:pPr lvl="1"/>
            <a:endParaRPr lang="en-US" dirty="0" smtClean="0"/>
          </a:p>
          <a:p>
            <a:r>
              <a:rPr lang="en-US" b="1" dirty="0" smtClean="0">
                <a:solidFill>
                  <a:schemeClr val="accent4">
                    <a:lumMod val="75000"/>
                  </a:schemeClr>
                </a:solidFill>
              </a:rPr>
              <a:t>Operational Guideline:  </a:t>
            </a:r>
            <a:r>
              <a:rPr lang="en-US" sz="2800" dirty="0" smtClean="0"/>
              <a:t>An organization should overcome the misperception that there is no need for patterns in software engineering by showing individuals and teams how patterns can apply to the problems they are trying to solve.</a:t>
            </a:r>
          </a:p>
          <a:p>
            <a:endParaRPr lang="en-US" dirty="0"/>
          </a:p>
        </p:txBody>
      </p:sp>
      <p:sp>
        <p:nvSpPr>
          <p:cNvPr id="3" name="Title 2"/>
          <p:cNvSpPr>
            <a:spLocks noGrp="1"/>
          </p:cNvSpPr>
          <p:nvPr>
            <p:ph type="title"/>
          </p:nvPr>
        </p:nvSpPr>
        <p:spPr/>
        <p:txBody>
          <a:bodyPr/>
          <a:lstStyle/>
          <a:p>
            <a:r>
              <a:rPr lang="en-US" dirty="0" smtClean="0"/>
              <a:t>Compatibility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Software development patterns</a:t>
            </a:r>
          </a:p>
          <a:p>
            <a:pPr>
              <a:buNone/>
            </a:pPr>
            <a:endParaRPr lang="en-US" sz="3200" dirty="0" smtClean="0"/>
          </a:p>
          <a:p>
            <a:r>
              <a:rPr lang="en-US" sz="3200" dirty="0" smtClean="0"/>
              <a:t>Research study:  factors that influence the use of patterns among individuals in organizations</a:t>
            </a:r>
          </a:p>
          <a:p>
            <a:pPr>
              <a:buNone/>
            </a:pPr>
            <a:endParaRPr lang="en-US" sz="3200" dirty="0" smtClean="0"/>
          </a:p>
          <a:p>
            <a:r>
              <a:rPr lang="en-US" sz="3200" dirty="0" smtClean="0"/>
              <a:t>Research design involving quantitative </a:t>
            </a:r>
            <a:r>
              <a:rPr lang="en-US" sz="3200" i="1" dirty="0" smtClean="0"/>
              <a:t>and</a:t>
            </a:r>
            <a:r>
              <a:rPr lang="en-US" sz="3200" dirty="0" smtClean="0"/>
              <a:t> qualitative methods</a:t>
            </a:r>
            <a:endParaRPr lang="en-US" sz="3200" dirty="0"/>
          </a:p>
        </p:txBody>
      </p:sp>
      <p:sp>
        <p:nvSpPr>
          <p:cNvPr id="3" name="Title 2"/>
          <p:cNvSpPr>
            <a:spLocks noGrp="1"/>
          </p:cNvSpPr>
          <p:nvPr>
            <p:ph type="title"/>
          </p:nvPr>
        </p:nvSpPr>
        <p:spPr/>
        <p:txBody>
          <a:bodyPr/>
          <a:lstStyle/>
          <a:p>
            <a:r>
              <a:rPr lang="en-US" dirty="0" smtClean="0"/>
              <a:t>Highlights of this Presentation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Highest correlation with innovativeness and training</a:t>
            </a:r>
          </a:p>
          <a:p>
            <a:pPr lvl="1"/>
            <a:r>
              <a:rPr lang="en-US" dirty="0" smtClean="0"/>
              <a:t>Profile of the person who is likely to conduct </a:t>
            </a:r>
            <a:r>
              <a:rPr lang="en-US" dirty="0" smtClean="0"/>
              <a:t>trials - innovative</a:t>
            </a:r>
            <a:endParaRPr lang="en-US" dirty="0" smtClean="0"/>
          </a:p>
          <a:p>
            <a:pPr lvl="1"/>
            <a:r>
              <a:rPr lang="en-US" dirty="0" smtClean="0"/>
              <a:t>Training may offer </a:t>
            </a:r>
            <a:r>
              <a:rPr lang="en-US" dirty="0" smtClean="0"/>
              <a:t>best opportunity </a:t>
            </a:r>
            <a:r>
              <a:rPr lang="en-US" dirty="0" smtClean="0"/>
              <a:t>for people to try out patterns</a:t>
            </a:r>
          </a:p>
          <a:p>
            <a:pPr lvl="1"/>
            <a:endParaRPr lang="en-US" dirty="0" smtClean="0"/>
          </a:p>
          <a:p>
            <a:r>
              <a:rPr lang="en-US" dirty="0" smtClean="0"/>
              <a:t>“The fastest way to introduce patterns into a company is for some project to use them, succeed, and offer some credit to the use of patterns.” </a:t>
            </a:r>
            <a:endParaRPr lang="en-US" dirty="0"/>
          </a:p>
        </p:txBody>
      </p:sp>
      <p:sp>
        <p:nvSpPr>
          <p:cNvPr id="3" name="Title 2"/>
          <p:cNvSpPr>
            <a:spLocks noGrp="1"/>
          </p:cNvSpPr>
          <p:nvPr>
            <p:ph type="title"/>
          </p:nvPr>
        </p:nvSpPr>
        <p:spPr/>
        <p:txBody>
          <a:bodyPr/>
          <a:lstStyle/>
          <a:p>
            <a:r>
              <a:rPr lang="en-US" dirty="0" err="1" smtClean="0"/>
              <a:t>Trialability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Innovativeness and</a:t>
            </a:r>
            <a:br>
              <a:rPr lang="en-US" dirty="0" smtClean="0"/>
            </a:br>
            <a:r>
              <a:rPr lang="en-US" dirty="0" smtClean="0"/>
              <a:t>Opinion Leader</a:t>
            </a:r>
            <a:endParaRPr lang="en-US" dirty="0"/>
          </a:p>
        </p:txBody>
      </p:sp>
      <p:sp>
        <p:nvSpPr>
          <p:cNvPr id="5" name="Text Placeholder 4"/>
          <p:cNvSpPr>
            <a:spLocks noGrp="1"/>
          </p:cNvSpPr>
          <p:nvPr>
            <p:ph type="body" idx="1"/>
          </p:nvPr>
        </p:nvSpPr>
        <p:spPr>
          <a:xfrm>
            <a:off x="457200" y="5867400"/>
            <a:ext cx="4040188" cy="762000"/>
          </a:xfrm>
        </p:spPr>
        <p:txBody>
          <a:bodyPr/>
          <a:lstStyle/>
          <a:p>
            <a:r>
              <a:rPr lang="en-US" dirty="0" smtClean="0"/>
              <a:t>Innovativeness</a:t>
            </a:r>
            <a:endParaRPr lang="en-US" dirty="0"/>
          </a:p>
        </p:txBody>
      </p:sp>
      <p:sp>
        <p:nvSpPr>
          <p:cNvPr id="7" name="Text Placeholder 6"/>
          <p:cNvSpPr>
            <a:spLocks noGrp="1"/>
          </p:cNvSpPr>
          <p:nvPr>
            <p:ph type="body" sz="half" idx="3"/>
          </p:nvPr>
        </p:nvSpPr>
        <p:spPr>
          <a:xfrm>
            <a:off x="4800600" y="5867400"/>
            <a:ext cx="4041775" cy="762000"/>
          </a:xfrm>
        </p:spPr>
        <p:txBody>
          <a:bodyPr/>
          <a:lstStyle/>
          <a:p>
            <a:r>
              <a:rPr lang="en-US" dirty="0" smtClean="0"/>
              <a:t>Opinion Leader</a:t>
            </a:r>
            <a:endParaRPr lang="en-US" dirty="0"/>
          </a:p>
        </p:txBody>
      </p:sp>
      <p:sp>
        <p:nvSpPr>
          <p:cNvPr id="6" name="Content Placeholder 5"/>
          <p:cNvSpPr>
            <a:spLocks noGrp="1"/>
          </p:cNvSpPr>
          <p:nvPr>
            <p:ph sz="quarter" idx="2"/>
          </p:nvPr>
        </p:nvSpPr>
        <p:spPr>
          <a:xfrm>
            <a:off x="457200" y="1676400"/>
            <a:ext cx="4038600" cy="2819400"/>
          </a:xfrm>
        </p:spPr>
        <p:txBody>
          <a:bodyPr/>
          <a:lstStyle/>
          <a:p>
            <a:r>
              <a:rPr lang="en-US" dirty="0" smtClean="0"/>
              <a:t>Organizations can widen the influence of “innovators” only if their role as an opinion leader is supported by management.</a:t>
            </a:r>
          </a:p>
          <a:p>
            <a:endParaRPr lang="en-US" dirty="0"/>
          </a:p>
        </p:txBody>
      </p:sp>
      <p:sp>
        <p:nvSpPr>
          <p:cNvPr id="8" name="Content Placeholder 7"/>
          <p:cNvSpPr>
            <a:spLocks noGrp="1"/>
          </p:cNvSpPr>
          <p:nvPr>
            <p:ph sz="quarter" idx="4"/>
          </p:nvPr>
        </p:nvSpPr>
        <p:spPr>
          <a:xfrm>
            <a:off x="4648200" y="990600"/>
            <a:ext cx="4041775" cy="3505200"/>
          </a:xfrm>
        </p:spPr>
        <p:txBody>
          <a:bodyPr/>
          <a:lstStyle/>
          <a:p>
            <a:r>
              <a:rPr lang="en-US" dirty="0" smtClean="0"/>
              <a:t>Those attempting to be opinion leaders claim that it is difficult. The lack of understanding of the benefits of patterns prompts the belief that they are doing something obscure.</a:t>
            </a:r>
            <a:endParaRPr lang="en-US" dirty="0"/>
          </a:p>
        </p:txBody>
      </p:sp>
      <p:sp>
        <p:nvSpPr>
          <p:cNvPr id="9" name="Rectangle 8"/>
          <p:cNvSpPr/>
          <p:nvPr/>
        </p:nvSpPr>
        <p:spPr>
          <a:xfrm>
            <a:off x="1295400" y="4572000"/>
            <a:ext cx="6324600" cy="1200329"/>
          </a:xfrm>
          <a:prstGeom prst="rect">
            <a:avLst/>
          </a:prstGeom>
        </p:spPr>
        <p:txBody>
          <a:bodyPr wrap="square">
            <a:spAutoFit/>
          </a:bodyPr>
          <a:lstStyle/>
          <a:p>
            <a:r>
              <a:rPr lang="en-US" b="1" dirty="0" smtClean="0">
                <a:solidFill>
                  <a:schemeClr val="accent4">
                    <a:lumMod val="75000"/>
                  </a:schemeClr>
                </a:solidFill>
              </a:rPr>
              <a:t>Operational Guideline:  </a:t>
            </a:r>
            <a:r>
              <a:rPr lang="en-US" dirty="0" smtClean="0"/>
              <a:t>An </a:t>
            </a:r>
            <a:r>
              <a:rPr lang="en-US" dirty="0" smtClean="0"/>
              <a:t>organization should encourage managers to support opinion leaders and others who are building the grass roots effort for patterns.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bg/>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P spid="7" grpId="0" build="p" animBg="1"/>
      <p:bldP spid="6" grpId="0" build="p"/>
      <p:bldP spid="8" grpId="0" build="p"/>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4525963"/>
          </a:xfrm>
        </p:spPr>
        <p:txBody>
          <a:bodyPr>
            <a:normAutofit/>
          </a:bodyPr>
          <a:lstStyle/>
          <a:p>
            <a:pPr>
              <a:buNone/>
            </a:pPr>
            <a:endParaRPr lang="en-US" dirty="0" smtClean="0"/>
          </a:p>
          <a:p>
            <a:r>
              <a:rPr lang="en-US" dirty="0" smtClean="0"/>
              <a:t>Managers who have too much involvement or who clearly express their preferences create a strong impression that there is a lack of choice.</a:t>
            </a:r>
          </a:p>
          <a:p>
            <a:pPr>
              <a:buNone/>
            </a:pPr>
            <a:endParaRPr lang="en-US" sz="800" dirty="0" smtClean="0"/>
          </a:p>
          <a:p>
            <a:r>
              <a:rPr lang="en-US" dirty="0" smtClean="0"/>
              <a:t>Too much management control makes developers resentful and resist the effort</a:t>
            </a:r>
            <a:r>
              <a:rPr lang="en-US" dirty="0" smtClean="0"/>
              <a:t>.</a:t>
            </a:r>
            <a:endParaRPr lang="en-US" dirty="0" smtClean="0"/>
          </a:p>
          <a:p>
            <a:pPr>
              <a:buNone/>
            </a:pPr>
            <a:endParaRPr lang="en-US" sz="800" dirty="0" smtClean="0"/>
          </a:p>
          <a:p>
            <a:r>
              <a:rPr lang="en-US" dirty="0" smtClean="0"/>
              <a:t>Managers should provide support--remove </a:t>
            </a:r>
            <a:r>
              <a:rPr lang="en-US" dirty="0" smtClean="0"/>
              <a:t>barriers and </a:t>
            </a:r>
            <a:r>
              <a:rPr lang="en-US" dirty="0" smtClean="0"/>
              <a:t>provide incentives.</a:t>
            </a:r>
            <a:endParaRPr lang="en-US" dirty="0"/>
          </a:p>
        </p:txBody>
      </p:sp>
      <p:sp>
        <p:nvSpPr>
          <p:cNvPr id="3" name="Title 2"/>
          <p:cNvSpPr>
            <a:spLocks noGrp="1"/>
          </p:cNvSpPr>
          <p:nvPr>
            <p:ph type="title"/>
          </p:nvPr>
        </p:nvSpPr>
        <p:spPr>
          <a:xfrm>
            <a:off x="457200" y="0"/>
            <a:ext cx="8229600" cy="1143000"/>
          </a:xfrm>
        </p:spPr>
        <p:txBody>
          <a:bodyPr/>
          <a:lstStyle/>
          <a:p>
            <a:r>
              <a:rPr lang="en-US" dirty="0" smtClean="0"/>
              <a:t>Voluntariness</a:t>
            </a:r>
            <a:endParaRPr lang="en-US" dirty="0"/>
          </a:p>
        </p:txBody>
      </p:sp>
      <p:sp>
        <p:nvSpPr>
          <p:cNvPr id="4" name="Rectangle 3"/>
          <p:cNvSpPr/>
          <p:nvPr/>
        </p:nvSpPr>
        <p:spPr>
          <a:xfrm>
            <a:off x="1143000" y="5029200"/>
            <a:ext cx="7696200" cy="1200329"/>
          </a:xfrm>
          <a:prstGeom prst="rect">
            <a:avLst/>
          </a:prstGeom>
        </p:spPr>
        <p:txBody>
          <a:bodyPr wrap="square">
            <a:spAutoFit/>
          </a:bodyPr>
          <a:lstStyle/>
          <a:p>
            <a:r>
              <a:rPr lang="en-US" b="1" dirty="0" smtClean="0">
                <a:solidFill>
                  <a:schemeClr val="accent4">
                    <a:lumMod val="75000"/>
                  </a:schemeClr>
                </a:solidFill>
              </a:rPr>
              <a:t>Operational Guideline:  </a:t>
            </a:r>
            <a:r>
              <a:rPr lang="en-US" dirty="0" smtClean="0"/>
              <a:t>Management </a:t>
            </a:r>
            <a:r>
              <a:rPr lang="en-US" dirty="0" smtClean="0"/>
              <a:t>in an organization should find an appropriate level of support for patterns that will help the effort rather than give the impression the use of patterns is being mandated.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20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smtClean="0"/>
              <a:t>Lowest mean of all independent variables.</a:t>
            </a:r>
          </a:p>
          <a:p>
            <a:endParaRPr lang="en-US" dirty="0" smtClean="0"/>
          </a:p>
          <a:p>
            <a:r>
              <a:rPr lang="en-US" dirty="0" smtClean="0"/>
              <a:t>Usually a grass roots effort; management views it as opportunistic, second to product delivery.</a:t>
            </a:r>
          </a:p>
          <a:p>
            <a:endParaRPr lang="en-US" dirty="0" smtClean="0"/>
          </a:p>
          <a:p>
            <a:r>
              <a:rPr lang="en-US" dirty="0" smtClean="0"/>
              <a:t>Management needs to address:  political issues, training, hosting, quality submissions, and the promotion of patterns.</a:t>
            </a:r>
            <a:endParaRPr lang="en-US" dirty="0"/>
          </a:p>
        </p:txBody>
      </p:sp>
      <p:sp>
        <p:nvSpPr>
          <p:cNvPr id="7" name="Title 6"/>
          <p:cNvSpPr>
            <a:spLocks noGrp="1"/>
          </p:cNvSpPr>
          <p:nvPr>
            <p:ph type="title"/>
          </p:nvPr>
        </p:nvSpPr>
        <p:spPr/>
        <p:txBody>
          <a:bodyPr/>
          <a:lstStyle/>
          <a:p>
            <a:r>
              <a:rPr lang="en-US" dirty="0" smtClean="0"/>
              <a:t>Patterns Repository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down)">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wipe(down)">
                                      <p:cBhvr>
                                        <p:cTn id="1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Negative influence on “use only in own work”</a:t>
            </a:r>
          </a:p>
          <a:p>
            <a:endParaRPr lang="en-US" dirty="0" smtClean="0"/>
          </a:p>
          <a:p>
            <a:r>
              <a:rPr lang="en-US" dirty="0" smtClean="0"/>
              <a:t>Pattern use is seen as something that helps developers become better at their individual jobs. </a:t>
            </a:r>
            <a:endParaRPr lang="en-US" dirty="0"/>
          </a:p>
        </p:txBody>
      </p:sp>
      <p:sp>
        <p:nvSpPr>
          <p:cNvPr id="3" name="Title 2"/>
          <p:cNvSpPr>
            <a:spLocks noGrp="1"/>
          </p:cNvSpPr>
          <p:nvPr>
            <p:ph type="title"/>
          </p:nvPr>
        </p:nvSpPr>
        <p:spPr/>
        <p:txBody>
          <a:bodyPr/>
          <a:lstStyle/>
          <a:p>
            <a:r>
              <a:rPr lang="en-US" dirty="0" smtClean="0"/>
              <a:t>Installed Process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An extension of Diffusion of Innovation research applied to the adoption of patterns</a:t>
            </a:r>
          </a:p>
          <a:p>
            <a:pPr>
              <a:buNone/>
            </a:pPr>
            <a:endParaRPr lang="en-US" dirty="0" smtClean="0"/>
          </a:p>
          <a:p>
            <a:r>
              <a:rPr lang="en-US" dirty="0" smtClean="0"/>
              <a:t>An empirically supported model that provides a testable theoretical framework for the use of </a:t>
            </a:r>
            <a:r>
              <a:rPr lang="en-US" dirty="0" smtClean="0"/>
              <a:t>patterns</a:t>
            </a:r>
            <a:endParaRPr lang="en-US" dirty="0" smtClean="0"/>
          </a:p>
          <a:p>
            <a:pPr>
              <a:buNone/>
            </a:pPr>
            <a:endParaRPr lang="en-US" dirty="0" smtClean="0"/>
          </a:p>
          <a:p>
            <a:r>
              <a:rPr lang="en-US" dirty="0" smtClean="0"/>
              <a:t>A theory-building approach that combines </a:t>
            </a:r>
            <a:r>
              <a:rPr lang="en-US" dirty="0" smtClean="0"/>
              <a:t>quantitative and </a:t>
            </a:r>
            <a:r>
              <a:rPr lang="en-US" dirty="0" smtClean="0"/>
              <a:t>qualitative methods</a:t>
            </a:r>
            <a:endParaRPr lang="en-US" dirty="0" smtClean="0"/>
          </a:p>
          <a:p>
            <a:endParaRPr lang="en-US" dirty="0" smtClean="0"/>
          </a:p>
          <a:p>
            <a:r>
              <a:rPr lang="en-US" dirty="0" smtClean="0"/>
              <a:t>A </a:t>
            </a:r>
            <a:r>
              <a:rPr lang="en-US" dirty="0" smtClean="0"/>
              <a:t>set of operational guidelines to aid organizations wishing to promote pattern </a:t>
            </a:r>
            <a:r>
              <a:rPr lang="en-US" dirty="0" smtClean="0"/>
              <a:t>use</a:t>
            </a:r>
          </a:p>
          <a:p>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Contribution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8305800" cy="1829761"/>
          </a:xfrm>
        </p:spPr>
        <p:txBody>
          <a:bodyPr>
            <a:noAutofit/>
          </a:bodyPr>
          <a:lstStyle/>
          <a:p>
            <a:r>
              <a:rPr lang="en-US" sz="2800" dirty="0" smtClean="0">
                <a:solidFill>
                  <a:schemeClr val="tx1"/>
                </a:solidFill>
              </a:rPr>
              <a:t>An Investigation into Factors Affecting the Adoption of Software Development Patterns</a:t>
            </a:r>
            <a:endParaRPr lang="en-US" sz="2800" dirty="0">
              <a:solidFill>
                <a:schemeClr val="tx1"/>
              </a:solidFill>
            </a:endParaRPr>
          </a:p>
        </p:txBody>
      </p:sp>
      <p:sp>
        <p:nvSpPr>
          <p:cNvPr id="3" name="Subtitle 2"/>
          <p:cNvSpPr>
            <a:spLocks noGrp="1"/>
          </p:cNvSpPr>
          <p:nvPr>
            <p:ph type="subTitle" idx="1"/>
          </p:nvPr>
        </p:nvSpPr>
        <p:spPr>
          <a:xfrm>
            <a:off x="914400" y="3048000"/>
            <a:ext cx="7772400" cy="1199704"/>
          </a:xfrm>
        </p:spPr>
        <p:txBody>
          <a:bodyPr>
            <a:normAutofit fontScale="25000" lnSpcReduction="20000"/>
          </a:bodyPr>
          <a:lstStyle/>
          <a:p>
            <a:r>
              <a:rPr lang="en-US" sz="11200" b="1" dirty="0" smtClean="0">
                <a:solidFill>
                  <a:schemeClr val="tx1"/>
                </a:solidFill>
              </a:rPr>
              <a:t>Mary Lynn </a:t>
            </a:r>
            <a:r>
              <a:rPr lang="en-US" sz="11200" b="1" dirty="0" err="1" smtClean="0">
                <a:solidFill>
                  <a:schemeClr val="tx1"/>
                </a:solidFill>
              </a:rPr>
              <a:t>Manns</a:t>
            </a:r>
            <a:endParaRPr lang="en-US" sz="11200" b="1" dirty="0" smtClean="0">
              <a:solidFill>
                <a:schemeClr val="tx1"/>
              </a:solidFill>
            </a:endParaRPr>
          </a:p>
          <a:p>
            <a:r>
              <a:rPr lang="en-US" sz="8000" dirty="0" smtClean="0"/>
              <a:t>University of North Carolina at Asheville</a:t>
            </a:r>
          </a:p>
          <a:p>
            <a:endParaRPr lang="en-US" sz="8000" dirty="0" smtClean="0"/>
          </a:p>
          <a:p>
            <a:r>
              <a:rPr lang="en-US" sz="11200" dirty="0" smtClean="0">
                <a:solidFill>
                  <a:schemeClr val="accent3">
                    <a:lumMod val="50000"/>
                  </a:schemeClr>
                </a:solidFill>
                <a:hlinkClick r:id="rId2"/>
              </a:rPr>
              <a:t>manns@unca.edu</a:t>
            </a:r>
            <a:endParaRPr lang="en-US" sz="11200" dirty="0" smtClean="0">
              <a:solidFill>
                <a:schemeClr val="accent3">
                  <a:lumMod val="50000"/>
                </a:schemeClr>
              </a:solidFill>
            </a:endParaRPr>
          </a:p>
          <a:p>
            <a:r>
              <a:rPr lang="en-US" sz="11200" dirty="0" smtClean="0">
                <a:solidFill>
                  <a:schemeClr val="accent3">
                    <a:lumMod val="50000"/>
                  </a:schemeClr>
                </a:solidFill>
                <a:hlinkClick r:id="rId3"/>
              </a:rPr>
              <a:t>http://www.cs.unca.edu/~manns</a:t>
            </a:r>
            <a:endParaRPr lang="en-US" sz="11200" dirty="0" smtClean="0">
              <a:solidFill>
                <a:schemeClr val="accent3">
                  <a:lumMod val="50000"/>
                </a:schemeClr>
              </a:solidFill>
            </a:endParaRPr>
          </a:p>
          <a:p>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88091"/>
          </a:xfrm>
        </p:spPr>
        <p:txBody>
          <a:bodyPr>
            <a:normAutofit fontScale="92500" lnSpcReduction="10000"/>
          </a:bodyPr>
          <a:lstStyle/>
          <a:p>
            <a:r>
              <a:rPr lang="en-US" dirty="0" smtClean="0"/>
              <a:t>An organization should demonstrate the relative advantages of patterns to individuals.</a:t>
            </a:r>
          </a:p>
          <a:p>
            <a:r>
              <a:rPr lang="en-US" dirty="0" smtClean="0"/>
              <a:t>An organization should offer opportunities for individuals to try out patterns before using them in their own work.</a:t>
            </a:r>
          </a:p>
          <a:p>
            <a:r>
              <a:rPr lang="en-US" dirty="0" smtClean="0"/>
              <a:t>An organization should show that patterns are useful to innovators.</a:t>
            </a:r>
          </a:p>
          <a:p>
            <a:r>
              <a:rPr lang="en-US" dirty="0" smtClean="0"/>
              <a:t>An organization should allow time for innovative individuals to learn about patterns.</a:t>
            </a:r>
          </a:p>
          <a:p>
            <a:r>
              <a:rPr lang="en-US" dirty="0" smtClean="0"/>
              <a:t>Management in an organization should find an appropriate level of support for patterns that will help the effort rather than give the impression the use of patterns is being mandated.</a:t>
            </a:r>
            <a:endParaRPr lang="en-US" dirty="0"/>
          </a:p>
        </p:txBody>
      </p:sp>
      <p:sp>
        <p:nvSpPr>
          <p:cNvPr id="3" name="Title 2"/>
          <p:cNvSpPr>
            <a:spLocks noGrp="1"/>
          </p:cNvSpPr>
          <p:nvPr>
            <p:ph type="title"/>
          </p:nvPr>
        </p:nvSpPr>
        <p:spPr/>
        <p:txBody>
          <a:bodyPr/>
          <a:lstStyle/>
          <a:p>
            <a:r>
              <a:rPr lang="en-US" dirty="0" smtClean="0"/>
              <a:t>Operational Guidelines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nodeType="clickEffect">
                                  <p:stCondLst>
                                    <p:cond delay="0"/>
                                  </p:stCondLst>
                                  <p:childTnLst>
                                    <p:animEffect transition="out" filter="fade">
                                      <p:cBhvr>
                                        <p:cTn id="10" dur="2000"/>
                                        <p:tgtEl>
                                          <p:spTgt spid="2">
                                            <p:txEl>
                                              <p:pRg st="0" end="0"/>
                                            </p:txEl>
                                          </p:spTgt>
                                        </p:tgtEl>
                                      </p:cBhvr>
                                    </p:animEffect>
                                    <p:set>
                                      <p:cBhvr>
                                        <p:cTn id="11"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000"/>
                                        <p:tgtEl>
                                          <p:spTgt spid="2">
                                            <p:txEl>
                                              <p:pRg st="1" end="1"/>
                                            </p:txEl>
                                          </p:spTgt>
                                        </p:tgtEl>
                                      </p:cBhvr>
                                    </p:animEffect>
                                    <p:set>
                                      <p:cBhvr>
                                        <p:cTn id="20" dur="1" fill="hold">
                                          <p:stCondLst>
                                            <p:cond delay="1999"/>
                                          </p:stCondLst>
                                        </p:cTn>
                                        <p:tgtEl>
                                          <p:spTgt spid="2">
                                            <p:txEl>
                                              <p:pRg st="1" end="1"/>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nodeType="clickEffect">
                                  <p:stCondLst>
                                    <p:cond delay="0"/>
                                  </p:stCondLst>
                                  <p:childTnLst>
                                    <p:animEffect transition="out" filter="fade">
                                      <p:cBhvr>
                                        <p:cTn id="28" dur="2000"/>
                                        <p:tgtEl>
                                          <p:spTgt spid="2">
                                            <p:txEl>
                                              <p:pRg st="2" end="2"/>
                                            </p:txEl>
                                          </p:spTgt>
                                        </p:tgtEl>
                                      </p:cBhvr>
                                    </p:animEffect>
                                    <p:set>
                                      <p:cBhvr>
                                        <p:cTn id="29" dur="1" fill="hold">
                                          <p:stCondLst>
                                            <p:cond delay="1999"/>
                                          </p:stCondLst>
                                        </p:cTn>
                                        <p:tgtEl>
                                          <p:spTgt spid="2">
                                            <p:txEl>
                                              <p:pRg st="2" end="2"/>
                                            </p:txEl>
                                          </p:spTgt>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nodeType="clickEffect">
                                  <p:stCondLst>
                                    <p:cond delay="0"/>
                                  </p:stCondLst>
                                  <p:childTnLst>
                                    <p:animEffect transition="out" filter="fade">
                                      <p:cBhvr>
                                        <p:cTn id="37" dur="2000"/>
                                        <p:tgtEl>
                                          <p:spTgt spid="2">
                                            <p:txEl>
                                              <p:pRg st="3" end="3"/>
                                            </p:txEl>
                                          </p:spTgt>
                                        </p:tgtEl>
                                      </p:cBhvr>
                                    </p:animEffect>
                                    <p:set>
                                      <p:cBhvr>
                                        <p:cTn id="38" dur="1" fill="hold">
                                          <p:stCondLst>
                                            <p:cond delay="1999"/>
                                          </p:stCondLst>
                                        </p:cTn>
                                        <p:tgtEl>
                                          <p:spTgt spid="2">
                                            <p:txEl>
                                              <p:pRg st="3" end="3"/>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2">
                                            <p:txEl>
                                              <p:pRg st="4" end="4"/>
                                            </p:txEl>
                                          </p:spTgt>
                                        </p:tgtEl>
                                      </p:cBhvr>
                                    </p:animEffect>
                                    <p:set>
                                      <p:cBhvr>
                                        <p:cTn id="47" dur="1" fill="hold">
                                          <p:stCondLst>
                                            <p:cond delay="1999"/>
                                          </p:stCondLst>
                                        </p:cTn>
                                        <p:tgtEl>
                                          <p:spTgt spid="2">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257800"/>
          </a:xfrm>
        </p:spPr>
        <p:txBody>
          <a:bodyPr>
            <a:normAutofit/>
          </a:bodyPr>
          <a:lstStyle/>
          <a:p>
            <a:r>
              <a:rPr lang="en-US" sz="2500" dirty="0" smtClean="0"/>
              <a:t>An organization should overcome the misperception that there is no need for patterns in software engineering by showing individuals and teams how patterns can apply to the problems they are trying to solve.</a:t>
            </a:r>
          </a:p>
          <a:p>
            <a:r>
              <a:rPr lang="en-US" sz="2500" dirty="0" smtClean="0"/>
              <a:t>An organization should find effective ways to make patterns visible throughout the organization without creating the impression of pressure or hyperactive marketing.</a:t>
            </a:r>
          </a:p>
          <a:p>
            <a:r>
              <a:rPr lang="en-US" sz="2500" dirty="0" smtClean="0"/>
              <a:t>An organization should identify different types of opinion leaders to spread the word to others about patterns.</a:t>
            </a:r>
            <a:endParaRPr lang="en-US" sz="2500" dirty="0"/>
          </a:p>
        </p:txBody>
      </p:sp>
      <p:sp>
        <p:nvSpPr>
          <p:cNvPr id="3" name="Title 2"/>
          <p:cNvSpPr>
            <a:spLocks noGrp="1"/>
          </p:cNvSpPr>
          <p:nvPr>
            <p:ph type="title"/>
          </p:nvPr>
        </p:nvSpPr>
        <p:spPr/>
        <p:txBody>
          <a:bodyPr>
            <a:normAutofit fontScale="90000"/>
          </a:bodyPr>
          <a:lstStyle/>
          <a:p>
            <a:r>
              <a:rPr lang="en-US" dirty="0" smtClean="0"/>
              <a:t>Operational Guidelines </a:t>
            </a:r>
            <a:r>
              <a:rPr lang="en-US" sz="3100" dirty="0" smtClean="0"/>
              <a:t>(continued)</a:t>
            </a:r>
            <a:endParaRPr lang="en-US" sz="3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nodeType="clickEffect">
                                  <p:stCondLst>
                                    <p:cond delay="0"/>
                                  </p:stCondLst>
                                  <p:childTnLst>
                                    <p:animEffect transition="out" filter="fade">
                                      <p:cBhvr>
                                        <p:cTn id="10" dur="2000"/>
                                        <p:tgtEl>
                                          <p:spTgt spid="2">
                                            <p:txEl>
                                              <p:pRg st="0" end="0"/>
                                            </p:txEl>
                                          </p:spTgt>
                                        </p:tgtEl>
                                      </p:cBhvr>
                                    </p:animEffect>
                                    <p:set>
                                      <p:cBhvr>
                                        <p:cTn id="11"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000"/>
                                        <p:tgtEl>
                                          <p:spTgt spid="2">
                                            <p:txEl>
                                              <p:pRg st="1" end="1"/>
                                            </p:txEl>
                                          </p:spTgt>
                                        </p:tgtEl>
                                      </p:cBhvr>
                                    </p:animEffect>
                                    <p:set>
                                      <p:cBhvr>
                                        <p:cTn id="20" dur="1" fill="hold">
                                          <p:stCondLst>
                                            <p:cond delay="1999"/>
                                          </p:stCondLst>
                                        </p:cTn>
                                        <p:tgtEl>
                                          <p:spTgt spid="2">
                                            <p:txEl>
                                              <p:pRg st="1" end="1"/>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nodeType="clickEffect">
                                  <p:stCondLst>
                                    <p:cond delay="0"/>
                                  </p:stCondLst>
                                  <p:childTnLst>
                                    <p:animEffect transition="out" filter="fade">
                                      <p:cBhvr>
                                        <p:cTn id="28" dur="2000"/>
                                        <p:tgtEl>
                                          <p:spTgt spid="2">
                                            <p:txEl>
                                              <p:pRg st="2" end="2"/>
                                            </p:txEl>
                                          </p:spTgt>
                                        </p:tgtEl>
                                      </p:cBhvr>
                                    </p:animEffect>
                                    <p:set>
                                      <p:cBhvr>
                                        <p:cTn id="29" dur="1" fill="hold">
                                          <p:stCondLst>
                                            <p:cond delay="1999"/>
                                          </p:stCondLst>
                                        </p:cTn>
                                        <p:tgtEl>
                                          <p:spTgt spid="2">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An organization can use a patterns repository to stimulate pattern writing and thus sustain the general adoption process.</a:t>
            </a:r>
          </a:p>
          <a:p>
            <a:r>
              <a:rPr lang="en-US" dirty="0" smtClean="0"/>
              <a:t>An organization should help individuals understand pattern descriptions.</a:t>
            </a:r>
          </a:p>
          <a:p>
            <a:r>
              <a:rPr lang="en-US" dirty="0" smtClean="0"/>
              <a:t>An organization should help individuals to see the costs as well as the benefits of using specific patterns and to understand that a pattern is not used as an “out of the box” solution.</a:t>
            </a:r>
          </a:p>
          <a:p>
            <a:r>
              <a:rPr lang="en-US" dirty="0" smtClean="0"/>
              <a:t>An organization should create ways to help individuals locate the patterns they need for the problems they are trying to solve.</a:t>
            </a:r>
            <a:endParaRPr lang="en-US" dirty="0"/>
          </a:p>
        </p:txBody>
      </p:sp>
      <p:sp>
        <p:nvSpPr>
          <p:cNvPr id="3" name="Title 2"/>
          <p:cNvSpPr>
            <a:spLocks noGrp="1"/>
          </p:cNvSpPr>
          <p:nvPr>
            <p:ph type="title"/>
          </p:nvPr>
        </p:nvSpPr>
        <p:spPr/>
        <p:txBody>
          <a:bodyPr>
            <a:normAutofit fontScale="90000"/>
          </a:bodyPr>
          <a:lstStyle/>
          <a:p>
            <a:r>
              <a:rPr lang="en-US" dirty="0" smtClean="0"/>
              <a:t>Operational Guidelines </a:t>
            </a:r>
            <a:r>
              <a:rPr lang="en-US" sz="3100" dirty="0" smtClean="0"/>
              <a:t>(continued)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nodeType="clickEffect">
                                  <p:stCondLst>
                                    <p:cond delay="0"/>
                                  </p:stCondLst>
                                  <p:childTnLst>
                                    <p:animEffect transition="out" filter="fade">
                                      <p:cBhvr>
                                        <p:cTn id="10" dur="2000"/>
                                        <p:tgtEl>
                                          <p:spTgt spid="2">
                                            <p:txEl>
                                              <p:pRg st="0" end="0"/>
                                            </p:txEl>
                                          </p:spTgt>
                                        </p:tgtEl>
                                      </p:cBhvr>
                                    </p:animEffect>
                                    <p:set>
                                      <p:cBhvr>
                                        <p:cTn id="11"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000"/>
                                        <p:tgtEl>
                                          <p:spTgt spid="2">
                                            <p:txEl>
                                              <p:pRg st="1" end="1"/>
                                            </p:txEl>
                                          </p:spTgt>
                                        </p:tgtEl>
                                      </p:cBhvr>
                                    </p:animEffect>
                                    <p:set>
                                      <p:cBhvr>
                                        <p:cTn id="20" dur="1" fill="hold">
                                          <p:stCondLst>
                                            <p:cond delay="1999"/>
                                          </p:stCondLst>
                                        </p:cTn>
                                        <p:tgtEl>
                                          <p:spTgt spid="2">
                                            <p:txEl>
                                              <p:pRg st="1" end="1"/>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nodeType="clickEffect">
                                  <p:stCondLst>
                                    <p:cond delay="0"/>
                                  </p:stCondLst>
                                  <p:childTnLst>
                                    <p:animEffect transition="out" filter="fade">
                                      <p:cBhvr>
                                        <p:cTn id="28" dur="2000"/>
                                        <p:tgtEl>
                                          <p:spTgt spid="2">
                                            <p:txEl>
                                              <p:pRg st="2" end="2"/>
                                            </p:txEl>
                                          </p:spTgt>
                                        </p:tgtEl>
                                      </p:cBhvr>
                                    </p:animEffect>
                                    <p:set>
                                      <p:cBhvr>
                                        <p:cTn id="29" dur="1" fill="hold">
                                          <p:stCondLst>
                                            <p:cond delay="1999"/>
                                          </p:stCondLst>
                                        </p:cTn>
                                        <p:tgtEl>
                                          <p:spTgt spid="2">
                                            <p:txEl>
                                              <p:pRg st="2" end="2"/>
                                            </p:txEl>
                                          </p:spTgt>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nodeType="clickEffect">
                                  <p:stCondLst>
                                    <p:cond delay="0"/>
                                  </p:stCondLst>
                                  <p:childTnLst>
                                    <p:animEffect transition="out" filter="fade">
                                      <p:cBhvr>
                                        <p:cTn id="37" dur="2000"/>
                                        <p:tgtEl>
                                          <p:spTgt spid="2">
                                            <p:txEl>
                                              <p:pRg st="3" end="3"/>
                                            </p:txEl>
                                          </p:spTgt>
                                        </p:tgtEl>
                                      </p:cBhvr>
                                    </p:animEffect>
                                    <p:set>
                                      <p:cBhvr>
                                        <p:cTn id="38" dur="1" fill="hold">
                                          <p:stCondLst>
                                            <p:cond delay="1999"/>
                                          </p:stCondLst>
                                        </p:cTn>
                                        <p:tgtEl>
                                          <p:spTgt spid="2">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solidFill>
                  <a:schemeClr val="accent4">
                    <a:lumMod val="75000"/>
                  </a:schemeClr>
                </a:solidFill>
              </a:rPr>
              <a:t>Facilitate:</a:t>
            </a:r>
            <a:r>
              <a:rPr lang="en-US" dirty="0" smtClean="0"/>
              <a:t>  Knowledge </a:t>
            </a:r>
            <a:r>
              <a:rPr lang="en-US" dirty="0" smtClean="0"/>
              <a:t>Management</a:t>
            </a:r>
          </a:p>
          <a:p>
            <a:pPr>
              <a:buNone/>
            </a:pPr>
            <a:endParaRPr lang="en-US" dirty="0" smtClean="0"/>
          </a:p>
          <a:p>
            <a:r>
              <a:rPr lang="en-US" b="1" dirty="0" smtClean="0">
                <a:solidFill>
                  <a:schemeClr val="accent4">
                    <a:lumMod val="75000"/>
                  </a:schemeClr>
                </a:solidFill>
              </a:rPr>
              <a:t>Provide</a:t>
            </a:r>
            <a:r>
              <a:rPr lang="en-US" b="1" dirty="0" smtClean="0">
                <a:solidFill>
                  <a:schemeClr val="accent4">
                    <a:lumMod val="75000"/>
                  </a:schemeClr>
                </a:solidFill>
              </a:rPr>
              <a:t>:</a:t>
            </a:r>
            <a:r>
              <a:rPr lang="en-US" dirty="0" smtClean="0"/>
              <a:t>  a structure (and a process) for documenting </a:t>
            </a:r>
            <a:r>
              <a:rPr lang="en-US" dirty="0" smtClean="0"/>
              <a:t>successful practices</a:t>
            </a:r>
            <a:r>
              <a:rPr lang="en-US" dirty="0" smtClean="0"/>
              <a:t> </a:t>
            </a:r>
            <a:r>
              <a:rPr lang="en-US" dirty="0" smtClean="0"/>
              <a:t>in software </a:t>
            </a:r>
            <a:r>
              <a:rPr lang="en-US" dirty="0" smtClean="0"/>
              <a:t>development and management</a:t>
            </a:r>
          </a:p>
          <a:p>
            <a:endParaRPr lang="en-US" dirty="0" smtClean="0"/>
          </a:p>
          <a:p>
            <a:r>
              <a:rPr lang="en-US" b="1" dirty="0" smtClean="0">
                <a:solidFill>
                  <a:schemeClr val="accent4">
                    <a:lumMod val="75000"/>
                  </a:schemeClr>
                </a:solidFill>
              </a:rPr>
              <a:t>Each pattern: </a:t>
            </a:r>
            <a:r>
              <a:rPr lang="en-US" dirty="0" smtClean="0"/>
              <a:t>describes a </a:t>
            </a:r>
            <a:r>
              <a:rPr lang="en-US" dirty="0" smtClean="0"/>
              <a:t>verified solution </a:t>
            </a:r>
            <a:r>
              <a:rPr lang="en-US" dirty="0" smtClean="0"/>
              <a:t>to a common </a:t>
            </a:r>
            <a:r>
              <a:rPr lang="en-US" dirty="0" smtClean="0"/>
              <a:t>problem</a:t>
            </a:r>
            <a:endParaRPr lang="en-US" dirty="0" smtClean="0"/>
          </a:p>
          <a:p>
            <a:pPr>
              <a:buNone/>
            </a:pPr>
            <a:endParaRPr lang="en-US" sz="2000" dirty="0" smtClean="0"/>
          </a:p>
          <a:p>
            <a:r>
              <a:rPr lang="en-US" b="1" dirty="0" smtClean="0">
                <a:solidFill>
                  <a:schemeClr val="accent4">
                    <a:lumMod val="75000"/>
                  </a:schemeClr>
                </a:solidFill>
              </a:rPr>
              <a:t>Purpose:</a:t>
            </a:r>
            <a:r>
              <a:rPr lang="en-US" dirty="0" smtClean="0"/>
              <a:t>  to increase productivity through reuse</a:t>
            </a:r>
          </a:p>
          <a:p>
            <a:pPr>
              <a:buNone/>
            </a:pPr>
            <a:endParaRPr lang="en-US" sz="2000" dirty="0" smtClean="0"/>
          </a:p>
          <a:p>
            <a:pPr>
              <a:buNone/>
            </a:pPr>
            <a:endParaRPr lang="en-US" sz="2000" dirty="0" smtClean="0"/>
          </a:p>
          <a:p>
            <a:pPr>
              <a:buNone/>
            </a:pP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Software Development Patterns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88091"/>
          </a:xfrm>
        </p:spPr>
        <p:txBody>
          <a:bodyPr>
            <a:normAutofit fontScale="92500" lnSpcReduction="20000"/>
          </a:bodyPr>
          <a:lstStyle/>
          <a:p>
            <a:r>
              <a:rPr lang="en-US" dirty="0" smtClean="0"/>
              <a:t>An organization should teach patterns in the context of where they are relevant to the work individuals are doing.</a:t>
            </a:r>
          </a:p>
          <a:p>
            <a:r>
              <a:rPr lang="en-US" dirty="0" smtClean="0"/>
              <a:t>An organization should make managers aware of patterns.</a:t>
            </a:r>
          </a:p>
          <a:p>
            <a:r>
              <a:rPr lang="en-US" dirty="0" smtClean="0"/>
              <a:t>An organization should address the concerns of management that patterns have too much risk and have unknown long-term benefits.</a:t>
            </a:r>
          </a:p>
          <a:p>
            <a:r>
              <a:rPr lang="en-US" dirty="0" smtClean="0"/>
              <a:t>An organization should encourage managers to support opinion leaders and others who are building the grass roots effort for patterns.</a:t>
            </a:r>
          </a:p>
          <a:p>
            <a:r>
              <a:rPr lang="en-US" dirty="0" smtClean="0"/>
              <a:t>An organization should consider establishing a change agent to provide a consistent force in creating and keeping interest in patterns.</a:t>
            </a:r>
          </a:p>
        </p:txBody>
      </p:sp>
      <p:sp>
        <p:nvSpPr>
          <p:cNvPr id="3" name="Title 2"/>
          <p:cNvSpPr>
            <a:spLocks noGrp="1"/>
          </p:cNvSpPr>
          <p:nvPr>
            <p:ph type="title"/>
          </p:nvPr>
        </p:nvSpPr>
        <p:spPr/>
        <p:txBody>
          <a:bodyPr>
            <a:normAutofit fontScale="90000"/>
          </a:bodyPr>
          <a:lstStyle/>
          <a:p>
            <a:r>
              <a:rPr lang="en-US" dirty="0" smtClean="0"/>
              <a:t>Operational Guidelines </a:t>
            </a:r>
            <a:r>
              <a:rPr lang="en-US" sz="3100" dirty="0" smtClean="0"/>
              <a:t>(continued)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nodeType="clickEffect">
                                  <p:stCondLst>
                                    <p:cond delay="0"/>
                                  </p:stCondLst>
                                  <p:childTnLst>
                                    <p:animEffect transition="out" filter="fade">
                                      <p:cBhvr>
                                        <p:cTn id="10" dur="2000"/>
                                        <p:tgtEl>
                                          <p:spTgt spid="2">
                                            <p:txEl>
                                              <p:pRg st="0" end="0"/>
                                            </p:txEl>
                                          </p:spTgt>
                                        </p:tgtEl>
                                      </p:cBhvr>
                                    </p:animEffect>
                                    <p:set>
                                      <p:cBhvr>
                                        <p:cTn id="11"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000"/>
                                        <p:tgtEl>
                                          <p:spTgt spid="2">
                                            <p:txEl>
                                              <p:pRg st="1" end="1"/>
                                            </p:txEl>
                                          </p:spTgt>
                                        </p:tgtEl>
                                      </p:cBhvr>
                                    </p:animEffect>
                                    <p:set>
                                      <p:cBhvr>
                                        <p:cTn id="20" dur="1" fill="hold">
                                          <p:stCondLst>
                                            <p:cond delay="1999"/>
                                          </p:stCondLst>
                                        </p:cTn>
                                        <p:tgtEl>
                                          <p:spTgt spid="2">
                                            <p:txEl>
                                              <p:pRg st="1" end="1"/>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nodeType="clickEffect">
                                  <p:stCondLst>
                                    <p:cond delay="0"/>
                                  </p:stCondLst>
                                  <p:childTnLst>
                                    <p:animEffect transition="out" filter="fade">
                                      <p:cBhvr>
                                        <p:cTn id="28" dur="2000"/>
                                        <p:tgtEl>
                                          <p:spTgt spid="2">
                                            <p:txEl>
                                              <p:pRg st="2" end="2"/>
                                            </p:txEl>
                                          </p:spTgt>
                                        </p:tgtEl>
                                      </p:cBhvr>
                                    </p:animEffect>
                                    <p:set>
                                      <p:cBhvr>
                                        <p:cTn id="29" dur="1" fill="hold">
                                          <p:stCondLst>
                                            <p:cond delay="1999"/>
                                          </p:stCondLst>
                                        </p:cTn>
                                        <p:tgtEl>
                                          <p:spTgt spid="2">
                                            <p:txEl>
                                              <p:pRg st="2" end="2"/>
                                            </p:txEl>
                                          </p:spTgt>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nodeType="clickEffect">
                                  <p:stCondLst>
                                    <p:cond delay="0"/>
                                  </p:stCondLst>
                                  <p:childTnLst>
                                    <p:animEffect transition="out" filter="fade">
                                      <p:cBhvr>
                                        <p:cTn id="37" dur="2000"/>
                                        <p:tgtEl>
                                          <p:spTgt spid="2">
                                            <p:txEl>
                                              <p:pRg st="3" end="3"/>
                                            </p:txEl>
                                          </p:spTgt>
                                        </p:tgtEl>
                                      </p:cBhvr>
                                    </p:animEffect>
                                    <p:set>
                                      <p:cBhvr>
                                        <p:cTn id="38" dur="1" fill="hold">
                                          <p:stCondLst>
                                            <p:cond delay="1999"/>
                                          </p:stCondLst>
                                        </p:cTn>
                                        <p:tgtEl>
                                          <p:spTgt spid="2">
                                            <p:txEl>
                                              <p:pRg st="3" end="3"/>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2">
                                            <p:txEl>
                                              <p:pRg st="4" end="4"/>
                                            </p:txEl>
                                          </p:spTgt>
                                        </p:tgtEl>
                                      </p:cBhvr>
                                    </p:animEffect>
                                    <p:set>
                                      <p:cBhvr>
                                        <p:cTn id="47" dur="1" fill="hold">
                                          <p:stCondLst>
                                            <p:cond delay="1999"/>
                                          </p:stCondLst>
                                        </p:cTn>
                                        <p:tgtEl>
                                          <p:spTgt spid="2">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The goal of patterns within the software community is to </a:t>
            </a:r>
            <a:r>
              <a:rPr lang="en-US" dirty="0" smtClean="0">
                <a:solidFill>
                  <a:schemeClr val="accent3">
                    <a:lumMod val="75000"/>
                  </a:schemeClr>
                </a:solidFill>
              </a:rPr>
              <a:t>create a body of literature </a:t>
            </a:r>
            <a:r>
              <a:rPr lang="en-US" dirty="0" smtClean="0"/>
              <a:t>to help software developers </a:t>
            </a:r>
            <a:r>
              <a:rPr lang="en-US" dirty="0" smtClean="0">
                <a:solidFill>
                  <a:schemeClr val="accent3">
                    <a:lumMod val="75000"/>
                  </a:schemeClr>
                </a:solidFill>
              </a:rPr>
              <a:t>resolve recurring problems</a:t>
            </a:r>
            <a:r>
              <a:rPr lang="en-US" dirty="0" smtClean="0"/>
              <a:t> encountered throughout all of software development. Patterns help create a </a:t>
            </a:r>
            <a:r>
              <a:rPr lang="en-US" dirty="0" smtClean="0">
                <a:solidFill>
                  <a:schemeClr val="accent3">
                    <a:lumMod val="75000"/>
                  </a:schemeClr>
                </a:solidFill>
              </a:rPr>
              <a:t>shared language </a:t>
            </a:r>
            <a:r>
              <a:rPr lang="en-US" dirty="0" smtClean="0"/>
              <a:t>for communicating insight and experience about these problems and their solutions. </a:t>
            </a:r>
            <a:endParaRPr lang="en-US" dirty="0" smtClean="0"/>
          </a:p>
          <a:p>
            <a:pPr>
              <a:buNone/>
            </a:pPr>
            <a:r>
              <a:rPr lang="en-US" dirty="0" smtClean="0"/>
              <a:t>	</a:t>
            </a:r>
            <a:r>
              <a:rPr lang="en-US" dirty="0" smtClean="0"/>
              <a:t>						</a:t>
            </a:r>
            <a:r>
              <a:rPr lang="en-US" sz="2000" dirty="0" smtClean="0"/>
              <a:t>Appleton, 2000</a:t>
            </a:r>
            <a:endParaRPr lang="en-US" sz="2000" dirty="0"/>
          </a:p>
        </p:txBody>
      </p:sp>
      <p:sp>
        <p:nvSpPr>
          <p:cNvPr id="3" name="Title 2"/>
          <p:cNvSpPr>
            <a:spLocks noGrp="1"/>
          </p:cNvSpPr>
          <p:nvPr>
            <p:ph type="title"/>
          </p:nvPr>
        </p:nvSpPr>
        <p:spPr/>
        <p:txBody>
          <a:bodyPr/>
          <a:lstStyle/>
          <a:p>
            <a:r>
              <a:rPr lang="en-US" dirty="0" smtClean="0"/>
              <a:t>Software Development Patterns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 Pattern Language:  Towns, Buildings, Construction </a:t>
            </a:r>
            <a:r>
              <a:rPr lang="en-US" sz="2000" dirty="0" smtClean="0"/>
              <a:t>(Alexander, 1977)</a:t>
            </a:r>
          </a:p>
          <a:p>
            <a:pPr>
              <a:buNone/>
            </a:pPr>
            <a:endParaRPr lang="en-US" sz="1400" dirty="0" smtClean="0"/>
          </a:p>
          <a:p>
            <a:r>
              <a:rPr lang="en-US" dirty="0" smtClean="0"/>
              <a:t>Design Patterns: Elements of Reusable Object-Oriented Software </a:t>
            </a:r>
            <a:r>
              <a:rPr lang="en-US" sz="2000" dirty="0" smtClean="0"/>
              <a:t>(Gamma, Helm, Johnson, &amp; </a:t>
            </a:r>
            <a:r>
              <a:rPr lang="en-US" sz="2000" dirty="0" err="1" smtClean="0"/>
              <a:t>Vlissides</a:t>
            </a:r>
            <a:r>
              <a:rPr lang="en-US" sz="2000" dirty="0" smtClean="0"/>
              <a:t>, 1994)</a:t>
            </a:r>
          </a:p>
          <a:p>
            <a:pPr>
              <a:buNone/>
            </a:pPr>
            <a:endParaRPr lang="en-US" sz="1400" dirty="0" smtClean="0"/>
          </a:p>
          <a:p>
            <a:r>
              <a:rPr lang="en-US" dirty="0" smtClean="0"/>
              <a:t>The Manager Pool:  Patterns for Radical Leadership </a:t>
            </a:r>
            <a:r>
              <a:rPr lang="en-US" sz="2000" dirty="0" smtClean="0"/>
              <a:t>(Olson &amp; </a:t>
            </a:r>
            <a:r>
              <a:rPr lang="en-US" sz="2000" dirty="0" err="1" smtClean="0"/>
              <a:t>Stimmel</a:t>
            </a:r>
            <a:r>
              <a:rPr lang="en-US" sz="2000" dirty="0" smtClean="0"/>
              <a:t>, 2001)</a:t>
            </a:r>
          </a:p>
          <a:p>
            <a:pPr>
              <a:buNone/>
            </a:pPr>
            <a:endParaRPr lang="en-US" sz="1400" dirty="0" smtClean="0"/>
          </a:p>
          <a:p>
            <a:r>
              <a:rPr lang="en-US" dirty="0" smtClean="0"/>
              <a:t>Fearless Change:  Patterns for Introducing New Ideas </a:t>
            </a:r>
            <a:r>
              <a:rPr lang="en-US" sz="2000" dirty="0" smtClean="0"/>
              <a:t>(</a:t>
            </a:r>
            <a:r>
              <a:rPr lang="en-US" sz="2000" dirty="0" err="1" smtClean="0"/>
              <a:t>Manns</a:t>
            </a:r>
            <a:r>
              <a:rPr lang="en-US" sz="2000" dirty="0" smtClean="0"/>
              <a:t> &amp; Rising, 2005)</a:t>
            </a:r>
            <a:endParaRPr lang="en-US" sz="2000" dirty="0" smtClean="0"/>
          </a:p>
          <a:p>
            <a:endParaRPr lang="en-US" dirty="0"/>
          </a:p>
        </p:txBody>
      </p:sp>
      <p:sp>
        <p:nvSpPr>
          <p:cNvPr id="3" name="Title 2"/>
          <p:cNvSpPr>
            <a:spLocks noGrp="1"/>
          </p:cNvSpPr>
          <p:nvPr>
            <p:ph type="title"/>
          </p:nvPr>
        </p:nvSpPr>
        <p:spPr/>
        <p:txBody>
          <a:bodyPr/>
          <a:lstStyle/>
          <a:p>
            <a:r>
              <a:rPr lang="en-US" dirty="0" smtClean="0"/>
              <a:t>Pattern examples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25963"/>
          </a:xfrm>
        </p:spPr>
        <p:txBody>
          <a:bodyPr>
            <a:normAutofit/>
          </a:bodyPr>
          <a:lstStyle/>
          <a:p>
            <a:pPr algn="ctr">
              <a:buNone/>
            </a:pPr>
            <a:endParaRPr lang="en-US" dirty="0" smtClean="0"/>
          </a:p>
          <a:p>
            <a:pPr algn="ctr">
              <a:buNone/>
            </a:pPr>
            <a:r>
              <a:rPr lang="en-US" sz="3600" dirty="0" smtClean="0"/>
              <a:t>What </a:t>
            </a:r>
            <a:r>
              <a:rPr lang="en-US" sz="3600" dirty="0" smtClean="0"/>
              <a:t>factors influence </a:t>
            </a:r>
            <a:r>
              <a:rPr lang="en-US" sz="3600" dirty="0" smtClean="0"/>
              <a:t>the</a:t>
            </a:r>
          </a:p>
          <a:p>
            <a:pPr algn="ctr">
              <a:buNone/>
            </a:pPr>
            <a:r>
              <a:rPr lang="en-US" sz="3600" dirty="0" smtClean="0"/>
              <a:t>use </a:t>
            </a:r>
            <a:r>
              <a:rPr lang="en-US" sz="3600" dirty="0" smtClean="0"/>
              <a:t>of </a:t>
            </a:r>
            <a:r>
              <a:rPr lang="en-US" sz="3600" dirty="0" smtClean="0"/>
              <a:t>patterns</a:t>
            </a:r>
          </a:p>
          <a:p>
            <a:pPr algn="ctr">
              <a:buNone/>
            </a:pPr>
            <a:r>
              <a:rPr lang="en-US" sz="3600" dirty="0" smtClean="0"/>
              <a:t>among individuals</a:t>
            </a:r>
          </a:p>
          <a:p>
            <a:pPr algn="ctr">
              <a:buNone/>
            </a:pPr>
            <a:r>
              <a:rPr lang="en-US" sz="3600" dirty="0" smtClean="0"/>
              <a:t>in </a:t>
            </a:r>
            <a:r>
              <a:rPr lang="en-US" sz="3600" dirty="0" smtClean="0"/>
              <a:t>organizations?</a:t>
            </a:r>
          </a:p>
          <a:p>
            <a:pPr algn="ctr">
              <a:buNone/>
            </a:pPr>
            <a:endParaRPr lang="en-US" sz="3600" dirty="0" smtClean="0"/>
          </a:p>
        </p:txBody>
      </p:sp>
      <p:sp>
        <p:nvSpPr>
          <p:cNvPr id="3" name="Title 2"/>
          <p:cNvSpPr>
            <a:spLocks noGrp="1"/>
          </p:cNvSpPr>
          <p:nvPr>
            <p:ph type="title"/>
          </p:nvPr>
        </p:nvSpPr>
        <p:spPr/>
        <p:txBody>
          <a:bodyPr/>
          <a:lstStyle/>
          <a:p>
            <a:r>
              <a:rPr lang="en-US" dirty="0" smtClean="0"/>
              <a:t>Research Question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A theory-building field study…</a:t>
            </a:r>
            <a:endParaRPr lang="en-US" dirty="0"/>
          </a:p>
        </p:txBody>
      </p:sp>
      <p:sp>
        <p:nvSpPr>
          <p:cNvPr id="3" name="Title 2"/>
          <p:cNvSpPr>
            <a:spLocks noGrp="1"/>
          </p:cNvSpPr>
          <p:nvPr>
            <p:ph type="title"/>
          </p:nvPr>
        </p:nvSpPr>
        <p:spPr/>
        <p:txBody>
          <a:bodyPr/>
          <a:lstStyle/>
          <a:p>
            <a:r>
              <a:rPr lang="en-US" dirty="0" smtClean="0"/>
              <a:t>Research Design</a:t>
            </a:r>
            <a:endParaRPr lang="en-US" dirty="0"/>
          </a:p>
        </p:txBody>
      </p:sp>
      <p:sp>
        <p:nvSpPr>
          <p:cNvPr id="4" name="Oval 3"/>
          <p:cNvSpPr/>
          <p:nvPr/>
        </p:nvSpPr>
        <p:spPr>
          <a:xfrm>
            <a:off x="533400" y="2438400"/>
            <a:ext cx="8382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DOI</a:t>
            </a:r>
            <a:endParaRPr lang="en-US" sz="1600" dirty="0"/>
          </a:p>
        </p:txBody>
      </p:sp>
      <p:cxnSp>
        <p:nvCxnSpPr>
          <p:cNvPr id="6" name="Straight Arrow Connector 5"/>
          <p:cNvCxnSpPr/>
          <p:nvPr/>
        </p:nvCxnSpPr>
        <p:spPr>
          <a:xfrm>
            <a:off x="1371600" y="2743200"/>
            <a:ext cx="457200" cy="77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828800" y="2514600"/>
            <a:ext cx="1371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Initial </a:t>
            </a:r>
            <a:r>
              <a:rPr lang="en-US" sz="1400" dirty="0" smtClean="0"/>
              <a:t>Model </a:t>
            </a:r>
            <a:r>
              <a:rPr lang="en-US" sz="1400" dirty="0" smtClean="0"/>
              <a:t>&amp; Propositions</a:t>
            </a:r>
          </a:p>
        </p:txBody>
      </p:sp>
      <p:cxnSp>
        <p:nvCxnSpPr>
          <p:cNvPr id="20" name="Straight Arrow Connector 19"/>
          <p:cNvCxnSpPr/>
          <p:nvPr/>
        </p:nvCxnSpPr>
        <p:spPr>
          <a:xfrm>
            <a:off x="3200400" y="2895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3657600" y="2590800"/>
            <a:ext cx="1219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survey</a:t>
            </a:r>
            <a:endParaRPr lang="en-US" sz="1600" dirty="0"/>
          </a:p>
        </p:txBody>
      </p:sp>
      <p:sp>
        <p:nvSpPr>
          <p:cNvPr id="25" name="Rectangle 24"/>
          <p:cNvSpPr/>
          <p:nvPr/>
        </p:nvSpPr>
        <p:spPr>
          <a:xfrm>
            <a:off x="5410200" y="2286000"/>
            <a:ext cx="13716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Factors &amp; General Guidelines</a:t>
            </a:r>
            <a:endParaRPr lang="en-US" sz="1600" dirty="0"/>
          </a:p>
        </p:txBody>
      </p:sp>
      <p:cxnSp>
        <p:nvCxnSpPr>
          <p:cNvPr id="28" name="Straight Arrow Connector 27"/>
          <p:cNvCxnSpPr/>
          <p:nvPr/>
        </p:nvCxnSpPr>
        <p:spPr>
          <a:xfrm>
            <a:off x="4800600" y="2971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5334000" y="3733800"/>
            <a:ext cx="1219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Member checking</a:t>
            </a:r>
            <a:endParaRPr lang="en-US" sz="1200" dirty="0"/>
          </a:p>
        </p:txBody>
      </p:sp>
      <p:cxnSp>
        <p:nvCxnSpPr>
          <p:cNvPr id="37" name="Straight Arrow Connector 36"/>
          <p:cNvCxnSpPr/>
          <p:nvPr/>
        </p:nvCxnSpPr>
        <p:spPr>
          <a:xfrm rot="5400000">
            <a:off x="5791994" y="35806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5334000" y="4953000"/>
            <a:ext cx="1600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Revised </a:t>
            </a:r>
            <a:r>
              <a:rPr lang="en-US" sz="1600" dirty="0" smtClean="0"/>
              <a:t>Model</a:t>
            </a:r>
            <a:endParaRPr lang="en-US" sz="1600" dirty="0" smtClean="0"/>
          </a:p>
          <a:p>
            <a:pPr algn="ctr"/>
            <a:r>
              <a:rPr lang="en-US" sz="1600" dirty="0" smtClean="0"/>
              <a:t>&amp; </a:t>
            </a:r>
            <a:r>
              <a:rPr lang="en-US" sz="1600" dirty="0" smtClean="0"/>
              <a:t>Operational Guidelines</a:t>
            </a:r>
            <a:endParaRPr lang="en-US" sz="1600" dirty="0"/>
          </a:p>
        </p:txBody>
      </p:sp>
      <p:cxnSp>
        <p:nvCxnSpPr>
          <p:cNvPr id="43" name="Straight Arrow Connector 42"/>
          <p:cNvCxnSpPr/>
          <p:nvPr/>
        </p:nvCxnSpPr>
        <p:spPr>
          <a:xfrm rot="5400000">
            <a:off x="5791994" y="47998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24" grpId="0" animBg="1"/>
      <p:bldP spid="25" grpId="0" animBg="1"/>
      <p:bldP spid="29" grpId="0" animBg="1"/>
      <p:bldP spid="4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25963"/>
          </a:xfrm>
        </p:spPr>
        <p:txBody>
          <a:bodyPr>
            <a:normAutofit fontScale="92500" lnSpcReduction="10000"/>
          </a:bodyPr>
          <a:lstStyle/>
          <a:p>
            <a:r>
              <a:rPr lang="en-US" b="1" dirty="0" smtClean="0">
                <a:solidFill>
                  <a:schemeClr val="accent4">
                    <a:lumMod val="75000"/>
                  </a:schemeClr>
                </a:solidFill>
              </a:rPr>
              <a:t>Diffusion:</a:t>
            </a:r>
            <a:r>
              <a:rPr lang="en-US" dirty="0" smtClean="0"/>
              <a:t>  “the process by which an innovation is communicated through channels over time among members of a social system”</a:t>
            </a:r>
          </a:p>
          <a:p>
            <a:pPr>
              <a:buNone/>
            </a:pPr>
            <a:endParaRPr lang="en-US" sz="1200" b="1" dirty="0" smtClean="0">
              <a:solidFill>
                <a:schemeClr val="accent4">
                  <a:lumMod val="75000"/>
                </a:schemeClr>
              </a:solidFill>
            </a:endParaRPr>
          </a:p>
          <a:p>
            <a:r>
              <a:rPr lang="en-US" b="1" dirty="0" smtClean="0">
                <a:solidFill>
                  <a:schemeClr val="accent4">
                    <a:lumMod val="75000"/>
                  </a:schemeClr>
                </a:solidFill>
              </a:rPr>
              <a:t>Framework</a:t>
            </a:r>
            <a:r>
              <a:rPr lang="en-US" b="1" dirty="0" smtClean="0">
                <a:solidFill>
                  <a:schemeClr val="accent4">
                    <a:lumMod val="75000"/>
                  </a:schemeClr>
                </a:solidFill>
              </a:rPr>
              <a:t>:</a:t>
            </a:r>
            <a:r>
              <a:rPr lang="en-US" dirty="0" smtClean="0"/>
              <a:t>  for predicting the amount of time it will take an innovation to be adopted by individuals in a social system</a:t>
            </a:r>
          </a:p>
          <a:p>
            <a:pPr>
              <a:buNone/>
            </a:pPr>
            <a:endParaRPr lang="en-US" sz="1200" dirty="0" smtClean="0"/>
          </a:p>
          <a:p>
            <a:pPr>
              <a:buNone/>
            </a:pPr>
            <a:endParaRPr lang="en-US" sz="1200" dirty="0" smtClean="0"/>
          </a:p>
          <a:p>
            <a:r>
              <a:rPr lang="en-US" b="1" dirty="0" smtClean="0">
                <a:solidFill>
                  <a:schemeClr val="accent4">
                    <a:lumMod val="75000"/>
                  </a:schemeClr>
                </a:solidFill>
              </a:rPr>
              <a:t>Focus on: </a:t>
            </a:r>
            <a:r>
              <a:rPr lang="en-US" dirty="0" smtClean="0"/>
              <a:t>social-communication </a:t>
            </a:r>
            <a:r>
              <a:rPr lang="en-US" dirty="0" smtClean="0"/>
              <a:t>perspective</a:t>
            </a:r>
          </a:p>
          <a:p>
            <a:pPr>
              <a:buNone/>
            </a:pPr>
            <a:endParaRPr lang="en-US" sz="1200" b="1" dirty="0" smtClean="0">
              <a:solidFill>
                <a:schemeClr val="accent4">
                  <a:lumMod val="75000"/>
                </a:schemeClr>
              </a:solidFill>
            </a:endParaRPr>
          </a:p>
          <a:p>
            <a:r>
              <a:rPr lang="en-US" b="1" dirty="0" smtClean="0">
                <a:solidFill>
                  <a:schemeClr val="accent4">
                    <a:lumMod val="75000"/>
                  </a:schemeClr>
                </a:solidFill>
              </a:rPr>
              <a:t>Connection </a:t>
            </a:r>
            <a:r>
              <a:rPr lang="en-US" b="1" dirty="0" smtClean="0">
                <a:solidFill>
                  <a:schemeClr val="accent4">
                    <a:lumMod val="75000"/>
                  </a:schemeClr>
                </a:solidFill>
              </a:rPr>
              <a:t>between:  </a:t>
            </a:r>
            <a:r>
              <a:rPr lang="en-US" dirty="0" smtClean="0"/>
              <a:t>individual’s perception of an innovation and his/her use of it</a:t>
            </a:r>
          </a:p>
          <a:p>
            <a:endParaRPr lang="en-US" dirty="0"/>
          </a:p>
        </p:txBody>
      </p:sp>
      <p:sp>
        <p:nvSpPr>
          <p:cNvPr id="3" name="Title 2"/>
          <p:cNvSpPr>
            <a:spLocks noGrp="1"/>
          </p:cNvSpPr>
          <p:nvPr>
            <p:ph type="title"/>
          </p:nvPr>
        </p:nvSpPr>
        <p:spPr/>
        <p:txBody>
          <a:bodyPr>
            <a:normAutofit/>
          </a:bodyPr>
          <a:lstStyle/>
          <a:p>
            <a:r>
              <a:rPr lang="en-US" dirty="0" smtClean="0"/>
              <a:t>DOI:  Diffusion of Innovation</a:t>
            </a:r>
            <a:br>
              <a:rPr lang="en-US" dirty="0" smtClean="0"/>
            </a:br>
            <a:r>
              <a:rPr lang="en-US" sz="2400" dirty="0" smtClean="0"/>
              <a:t>						E.M. Rogers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Variables</a:t>
            </a:r>
            <a:endParaRPr lang="en-US" dirty="0"/>
          </a:p>
        </p:txBody>
      </p:sp>
      <p:sp>
        <p:nvSpPr>
          <p:cNvPr id="4" name="Text Placeholder 3"/>
          <p:cNvSpPr>
            <a:spLocks noGrp="1"/>
          </p:cNvSpPr>
          <p:nvPr>
            <p:ph type="body" idx="1"/>
          </p:nvPr>
        </p:nvSpPr>
        <p:spPr/>
        <p:txBody>
          <a:bodyPr/>
          <a:lstStyle/>
          <a:p>
            <a:pPr algn="ctr"/>
            <a:r>
              <a:rPr lang="en-US" dirty="0" smtClean="0"/>
              <a:t>Dependent</a:t>
            </a:r>
            <a:endParaRPr lang="en-US" dirty="0"/>
          </a:p>
        </p:txBody>
      </p:sp>
      <p:sp>
        <p:nvSpPr>
          <p:cNvPr id="6" name="Text Placeholder 5"/>
          <p:cNvSpPr>
            <a:spLocks noGrp="1"/>
          </p:cNvSpPr>
          <p:nvPr>
            <p:ph type="body" sz="half" idx="3"/>
          </p:nvPr>
        </p:nvSpPr>
        <p:spPr/>
        <p:txBody>
          <a:bodyPr/>
          <a:lstStyle/>
          <a:p>
            <a:pPr algn="ctr"/>
            <a:r>
              <a:rPr lang="en-US" dirty="0" smtClean="0"/>
              <a:t>Independent</a:t>
            </a:r>
            <a:endParaRPr lang="en-US" dirty="0"/>
          </a:p>
        </p:txBody>
      </p:sp>
      <p:sp>
        <p:nvSpPr>
          <p:cNvPr id="5" name="Content Placeholder 4"/>
          <p:cNvSpPr>
            <a:spLocks noGrp="1"/>
          </p:cNvSpPr>
          <p:nvPr>
            <p:ph sz="quarter" idx="2"/>
          </p:nvPr>
        </p:nvSpPr>
        <p:spPr/>
        <p:txBody>
          <a:bodyPr/>
          <a:lstStyle/>
          <a:p>
            <a:r>
              <a:rPr lang="en-US" dirty="0" smtClean="0"/>
              <a:t>Pattern Use</a:t>
            </a:r>
          </a:p>
          <a:p>
            <a:pPr lvl="1"/>
            <a:r>
              <a:rPr lang="en-US" dirty="0" smtClean="0"/>
              <a:t>Use only in own work</a:t>
            </a:r>
          </a:p>
          <a:p>
            <a:pPr lvl="1"/>
            <a:r>
              <a:rPr lang="en-US" dirty="0" smtClean="0"/>
              <a:t>Use </a:t>
            </a:r>
            <a:r>
              <a:rPr lang="en-US" dirty="0" smtClean="0"/>
              <a:t>in groups</a:t>
            </a:r>
            <a:endParaRPr lang="en-US" dirty="0" smtClean="0"/>
          </a:p>
          <a:p>
            <a:pPr lvl="1"/>
            <a:r>
              <a:rPr lang="en-US" dirty="0" smtClean="0"/>
              <a:t>Use by writing</a:t>
            </a:r>
            <a:endParaRPr lang="en-US" dirty="0"/>
          </a:p>
        </p:txBody>
      </p:sp>
      <p:sp>
        <p:nvSpPr>
          <p:cNvPr id="7" name="Content Placeholder 6"/>
          <p:cNvSpPr>
            <a:spLocks noGrp="1"/>
          </p:cNvSpPr>
          <p:nvPr>
            <p:ph sz="quarter" idx="4"/>
          </p:nvPr>
        </p:nvSpPr>
        <p:spPr>
          <a:xfrm>
            <a:off x="4648200" y="762000"/>
            <a:ext cx="4038600" cy="4648200"/>
          </a:xfrm>
        </p:spPr>
        <p:txBody>
          <a:bodyPr>
            <a:normAutofit lnSpcReduction="10000"/>
          </a:bodyPr>
          <a:lstStyle/>
          <a:p>
            <a:r>
              <a:rPr lang="en-US" sz="2200" b="1" dirty="0" smtClean="0">
                <a:solidFill>
                  <a:schemeClr val="accent2">
                    <a:lumMod val="50000"/>
                  </a:schemeClr>
                </a:solidFill>
              </a:rPr>
              <a:t>+ relative advantage</a:t>
            </a:r>
          </a:p>
          <a:p>
            <a:r>
              <a:rPr lang="en-US" sz="2200" b="1" dirty="0" smtClean="0">
                <a:solidFill>
                  <a:schemeClr val="accent2">
                    <a:lumMod val="50000"/>
                  </a:schemeClr>
                </a:solidFill>
              </a:rPr>
              <a:t>+ compatibility</a:t>
            </a:r>
          </a:p>
          <a:p>
            <a:r>
              <a:rPr lang="en-US" sz="2200" b="1" dirty="0" smtClean="0">
                <a:solidFill>
                  <a:schemeClr val="accent2">
                    <a:lumMod val="50000"/>
                  </a:schemeClr>
                </a:solidFill>
              </a:rPr>
              <a:t>+ ease of use</a:t>
            </a:r>
          </a:p>
          <a:p>
            <a:r>
              <a:rPr lang="en-US" sz="2200" b="1" dirty="0" smtClean="0">
                <a:solidFill>
                  <a:schemeClr val="accent2">
                    <a:lumMod val="50000"/>
                  </a:schemeClr>
                </a:solidFill>
              </a:rPr>
              <a:t>+ </a:t>
            </a:r>
            <a:r>
              <a:rPr lang="en-US" sz="2200" b="1" dirty="0" err="1" smtClean="0">
                <a:solidFill>
                  <a:schemeClr val="accent2">
                    <a:lumMod val="50000"/>
                  </a:schemeClr>
                </a:solidFill>
              </a:rPr>
              <a:t>trialability</a:t>
            </a:r>
            <a:endParaRPr lang="en-US" sz="2200" b="1" dirty="0" smtClean="0">
              <a:solidFill>
                <a:schemeClr val="accent2">
                  <a:lumMod val="50000"/>
                </a:schemeClr>
              </a:solidFill>
            </a:endParaRPr>
          </a:p>
          <a:p>
            <a:r>
              <a:rPr lang="en-US" sz="2200" b="1" dirty="0" smtClean="0">
                <a:solidFill>
                  <a:schemeClr val="accent2">
                    <a:lumMod val="50000"/>
                  </a:schemeClr>
                </a:solidFill>
              </a:rPr>
              <a:t>+ result demonstrability</a:t>
            </a:r>
          </a:p>
          <a:p>
            <a:r>
              <a:rPr lang="en-US" sz="2200" b="1" dirty="0" smtClean="0">
                <a:solidFill>
                  <a:schemeClr val="accent2">
                    <a:lumMod val="50000"/>
                  </a:schemeClr>
                </a:solidFill>
              </a:rPr>
              <a:t>+ visibility</a:t>
            </a:r>
          </a:p>
          <a:p>
            <a:r>
              <a:rPr lang="en-US" sz="2200" b="1" dirty="0" smtClean="0">
                <a:solidFill>
                  <a:schemeClr val="accent2">
                    <a:lumMod val="50000"/>
                  </a:schemeClr>
                </a:solidFill>
              </a:rPr>
              <a:t>+ image</a:t>
            </a:r>
          </a:p>
          <a:p>
            <a:r>
              <a:rPr lang="en-US" sz="2200" b="1" dirty="0" smtClean="0">
                <a:solidFill>
                  <a:schemeClr val="accent2">
                    <a:lumMod val="50000"/>
                  </a:schemeClr>
                </a:solidFill>
              </a:rPr>
              <a:t>- voluntariness</a:t>
            </a:r>
          </a:p>
          <a:p>
            <a:r>
              <a:rPr lang="en-US" sz="2200" b="1" dirty="0" smtClean="0">
                <a:solidFill>
                  <a:srgbClr val="00B050"/>
                </a:solidFill>
              </a:rPr>
              <a:t>+ champion</a:t>
            </a:r>
          </a:p>
          <a:p>
            <a:r>
              <a:rPr lang="en-US" sz="2200" b="1" dirty="0" smtClean="0">
                <a:solidFill>
                  <a:srgbClr val="00B050"/>
                </a:solidFill>
              </a:rPr>
              <a:t>+ opinion leader</a:t>
            </a:r>
          </a:p>
          <a:p>
            <a:r>
              <a:rPr lang="en-US" sz="2200" b="1" dirty="0" smtClean="0">
                <a:solidFill>
                  <a:srgbClr val="00B050"/>
                </a:solidFill>
              </a:rPr>
              <a:t>+ change agent</a:t>
            </a:r>
          </a:p>
          <a:p>
            <a:r>
              <a:rPr lang="en-US" sz="2200" b="1" dirty="0" smtClean="0">
                <a:solidFill>
                  <a:srgbClr val="00B050"/>
                </a:solidFill>
              </a:rPr>
              <a:t>+ </a:t>
            </a:r>
            <a:r>
              <a:rPr lang="en-US" sz="2200" b="1" dirty="0" smtClean="0">
                <a:solidFill>
                  <a:srgbClr val="00B050"/>
                </a:solidFill>
              </a:rPr>
              <a:t>training</a:t>
            </a:r>
            <a:r>
              <a:rPr lang="en-US" sz="2200" b="1" dirty="0" smtClean="0"/>
              <a:t>*</a:t>
            </a:r>
            <a:endParaRPr lang="en-US" sz="2200" b="1" dirty="0" smtClean="0"/>
          </a:p>
          <a:p>
            <a:r>
              <a:rPr lang="en-US" sz="2200" b="1" dirty="0" smtClean="0">
                <a:solidFill>
                  <a:srgbClr val="00B050"/>
                </a:solidFill>
              </a:rPr>
              <a:t>+ patterns </a:t>
            </a:r>
            <a:r>
              <a:rPr lang="en-US" sz="2200" b="1" dirty="0" smtClean="0">
                <a:solidFill>
                  <a:srgbClr val="00B050"/>
                </a:solidFill>
              </a:rPr>
              <a:t>repository</a:t>
            </a:r>
            <a:r>
              <a:rPr lang="en-US" sz="2200" b="1" dirty="0" smtClean="0"/>
              <a:t>*</a:t>
            </a:r>
            <a:endParaRPr lang="en-US" sz="2200" b="1" dirty="0" smtClean="0"/>
          </a:p>
          <a:p>
            <a:r>
              <a:rPr lang="en-US" sz="2200" b="1" dirty="0" smtClean="0">
                <a:solidFill>
                  <a:srgbClr val="00B050"/>
                </a:solidFill>
              </a:rPr>
              <a:t>+ installed </a:t>
            </a:r>
            <a:r>
              <a:rPr lang="en-US" sz="2200" b="1" dirty="0" smtClean="0">
                <a:solidFill>
                  <a:srgbClr val="00B050"/>
                </a:solidFill>
              </a:rPr>
              <a:t>process</a:t>
            </a:r>
            <a:r>
              <a:rPr lang="en-US" sz="2200" b="1" dirty="0" smtClean="0"/>
              <a:t>*</a:t>
            </a:r>
            <a:endParaRPr lang="en-US" sz="2200" b="1" dirty="0" smtClean="0"/>
          </a:p>
          <a:p>
            <a:r>
              <a:rPr lang="en-US" sz="2200" b="1" dirty="0" smtClean="0">
                <a:solidFill>
                  <a:schemeClr val="accent3"/>
                </a:solidFill>
              </a:rPr>
              <a:t>+ innovativeness</a:t>
            </a:r>
          </a:p>
          <a:p>
            <a:endParaRPr lang="en-US" sz="2200" dirty="0" smtClean="0"/>
          </a:p>
          <a:p>
            <a:pPr algn="ct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1346</TotalTime>
  <Words>1878</Words>
  <Application>Microsoft Office PowerPoint</Application>
  <PresentationFormat>On-screen Show (4:3)</PresentationFormat>
  <Paragraphs>301</Paragraphs>
  <Slides>30</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Concourse</vt:lpstr>
      <vt:lpstr>Document</vt:lpstr>
      <vt:lpstr>An Investigation into Factors Affecting the Adoption of Software Development Patterns</vt:lpstr>
      <vt:lpstr>Highlights of this Presentation</vt:lpstr>
      <vt:lpstr>Software Development Patterns</vt:lpstr>
      <vt:lpstr>Software Development Patterns</vt:lpstr>
      <vt:lpstr>Pattern examples</vt:lpstr>
      <vt:lpstr>Research Question</vt:lpstr>
      <vt:lpstr>Research Design</vt:lpstr>
      <vt:lpstr>DOI:  Diffusion of Innovation       E.M. Rogers</vt:lpstr>
      <vt:lpstr>Variables</vt:lpstr>
      <vt:lpstr>Initial Model</vt:lpstr>
      <vt:lpstr>Survey</vt:lpstr>
      <vt:lpstr>Quantitative:</vt:lpstr>
      <vt:lpstr>Survey Results:  </vt:lpstr>
      <vt:lpstr>Revised Model</vt:lpstr>
      <vt:lpstr>Research Design</vt:lpstr>
      <vt:lpstr>Qualitative:  Member Checking</vt:lpstr>
      <vt:lpstr>Visibility</vt:lpstr>
      <vt:lpstr>Relative Advantage and Result Demonstrability</vt:lpstr>
      <vt:lpstr>Compatibility</vt:lpstr>
      <vt:lpstr>Trialability</vt:lpstr>
      <vt:lpstr>Innovativeness and Opinion Leader</vt:lpstr>
      <vt:lpstr>Voluntariness</vt:lpstr>
      <vt:lpstr>Patterns Repository</vt:lpstr>
      <vt:lpstr>Installed Process</vt:lpstr>
      <vt:lpstr>Contribution</vt:lpstr>
      <vt:lpstr>An Investigation into Factors Affecting the Adoption of Software Development Patterns</vt:lpstr>
      <vt:lpstr>Operational Guidelines</vt:lpstr>
      <vt:lpstr>Operational Guidelines (continued)</vt:lpstr>
      <vt:lpstr>Operational Guidelines (continued)</vt:lpstr>
      <vt:lpstr>Operational Guidelines (continued)</vt:lpstr>
    </vt:vector>
  </TitlesOfParts>
  <Company>UNC Asheville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Investigation into Factors Affecting the Adoption of Software Development Patterns</dc:title>
  <dc:creator>UNCA</dc:creator>
  <cp:lastModifiedBy>UNCA</cp:lastModifiedBy>
  <cp:revision>96</cp:revision>
  <dcterms:created xsi:type="dcterms:W3CDTF">2009-11-10T18:23:41Z</dcterms:created>
  <dcterms:modified xsi:type="dcterms:W3CDTF">2009-11-12T21:00:27Z</dcterms:modified>
</cp:coreProperties>
</file>